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92" r:id="rId3"/>
    <p:sldId id="308" r:id="rId4"/>
    <p:sldId id="309" r:id="rId5"/>
    <p:sldId id="311" r:id="rId6"/>
    <p:sldId id="312" r:id="rId7"/>
    <p:sldId id="313" r:id="rId8"/>
    <p:sldId id="310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30" r:id="rId19"/>
    <p:sldId id="324" r:id="rId20"/>
    <p:sldId id="325" r:id="rId21"/>
    <p:sldId id="326" r:id="rId22"/>
    <p:sldId id="327" r:id="rId23"/>
    <p:sldId id="328" r:id="rId24"/>
    <p:sldId id="266" r:id="rId2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2D26"/>
    <a:srgbClr val="D9791B"/>
    <a:srgbClr val="313B4A"/>
    <a:srgbClr val="43A79C"/>
    <a:srgbClr val="EDBD1F"/>
    <a:srgbClr val="F04316"/>
    <a:srgbClr val="81AA52"/>
    <a:srgbClr val="0E478A"/>
    <a:srgbClr val="ECA02F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110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3/3/2014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علم اجتماع التنظيم والتخطيط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الثالثة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5334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التنظيمات البيروقراطية</a:t>
            </a:r>
            <a:endParaRPr lang="en-US" sz="44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- مفهوم البيروقراطية</a:t>
            </a:r>
          </a:p>
          <a:p>
            <a:r>
              <a:rPr lang="ar-SA" dirty="0"/>
              <a:t> </a:t>
            </a:r>
            <a:r>
              <a:rPr lang="ar-SA" dirty="0" smtClean="0"/>
              <a:t> - النموذج المثالي للتنظيم البيروقراطي</a:t>
            </a:r>
          </a:p>
          <a:p>
            <a:r>
              <a:rPr lang="ar-SA" dirty="0"/>
              <a:t> </a:t>
            </a:r>
            <a:r>
              <a:rPr lang="ar-SA" dirty="0" smtClean="0"/>
              <a:t> - الجانب الرسمي للتنظيم البيروقراطي</a:t>
            </a:r>
          </a:p>
          <a:p>
            <a:r>
              <a:rPr lang="ar-SA" dirty="0"/>
              <a:t> </a:t>
            </a:r>
            <a:r>
              <a:rPr lang="ar-SA" dirty="0" smtClean="0"/>
              <a:t> - الجانب غير الرسمي للتنظيم البيروقراطي 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العناصر الأساسية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مفهوم البيروقراطية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يشير معنى مصطلح البيروقراطية إلى </a:t>
            </a:r>
            <a:r>
              <a:rPr lang="ar-SA" i="1" dirty="0" smtClean="0">
                <a:solidFill>
                  <a:srgbClr val="FF0000"/>
                </a:solidFill>
              </a:rPr>
              <a:t>سلطة المكتب </a:t>
            </a:r>
            <a:r>
              <a:rPr lang="ar-SA" dirty="0" smtClean="0"/>
              <a:t>أو ( </a:t>
            </a:r>
            <a:r>
              <a:rPr lang="ar-SA" i="1" dirty="0" smtClean="0">
                <a:solidFill>
                  <a:srgbClr val="0070C0"/>
                </a:solidFill>
              </a:rPr>
              <a:t>الإدارة </a:t>
            </a:r>
          </a:p>
          <a:p>
            <a:r>
              <a:rPr lang="ar-SA" i="1" dirty="0">
                <a:solidFill>
                  <a:srgbClr val="0070C0"/>
                </a:solidFill>
              </a:rPr>
              <a:t> </a:t>
            </a:r>
            <a:r>
              <a:rPr lang="ar-SA" i="1" dirty="0" smtClean="0">
                <a:solidFill>
                  <a:srgbClr val="0070C0"/>
                </a:solidFill>
              </a:rPr>
              <a:t>عن طريق الموظفين </a:t>
            </a:r>
            <a:r>
              <a:rPr lang="ar-SA" dirty="0" smtClean="0"/>
              <a:t>) ، ولكنها في الاستخدام الشائع تنطوي على بعض المعاني السلبية 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- ويرجع انتشار مصطلح البيروقراطية في العلوم الاجتماعية إلى التعريف الذى قدمه العالم الألماني « </a:t>
            </a:r>
            <a:r>
              <a:rPr lang="ar-SA" dirty="0" smtClean="0">
                <a:solidFill>
                  <a:srgbClr val="00B0F0"/>
                </a:solidFill>
              </a:rPr>
              <a:t>ماكس فيبر</a:t>
            </a:r>
            <a:r>
              <a:rPr lang="ar-SA" dirty="0" smtClean="0"/>
              <a:t>» لهذا المفهوم ، والذى لم يشر فيه إلى أي مضامين سلبية ، وإنما كان يقصد به الإشارة إلى </a:t>
            </a:r>
            <a:r>
              <a:rPr lang="ar-SA" dirty="0" smtClean="0">
                <a:solidFill>
                  <a:srgbClr val="0070C0"/>
                </a:solidFill>
              </a:rPr>
              <a:t>نموذج مثالي للتنظيم البيروقراطي </a:t>
            </a:r>
            <a:r>
              <a:rPr lang="ar-SA" dirty="0" smtClean="0"/>
              <a:t>له خصائص محددة</a:t>
            </a:r>
          </a:p>
          <a:p>
            <a:endParaRPr lang="ar-SA" dirty="0" smtClean="0"/>
          </a:p>
          <a:p>
            <a:r>
              <a:rPr lang="ar-SA" dirty="0" smtClean="0"/>
              <a:t> - ويطلق </a:t>
            </a:r>
            <a:r>
              <a:rPr lang="ar-SA" dirty="0" smtClean="0">
                <a:solidFill>
                  <a:srgbClr val="FF0000"/>
                </a:solidFill>
              </a:rPr>
              <a:t>اسم البيروقراطية </a:t>
            </a:r>
            <a:r>
              <a:rPr lang="ar-SA" dirty="0" smtClean="0"/>
              <a:t>على </a:t>
            </a:r>
            <a:r>
              <a:rPr lang="ar-SA" i="1" dirty="0" smtClean="0">
                <a:solidFill>
                  <a:srgbClr val="00B050"/>
                </a:solidFill>
              </a:rPr>
              <a:t>البناء الذى يوجه وينسق ويضبط مجهودات كثير من الأفراد الذين يؤدون أعمالا كثيرة ومتنوعة </a:t>
            </a:r>
            <a:r>
              <a:rPr lang="ar-SA" dirty="0" smtClean="0"/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717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- وتعد البيروقراطية </a:t>
            </a:r>
            <a:r>
              <a:rPr lang="ar-SA" dirty="0" smtClean="0">
                <a:solidFill>
                  <a:srgbClr val="FF0000"/>
                </a:solidFill>
              </a:rPr>
              <a:t>أحد أنماط التنظيم</a:t>
            </a:r>
            <a:r>
              <a:rPr lang="ar-SA" dirty="0" smtClean="0"/>
              <a:t> التي يتزايد انتشارها في المجتمع الحديث وخاصة في المجتمعات الصناعية .</a:t>
            </a:r>
          </a:p>
          <a:p>
            <a:endParaRPr lang="ar-SA" dirty="0"/>
          </a:p>
          <a:p>
            <a:r>
              <a:rPr lang="ar-SA" dirty="0" smtClean="0"/>
              <a:t>- ونجد أن كثيرا من الناس يميلون إلى استخدام كلمة </a:t>
            </a:r>
            <a:r>
              <a:rPr lang="ar-SA" dirty="0" smtClean="0">
                <a:solidFill>
                  <a:srgbClr val="FF0000"/>
                </a:solidFill>
              </a:rPr>
              <a:t>البيروقراطية</a:t>
            </a:r>
            <a:r>
              <a:rPr lang="ar-SA" dirty="0" smtClean="0"/>
              <a:t> </a:t>
            </a:r>
          </a:p>
          <a:p>
            <a:r>
              <a:rPr lang="ar-SA" dirty="0" smtClean="0"/>
              <a:t>  للإشارة إلى </a:t>
            </a:r>
            <a:r>
              <a:rPr lang="ar-SA" dirty="0" smtClean="0">
                <a:solidFill>
                  <a:srgbClr val="00B0F0"/>
                </a:solidFill>
              </a:rPr>
              <a:t>التنظيمات الحكومية فقط </a:t>
            </a:r>
            <a:r>
              <a:rPr lang="ar-SA" dirty="0" smtClean="0"/>
              <a:t>، أو إلى </a:t>
            </a:r>
            <a:r>
              <a:rPr lang="ar-SA" dirty="0" smtClean="0">
                <a:solidFill>
                  <a:srgbClr val="00B0F0"/>
                </a:solidFill>
              </a:rPr>
              <a:t>الروتين</a:t>
            </a:r>
            <a:r>
              <a:rPr lang="ar-SA" dirty="0" smtClean="0"/>
              <a:t> أو </a:t>
            </a:r>
            <a:r>
              <a:rPr lang="ar-SA" dirty="0" smtClean="0">
                <a:solidFill>
                  <a:srgbClr val="00B0F0"/>
                </a:solidFill>
              </a:rPr>
              <a:t>التعقيدات المكتبية .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982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النموذج </a:t>
            </a:r>
            <a:r>
              <a:rPr lang="ar-SA" b="1" dirty="0" err="1" smtClean="0">
                <a:solidFill>
                  <a:srgbClr val="FF0000"/>
                </a:solidFill>
              </a:rPr>
              <a:t>المثالى</a:t>
            </a:r>
            <a:r>
              <a:rPr lang="ar-SA" b="1" dirty="0" smtClean="0">
                <a:solidFill>
                  <a:srgbClr val="FF0000"/>
                </a:solidFill>
              </a:rPr>
              <a:t> للتنظيم </a:t>
            </a:r>
            <a:r>
              <a:rPr lang="ar-SA" b="1" dirty="0" err="1" smtClean="0">
                <a:solidFill>
                  <a:srgbClr val="FF0000"/>
                </a:solidFill>
              </a:rPr>
              <a:t>البيروقراطى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- وضع « </a:t>
            </a:r>
            <a:r>
              <a:rPr lang="ar-SA" dirty="0" smtClean="0">
                <a:solidFill>
                  <a:srgbClr val="00B0F0"/>
                </a:solidFill>
              </a:rPr>
              <a:t>ماكس فيبر</a:t>
            </a:r>
            <a:r>
              <a:rPr lang="ar-SA" dirty="0" smtClean="0"/>
              <a:t>» ما يسمي بالنموذج المثالي للتنظيم البيروقراطي وهو عبارة عن </a:t>
            </a:r>
            <a:r>
              <a:rPr lang="ar-SA" i="1" dirty="0" smtClean="0">
                <a:solidFill>
                  <a:srgbClr val="D52D26"/>
                </a:solidFill>
              </a:rPr>
              <a:t>بناء عقلي يتم تكوينه على أساس ملاحظة عدة سمات أو خصائص معينة في الواقع  </a:t>
            </a:r>
            <a:r>
              <a:rPr lang="ar-SA" dirty="0" smtClean="0"/>
              <a:t>.</a:t>
            </a:r>
          </a:p>
          <a:p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110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 </a:t>
            </a:r>
            <a:r>
              <a:rPr lang="ar-SA" dirty="0" smtClean="0"/>
              <a:t>  </a:t>
            </a:r>
            <a:r>
              <a:rPr lang="ar-SA" sz="3600" dirty="0" smtClean="0">
                <a:solidFill>
                  <a:srgbClr val="FF0000"/>
                </a:solidFill>
              </a:rPr>
              <a:t>خصائص البيروقراطية </a:t>
            </a:r>
          </a:p>
          <a:p>
            <a:r>
              <a:rPr lang="ar-SA" sz="3600" dirty="0" smtClean="0">
                <a:solidFill>
                  <a:schemeClr val="tx1"/>
                </a:solidFill>
              </a:rPr>
              <a:t>   حدد «</a:t>
            </a:r>
            <a:r>
              <a:rPr lang="ar-SA" sz="3600" dirty="0" smtClean="0">
                <a:solidFill>
                  <a:srgbClr val="00B0F0"/>
                </a:solidFill>
              </a:rPr>
              <a:t>ماكس فيبر</a:t>
            </a:r>
            <a:r>
              <a:rPr lang="ar-SA" sz="3600" dirty="0" smtClean="0">
                <a:solidFill>
                  <a:schemeClr val="tx1"/>
                </a:solidFill>
              </a:rPr>
              <a:t>» خصائص جوهرية على النحو التالي </a:t>
            </a:r>
          </a:p>
          <a:p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smtClean="0">
                <a:solidFill>
                  <a:schemeClr val="tx1"/>
                </a:solidFill>
              </a:rPr>
              <a:t>1- </a:t>
            </a:r>
            <a:r>
              <a:rPr lang="ar-SA" sz="3600" i="1" dirty="0" smtClean="0">
                <a:solidFill>
                  <a:srgbClr val="C00000"/>
                </a:solidFill>
              </a:rPr>
              <a:t>تقسم وتوزع نشاطات التنظيم على الأوضاع المختلفة </a:t>
            </a:r>
          </a:p>
          <a:p>
            <a:r>
              <a:rPr lang="ar-SA" sz="3600" i="1" dirty="0">
                <a:solidFill>
                  <a:srgbClr val="C00000"/>
                </a:solidFill>
              </a:rPr>
              <a:t> </a:t>
            </a:r>
            <a:r>
              <a:rPr lang="ar-SA" sz="3600" i="1" dirty="0" smtClean="0">
                <a:solidFill>
                  <a:srgbClr val="C00000"/>
                </a:solidFill>
              </a:rPr>
              <a:t>    فيه</a:t>
            </a:r>
            <a:r>
              <a:rPr lang="ar-SA" sz="3600" dirty="0" smtClean="0">
                <a:solidFill>
                  <a:schemeClr val="tx1"/>
                </a:solidFill>
              </a:rPr>
              <a:t> في ضوء القواعد أو القوانين أو التنظيمات الإدارية </a:t>
            </a:r>
          </a:p>
          <a:p>
            <a:r>
              <a:rPr lang="ar-SA" sz="3600" dirty="0">
                <a:solidFill>
                  <a:schemeClr val="tx1"/>
                </a:solidFill>
              </a:rPr>
              <a:t> </a:t>
            </a:r>
            <a:r>
              <a:rPr lang="ar-SA" sz="3600" dirty="0" smtClean="0">
                <a:solidFill>
                  <a:schemeClr val="tx1"/>
                </a:solidFill>
              </a:rPr>
              <a:t>    بحيث يكون لكل موظف مجال محدد من الاختصاصات </a:t>
            </a:r>
          </a:p>
          <a:p>
            <a:r>
              <a:rPr lang="ar-SA" sz="3600" dirty="0" smtClean="0">
                <a:solidFill>
                  <a:schemeClr val="tx1"/>
                </a:solidFill>
              </a:rPr>
              <a:t>   الرسمية تمثل الواجب الرسمي له .</a:t>
            </a:r>
          </a:p>
          <a:p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  <a:p>
            <a:r>
              <a:rPr lang="ar-SA" dirty="0" smtClean="0"/>
              <a:t>  2- </a:t>
            </a:r>
            <a:r>
              <a:rPr lang="ar-SA" i="1" dirty="0" smtClean="0">
                <a:solidFill>
                  <a:srgbClr val="C00000"/>
                </a:solidFill>
              </a:rPr>
              <a:t>لابد من وجود قانون ينظم إصدار الأوامر إلى الموظفين </a:t>
            </a:r>
            <a:r>
              <a:rPr lang="ar-SA" dirty="0" smtClean="0"/>
              <a:t>كي </a:t>
            </a:r>
          </a:p>
          <a:p>
            <a:r>
              <a:rPr lang="ar-SA" dirty="0"/>
              <a:t> </a:t>
            </a:r>
            <a:r>
              <a:rPr lang="ar-SA" dirty="0" smtClean="0"/>
              <a:t>     يقوموا بواجباتهم الرسمية ، وبحيث ينظم العمل بصورة عامة .</a:t>
            </a:r>
          </a:p>
          <a:p>
            <a:r>
              <a:rPr lang="ar-SA" dirty="0"/>
              <a:t> </a:t>
            </a:r>
            <a:r>
              <a:rPr lang="ar-SA" dirty="0" smtClean="0"/>
              <a:t> 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040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</a:p>
          <a:p>
            <a:r>
              <a:rPr lang="ar-SA" dirty="0"/>
              <a:t> </a:t>
            </a:r>
            <a:r>
              <a:rPr lang="ar-SA" dirty="0" smtClean="0"/>
              <a:t> 3- </a:t>
            </a:r>
            <a:r>
              <a:rPr lang="ar-SA" i="1" dirty="0" smtClean="0">
                <a:solidFill>
                  <a:srgbClr val="C00000"/>
                </a:solidFill>
              </a:rPr>
              <a:t>تقوم السلطة العليا بتعيين الأفراد الذين تتوافر لديهم المؤهلات</a:t>
            </a:r>
          </a:p>
          <a:p>
            <a:r>
              <a:rPr lang="ar-SA" i="1" dirty="0">
                <a:solidFill>
                  <a:srgbClr val="C00000"/>
                </a:solidFill>
              </a:rPr>
              <a:t> </a:t>
            </a:r>
            <a:r>
              <a:rPr lang="ar-SA" i="1" dirty="0" smtClean="0">
                <a:solidFill>
                  <a:srgbClr val="C00000"/>
                </a:solidFill>
              </a:rPr>
              <a:t>     والخبرة المناسبة </a:t>
            </a:r>
            <a:r>
              <a:rPr lang="ar-SA" dirty="0" smtClean="0"/>
              <a:t>عن طريق إجراء اختبارات خاصة ، </a:t>
            </a:r>
          </a:p>
          <a:p>
            <a:r>
              <a:rPr lang="ar-SA" dirty="0"/>
              <a:t> </a:t>
            </a:r>
            <a:r>
              <a:rPr lang="ar-SA" dirty="0" smtClean="0"/>
              <a:t>    ويستثنى من ذلك كبار الموظفين الذين تم انتخابهم للتعبير عن </a:t>
            </a:r>
          </a:p>
          <a:p>
            <a:r>
              <a:rPr lang="ar-SA" dirty="0"/>
              <a:t> </a:t>
            </a:r>
            <a:r>
              <a:rPr lang="ar-SA" dirty="0" smtClean="0"/>
              <a:t>    إرادة الناخبين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932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4- </a:t>
            </a:r>
            <a:r>
              <a:rPr lang="ar-SA" i="1" dirty="0" smtClean="0">
                <a:solidFill>
                  <a:srgbClr val="C00000"/>
                </a:solidFill>
              </a:rPr>
              <a:t>لكل وضع أو وظيفة سلطة محددة </a:t>
            </a:r>
            <a:r>
              <a:rPr lang="ar-SA" dirty="0" smtClean="0"/>
              <a:t>، ولكنها تختلف عن بعضها </a:t>
            </a:r>
          </a:p>
          <a:p>
            <a:r>
              <a:rPr lang="ar-SA" dirty="0"/>
              <a:t> </a:t>
            </a:r>
            <a:r>
              <a:rPr lang="ar-SA" dirty="0" smtClean="0"/>
              <a:t>    البعض من حيث مالها من سلطات ، وتترتب هذه الوظائف في </a:t>
            </a:r>
          </a:p>
          <a:p>
            <a:r>
              <a:rPr lang="ar-SA" dirty="0"/>
              <a:t> </a:t>
            </a:r>
            <a:r>
              <a:rPr lang="ar-SA" dirty="0" smtClean="0"/>
              <a:t>   </a:t>
            </a:r>
            <a:r>
              <a:rPr lang="ar-SA" dirty="0" smtClean="0">
                <a:solidFill>
                  <a:srgbClr val="FF0000"/>
                </a:solidFill>
              </a:rPr>
              <a:t>شكل هرمى </a:t>
            </a:r>
            <a:r>
              <a:rPr lang="ar-SA" dirty="0" smtClean="0"/>
              <a:t>، فكل موظف يشغل وضعا إشرافيا يمارس سلطة </a:t>
            </a:r>
          </a:p>
          <a:p>
            <a:r>
              <a:rPr lang="ar-SA" dirty="0"/>
              <a:t> </a:t>
            </a:r>
            <a:r>
              <a:rPr lang="ar-SA" dirty="0" smtClean="0"/>
              <a:t>   على الموظفين الذين يرأسهم ، وهو بالتالي مسئول أمام رئيسه </a:t>
            </a:r>
          </a:p>
          <a:p>
            <a:r>
              <a:rPr lang="ar-SA" dirty="0"/>
              <a:t> </a:t>
            </a:r>
            <a:r>
              <a:rPr lang="ar-SA" dirty="0" smtClean="0"/>
              <a:t>   عن قراراته وأفعاله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970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  <a:p>
            <a:r>
              <a:rPr lang="ar-SA" dirty="0" smtClean="0"/>
              <a:t>  5- </a:t>
            </a:r>
            <a:r>
              <a:rPr lang="ar-SA" i="1" dirty="0" smtClean="0">
                <a:solidFill>
                  <a:srgbClr val="C00000"/>
                </a:solidFill>
              </a:rPr>
              <a:t>تفصل البيروقراطية بين الملكية والإدارة </a:t>
            </a:r>
            <a:r>
              <a:rPr lang="ar-SA" dirty="0" smtClean="0"/>
              <a:t>،وتفصل النشاط  </a:t>
            </a:r>
          </a:p>
          <a:p>
            <a:r>
              <a:rPr lang="ar-SA" dirty="0"/>
              <a:t> </a:t>
            </a:r>
            <a:r>
              <a:rPr lang="ar-SA" dirty="0" smtClean="0"/>
              <a:t>    الرسمي للموظف عن حياته الخاصة ، كما تفصل الأموال </a:t>
            </a:r>
          </a:p>
          <a:p>
            <a:r>
              <a:rPr lang="ar-SA" dirty="0"/>
              <a:t> </a:t>
            </a:r>
            <a:r>
              <a:rPr lang="ar-SA" dirty="0" smtClean="0"/>
              <a:t>    والأدوات العامة عن الممتلكات الخاصة للموظف .</a:t>
            </a:r>
          </a:p>
          <a:p>
            <a:r>
              <a:rPr lang="ar-SA" dirty="0" smtClean="0"/>
              <a:t>   </a:t>
            </a:r>
          </a:p>
          <a:p>
            <a:r>
              <a:rPr lang="ar-SA" dirty="0"/>
              <a:t> </a:t>
            </a:r>
            <a:r>
              <a:rPr lang="ar-SA" dirty="0" smtClean="0"/>
              <a:t> 6- </a:t>
            </a:r>
            <a:r>
              <a:rPr lang="ar-SA" i="1" dirty="0" smtClean="0">
                <a:solidFill>
                  <a:srgbClr val="C00000"/>
                </a:solidFill>
              </a:rPr>
              <a:t>تتطلب البيروقراطية تدريبا متخصصا </a:t>
            </a:r>
            <a:r>
              <a:rPr lang="ar-SA" dirty="0" smtClean="0"/>
              <a:t>. وينطبق هذا الأمر </a:t>
            </a:r>
          </a:p>
          <a:p>
            <a:r>
              <a:rPr lang="ar-SA" dirty="0"/>
              <a:t> </a:t>
            </a:r>
            <a:r>
              <a:rPr lang="ar-SA" dirty="0" smtClean="0"/>
              <a:t>    على المديرين التنفيذيين والموظفين .</a:t>
            </a:r>
          </a:p>
          <a:p>
            <a:endParaRPr lang="ar-SA" dirty="0"/>
          </a:p>
          <a:p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809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7- </a:t>
            </a:r>
            <a:r>
              <a:rPr lang="ar-SA" i="1" dirty="0" smtClean="0">
                <a:solidFill>
                  <a:srgbClr val="C00000"/>
                </a:solidFill>
              </a:rPr>
              <a:t>يتطلب أداء النشاط الرسمي قدرة الموظف الكاملة على أداء </a:t>
            </a:r>
          </a:p>
          <a:p>
            <a:r>
              <a:rPr lang="ar-SA" i="1" dirty="0">
                <a:solidFill>
                  <a:srgbClr val="C00000"/>
                </a:solidFill>
              </a:rPr>
              <a:t> </a:t>
            </a:r>
            <a:r>
              <a:rPr lang="ar-SA" i="1" dirty="0" smtClean="0">
                <a:solidFill>
                  <a:srgbClr val="C00000"/>
                </a:solidFill>
              </a:rPr>
              <a:t>     العمل </a:t>
            </a:r>
            <a:r>
              <a:rPr lang="ar-SA" dirty="0" smtClean="0"/>
              <a:t>، بغض النظر عن الوقت المحدد له .</a:t>
            </a:r>
          </a:p>
          <a:p>
            <a:r>
              <a:rPr lang="ar-SA" dirty="0"/>
              <a:t> </a:t>
            </a:r>
            <a:r>
              <a:rPr lang="ar-SA" dirty="0" smtClean="0"/>
              <a:t> 8- </a:t>
            </a:r>
            <a:r>
              <a:rPr lang="ar-SA" i="1" dirty="0" smtClean="0">
                <a:solidFill>
                  <a:srgbClr val="C00000"/>
                </a:solidFill>
              </a:rPr>
              <a:t>يجب على الموظف ألا يستغل وظيفته أو يتبادل الخدمات مع </a:t>
            </a:r>
          </a:p>
          <a:p>
            <a:r>
              <a:rPr lang="ar-SA" i="1" dirty="0">
                <a:solidFill>
                  <a:srgbClr val="C00000"/>
                </a:solidFill>
              </a:rPr>
              <a:t> </a:t>
            </a:r>
            <a:r>
              <a:rPr lang="ar-SA" i="1" dirty="0" smtClean="0">
                <a:solidFill>
                  <a:srgbClr val="C00000"/>
                </a:solidFill>
              </a:rPr>
              <a:t>     زملائه من الموظفين</a:t>
            </a: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ar-SA" dirty="0" smtClean="0"/>
              <a:t>، لأن معنى أداء الوظيفة هو أن يقبل </a:t>
            </a:r>
          </a:p>
          <a:p>
            <a:r>
              <a:rPr lang="ar-SA" dirty="0"/>
              <a:t> </a:t>
            </a:r>
            <a:r>
              <a:rPr lang="ar-SA" dirty="0" smtClean="0"/>
              <a:t>     الموظف القيام بالتزام خاص نحو الإدارة مقابل الحصول على </a:t>
            </a:r>
          </a:p>
          <a:p>
            <a:r>
              <a:rPr lang="ar-SA" dirty="0"/>
              <a:t> </a:t>
            </a:r>
            <a:r>
              <a:rPr lang="ar-SA" dirty="0" smtClean="0"/>
              <a:t>     مورد للرزق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387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  <a:p>
            <a:r>
              <a:rPr lang="ar-SA" dirty="0" smtClean="0"/>
              <a:t> 9- </a:t>
            </a:r>
            <a:r>
              <a:rPr lang="ar-SA" i="1" dirty="0" smtClean="0">
                <a:solidFill>
                  <a:srgbClr val="C00000"/>
                </a:solidFill>
              </a:rPr>
              <a:t>يستمر الموظف مدى حياته في البيروقراطيات الخاصة والعامة</a:t>
            </a:r>
          </a:p>
          <a:p>
            <a:r>
              <a:rPr lang="ar-SA" dirty="0"/>
              <a:t> </a:t>
            </a:r>
            <a:r>
              <a:rPr lang="ar-SA" dirty="0" smtClean="0"/>
              <a:t>    ولكن هذا </a:t>
            </a:r>
            <a:r>
              <a:rPr lang="ar-SA" dirty="0" smtClean="0">
                <a:solidFill>
                  <a:srgbClr val="0070C0"/>
                </a:solidFill>
              </a:rPr>
              <a:t>لا يشير إلى حق الموظف في ملكية وظيفته </a:t>
            </a:r>
            <a:r>
              <a:rPr lang="ar-SA" dirty="0" smtClean="0"/>
              <a:t>، كما </a:t>
            </a:r>
          </a:p>
          <a:p>
            <a:r>
              <a:rPr lang="ar-SA" dirty="0"/>
              <a:t> </a:t>
            </a:r>
            <a:r>
              <a:rPr lang="ar-SA" dirty="0" smtClean="0"/>
              <a:t>    يحصل الموظف على بعض الامتيازات القانونية التي تحميه </a:t>
            </a:r>
          </a:p>
          <a:p>
            <a:r>
              <a:rPr lang="ar-SA" dirty="0"/>
              <a:t> </a:t>
            </a:r>
            <a:r>
              <a:rPr lang="ar-SA" dirty="0" smtClean="0"/>
              <a:t>    من النقل أو الفصل التعسفي ، كما يحصل على معاش في سن </a:t>
            </a:r>
          </a:p>
          <a:p>
            <a:r>
              <a:rPr lang="ar-SA" dirty="0"/>
              <a:t> </a:t>
            </a:r>
            <a:r>
              <a:rPr lang="ar-SA" dirty="0" smtClean="0"/>
              <a:t>    الشيخوخة ، ويتم ترقيته على أساس الأقدمية أو الدرجات </a:t>
            </a:r>
          </a:p>
          <a:p>
            <a:r>
              <a:rPr lang="ar-SA" dirty="0"/>
              <a:t> </a:t>
            </a:r>
            <a:r>
              <a:rPr lang="ar-SA" dirty="0" smtClean="0"/>
              <a:t>    التي يحصل عليها في الاختبار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412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الجانب الرسمي للتنظيم </a:t>
            </a:r>
            <a:r>
              <a:rPr lang="ar-SA" b="1" dirty="0" err="1" smtClean="0">
                <a:solidFill>
                  <a:srgbClr val="FF0000"/>
                </a:solidFill>
              </a:rPr>
              <a:t>البيروقراطى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- يرجع الفضل في تحديد مفهوم التنظيم الاجتماعي للمؤسسة إلى </a:t>
            </a:r>
          </a:p>
          <a:p>
            <a:r>
              <a:rPr lang="ar-SA" dirty="0"/>
              <a:t> </a:t>
            </a:r>
            <a:r>
              <a:rPr lang="ar-SA" dirty="0" smtClean="0"/>
              <a:t>  الدراسات التي قام بها «</a:t>
            </a:r>
            <a:r>
              <a:rPr lang="ar-SA" dirty="0" smtClean="0">
                <a:solidFill>
                  <a:srgbClr val="FF0000"/>
                </a:solidFill>
              </a:rPr>
              <a:t>التون مايو</a:t>
            </a:r>
            <a:r>
              <a:rPr lang="ar-SA" dirty="0" smtClean="0"/>
              <a:t>» وزملاؤه في مصانع </a:t>
            </a:r>
          </a:p>
          <a:p>
            <a:r>
              <a:rPr lang="ar-SA" dirty="0"/>
              <a:t> </a:t>
            </a:r>
            <a:r>
              <a:rPr lang="ar-SA" dirty="0" smtClean="0"/>
              <a:t>  (</a:t>
            </a:r>
            <a:r>
              <a:rPr lang="ar-SA" dirty="0" err="1" smtClean="0">
                <a:solidFill>
                  <a:srgbClr val="00B0F0"/>
                </a:solidFill>
              </a:rPr>
              <a:t>هاوثورن</a:t>
            </a:r>
            <a:r>
              <a:rPr lang="ar-SA" dirty="0" smtClean="0"/>
              <a:t>) الموجودة في شيكاغو بالولايات المتحدة ، خلال </a:t>
            </a:r>
          </a:p>
          <a:p>
            <a:r>
              <a:rPr lang="ar-SA" dirty="0"/>
              <a:t> </a:t>
            </a:r>
            <a:r>
              <a:rPr lang="ar-SA" dirty="0" smtClean="0"/>
              <a:t>  الفترة </a:t>
            </a:r>
            <a:r>
              <a:rPr lang="ar-SA" dirty="0" smtClean="0">
                <a:solidFill>
                  <a:srgbClr val="FF0000"/>
                </a:solidFill>
              </a:rPr>
              <a:t>1927</a:t>
            </a:r>
            <a:r>
              <a:rPr lang="ar-SA" dirty="0" smtClean="0"/>
              <a:t>-</a:t>
            </a:r>
            <a:r>
              <a:rPr lang="ar-SA" dirty="0" smtClean="0">
                <a:solidFill>
                  <a:srgbClr val="FF0000"/>
                </a:solidFill>
              </a:rPr>
              <a:t>1932</a:t>
            </a:r>
            <a:r>
              <a:rPr lang="ar-SA" dirty="0" smtClean="0"/>
              <a:t> . حيث كشفت تلك الدراسات عن أن </a:t>
            </a:r>
          </a:p>
          <a:p>
            <a:r>
              <a:rPr lang="ar-SA" dirty="0"/>
              <a:t> </a:t>
            </a:r>
            <a:r>
              <a:rPr lang="ar-SA" dirty="0" smtClean="0"/>
              <a:t>  التنظيم الاجتماعي للمؤسسة يأخذ صورتين : إحداهما </a:t>
            </a:r>
            <a:r>
              <a:rPr lang="ar-SA" dirty="0" smtClean="0">
                <a:solidFill>
                  <a:srgbClr val="FF0000"/>
                </a:solidFill>
              </a:rPr>
              <a:t>رسمية </a:t>
            </a:r>
            <a:r>
              <a:rPr lang="ar-SA" dirty="0" smtClean="0"/>
              <a:t>، </a:t>
            </a:r>
          </a:p>
          <a:p>
            <a:r>
              <a:rPr lang="ar-SA" dirty="0"/>
              <a:t> </a:t>
            </a:r>
            <a:r>
              <a:rPr lang="ar-SA" dirty="0" smtClean="0"/>
              <a:t>  والأخرى </a:t>
            </a:r>
            <a:r>
              <a:rPr lang="ar-SA" dirty="0" smtClean="0">
                <a:solidFill>
                  <a:srgbClr val="FF0000"/>
                </a:solidFill>
              </a:rPr>
              <a:t>غير رسمية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77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التنظيم الرسمي </a:t>
            </a:r>
            <a:r>
              <a:rPr lang="ar-SA" dirty="0" smtClean="0"/>
              <a:t>هو </a:t>
            </a:r>
            <a:r>
              <a:rPr lang="ar-SA" i="1" dirty="0" smtClean="0">
                <a:solidFill>
                  <a:srgbClr val="0070C0"/>
                </a:solidFill>
              </a:rPr>
              <a:t>التنظيم المكتوب على الورق ، أي العلاقات </a:t>
            </a:r>
          </a:p>
          <a:p>
            <a:r>
              <a:rPr lang="ar-SA" i="1" dirty="0">
                <a:solidFill>
                  <a:srgbClr val="0070C0"/>
                </a:solidFill>
              </a:rPr>
              <a:t>  </a:t>
            </a:r>
            <a:r>
              <a:rPr lang="ar-SA" i="1" dirty="0" smtClean="0">
                <a:solidFill>
                  <a:srgbClr val="0070C0"/>
                </a:solidFill>
              </a:rPr>
              <a:t>المنطقية التي تحددها القوانين والسياسة المعمول بها داخل التنظيم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4929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403" y="1452598"/>
            <a:ext cx="8915400" cy="4525963"/>
          </a:xfrm>
        </p:spPr>
        <p:txBody>
          <a:bodyPr/>
          <a:lstStyle/>
          <a:p>
            <a:r>
              <a:rPr lang="ar-SA" dirty="0" smtClean="0"/>
              <a:t> - عند تحليل التنظيم الرسمي للمؤسسة يمكننا التمييز بين ثلاث صور أساسية </a:t>
            </a:r>
            <a:r>
              <a:rPr lang="ar-SA" dirty="0" smtClean="0">
                <a:solidFill>
                  <a:srgbClr val="00B050"/>
                </a:solidFill>
              </a:rPr>
              <a:t>للتشكيلات التنظيمية </a:t>
            </a:r>
            <a:r>
              <a:rPr lang="ar-SA" dirty="0" smtClean="0"/>
              <a:t>على النحو التالي :</a:t>
            </a:r>
          </a:p>
          <a:p>
            <a:r>
              <a:rPr lang="ar-SA" dirty="0"/>
              <a:t> </a:t>
            </a:r>
            <a:r>
              <a:rPr lang="ar-SA" dirty="0" smtClean="0"/>
              <a:t>   1- </a:t>
            </a:r>
            <a:r>
              <a:rPr lang="ar-SA" dirty="0" smtClean="0">
                <a:solidFill>
                  <a:srgbClr val="FF0000"/>
                </a:solidFill>
              </a:rPr>
              <a:t>التنظيم الوظيفي</a:t>
            </a:r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  وهو </a:t>
            </a:r>
            <a:r>
              <a:rPr lang="ar-SA" dirty="0" smtClean="0">
                <a:solidFill>
                  <a:srgbClr val="00B0F0"/>
                </a:solidFill>
              </a:rPr>
              <a:t>تنظيم موضوعي </a:t>
            </a:r>
            <a:r>
              <a:rPr lang="ar-SA" dirty="0" smtClean="0"/>
              <a:t>يعتمد على </a:t>
            </a:r>
            <a:r>
              <a:rPr lang="ar-SA" dirty="0" smtClean="0">
                <a:solidFill>
                  <a:srgbClr val="FF0000"/>
                </a:solidFill>
              </a:rPr>
              <a:t>تقسيم العمل </a:t>
            </a:r>
            <a:r>
              <a:rPr lang="ar-SA" dirty="0" smtClean="0"/>
              <a:t>وفقا لأهداف </a:t>
            </a:r>
          </a:p>
          <a:p>
            <a:r>
              <a:rPr lang="ar-SA" dirty="0"/>
              <a:t> </a:t>
            </a:r>
            <a:r>
              <a:rPr lang="ar-SA" dirty="0" smtClean="0"/>
              <a:t>  المؤسسة وبرامجها . وقد يكون هذا التقسيم طبقا للمستفيدين </a:t>
            </a:r>
          </a:p>
          <a:p>
            <a:r>
              <a:rPr lang="ar-SA" dirty="0"/>
              <a:t> </a:t>
            </a:r>
            <a:r>
              <a:rPr lang="ar-SA" dirty="0" smtClean="0"/>
              <a:t>  بالخدمة ، أو لنوع الخدمة التي تؤديها المؤسسة ، </a:t>
            </a:r>
            <a:r>
              <a:rPr lang="ar-SA" dirty="0" err="1" smtClean="0"/>
              <a:t>أوللتقسيم</a:t>
            </a:r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الجغرافي . </a:t>
            </a:r>
            <a:r>
              <a:rPr lang="ar-SA" dirty="0" smtClean="0">
                <a:solidFill>
                  <a:srgbClr val="FF0000"/>
                </a:solidFill>
              </a:rPr>
              <a:t>ويتميز هذا التنظيم</a:t>
            </a:r>
            <a:r>
              <a:rPr lang="ar-SA" dirty="0" smtClean="0"/>
              <a:t> </a:t>
            </a:r>
            <a:r>
              <a:rPr lang="ar-SA" i="1" dirty="0" smtClean="0">
                <a:solidFill>
                  <a:srgbClr val="0070C0"/>
                </a:solidFill>
              </a:rPr>
              <a:t>بأنه يجعل من السهل الانتفاع بخبرة المتخصصين .</a:t>
            </a:r>
            <a:endParaRPr lang="en-US" i="1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2609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2- </a:t>
            </a:r>
            <a:r>
              <a:rPr lang="ar-SA" dirty="0" smtClean="0">
                <a:solidFill>
                  <a:srgbClr val="FF0000"/>
                </a:solidFill>
              </a:rPr>
              <a:t>تنظيم التسلسل أو التنظيم الخطى أو الرأسي </a:t>
            </a:r>
          </a:p>
          <a:p>
            <a:r>
              <a:rPr lang="ar-SA" dirty="0"/>
              <a:t> </a:t>
            </a:r>
            <a:r>
              <a:rPr lang="ar-SA" dirty="0" smtClean="0"/>
              <a:t>  وهو تنظيم يعتمد على </a:t>
            </a:r>
            <a:r>
              <a:rPr lang="ar-SA" dirty="0" smtClean="0">
                <a:solidFill>
                  <a:srgbClr val="0070C0"/>
                </a:solidFill>
              </a:rPr>
              <a:t>التدرج الإداري وتسلسل القيادة </a:t>
            </a:r>
            <a:r>
              <a:rPr lang="ar-SA" dirty="0" smtClean="0"/>
              <a:t>.</a:t>
            </a:r>
          </a:p>
          <a:p>
            <a:r>
              <a:rPr lang="ar-SA" dirty="0"/>
              <a:t> </a:t>
            </a:r>
            <a:r>
              <a:rPr lang="ar-SA" dirty="0" smtClean="0"/>
              <a:t> وفى هذا التنظيم تتركز السلطة في </a:t>
            </a:r>
            <a:r>
              <a:rPr lang="ar-SA" dirty="0" smtClean="0">
                <a:solidFill>
                  <a:srgbClr val="FF0000"/>
                </a:solidFill>
              </a:rPr>
              <a:t>قمة الهرم الإداري </a:t>
            </a:r>
            <a:r>
              <a:rPr lang="ar-SA" dirty="0" smtClean="0"/>
              <a:t>ثم تتدرج </a:t>
            </a:r>
          </a:p>
          <a:p>
            <a:r>
              <a:rPr lang="ar-SA" dirty="0"/>
              <a:t> </a:t>
            </a:r>
            <a:r>
              <a:rPr lang="ar-SA" dirty="0" smtClean="0"/>
              <a:t> رأسيا إلى الوحدات الإدارية المختلفة في المستويات الأدنى .</a:t>
            </a:r>
          </a:p>
          <a:p>
            <a:r>
              <a:rPr lang="ar-SA" dirty="0"/>
              <a:t> </a:t>
            </a:r>
            <a:r>
              <a:rPr lang="ar-SA" dirty="0" smtClean="0"/>
              <a:t> ويسود هذا النوع من التنظيم عادة في </a:t>
            </a:r>
            <a:r>
              <a:rPr lang="ar-SA" dirty="0" smtClean="0">
                <a:solidFill>
                  <a:srgbClr val="00B050"/>
                </a:solidFill>
              </a:rPr>
              <a:t>التنظيمات العسكرية والدينية </a:t>
            </a:r>
          </a:p>
          <a:p>
            <a:r>
              <a:rPr lang="ar-SA" dirty="0" smtClean="0"/>
              <a:t>ويضمن هذا التنظيم سرعة التنفيذ ، كما يجعل من السهل قيام الإدارة </a:t>
            </a:r>
          </a:p>
          <a:p>
            <a:r>
              <a:rPr lang="ar-SA" dirty="0" smtClean="0"/>
              <a:t>بعملية الرقابة على العاملين فيها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8184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3- </a:t>
            </a:r>
            <a:r>
              <a:rPr lang="ar-SA" dirty="0" smtClean="0">
                <a:solidFill>
                  <a:srgbClr val="FF0000"/>
                </a:solidFill>
              </a:rPr>
              <a:t>تنظيم الهيئة </a:t>
            </a:r>
            <a:r>
              <a:rPr lang="ar-SA" dirty="0" err="1" smtClean="0">
                <a:solidFill>
                  <a:srgbClr val="FF0000"/>
                </a:solidFill>
              </a:rPr>
              <a:t>التسلسلى</a:t>
            </a:r>
            <a:endParaRPr lang="ar-SA" dirty="0" smtClean="0">
              <a:solidFill>
                <a:srgbClr val="FF0000"/>
              </a:solidFill>
            </a:endParaRPr>
          </a:p>
          <a:p>
            <a:r>
              <a:rPr lang="ar-SA" dirty="0"/>
              <a:t> </a:t>
            </a:r>
            <a:r>
              <a:rPr lang="ar-SA" dirty="0" smtClean="0"/>
              <a:t>  وهو نوع من التنظيم </a:t>
            </a:r>
            <a:r>
              <a:rPr lang="ar-SA" dirty="0" smtClean="0">
                <a:solidFill>
                  <a:srgbClr val="FF0000"/>
                </a:solidFill>
              </a:rPr>
              <a:t>يجمع بين التنظيم الخطى والتنظيم الوظيفي </a:t>
            </a:r>
            <a:r>
              <a:rPr lang="ar-SA" dirty="0" smtClean="0"/>
              <a:t>،</a:t>
            </a:r>
          </a:p>
          <a:p>
            <a:r>
              <a:rPr lang="ar-SA" dirty="0"/>
              <a:t> </a:t>
            </a:r>
            <a:r>
              <a:rPr lang="ar-SA" dirty="0" smtClean="0"/>
              <a:t>  ويساعد هذا التنظيم أعضاء الهيئة على </a:t>
            </a:r>
            <a:r>
              <a:rPr lang="ar-SA" i="1" dirty="0" smtClean="0">
                <a:solidFill>
                  <a:srgbClr val="00B050"/>
                </a:solidFill>
              </a:rPr>
              <a:t>تقديم العون والاستشارة </a:t>
            </a:r>
          </a:p>
          <a:p>
            <a:r>
              <a:rPr lang="ar-SA" i="1" dirty="0">
                <a:solidFill>
                  <a:srgbClr val="00B050"/>
                </a:solidFill>
              </a:rPr>
              <a:t> </a:t>
            </a:r>
            <a:r>
              <a:rPr lang="ar-SA" i="1" dirty="0" smtClean="0">
                <a:solidFill>
                  <a:srgbClr val="00B050"/>
                </a:solidFill>
              </a:rPr>
              <a:t>  في بعض الظروف الطارئة التي تمر بالمؤسسة وتحتاج إلى </a:t>
            </a:r>
          </a:p>
          <a:p>
            <a:r>
              <a:rPr lang="ar-SA" i="1" dirty="0">
                <a:solidFill>
                  <a:srgbClr val="00B050"/>
                </a:solidFill>
              </a:rPr>
              <a:t> </a:t>
            </a:r>
            <a:r>
              <a:rPr lang="ar-SA" i="1" dirty="0" smtClean="0">
                <a:solidFill>
                  <a:srgbClr val="00B050"/>
                </a:solidFill>
              </a:rPr>
              <a:t>  مشور فنية من أي نوع </a:t>
            </a:r>
            <a:r>
              <a:rPr lang="ar-SA" dirty="0" smtClean="0"/>
              <a:t>. وتكون الاستشارة عادة في الأمور التي </a:t>
            </a:r>
          </a:p>
          <a:p>
            <a:r>
              <a:rPr lang="ar-SA" dirty="0"/>
              <a:t> </a:t>
            </a:r>
            <a:r>
              <a:rPr lang="ar-SA" dirty="0" smtClean="0"/>
              <a:t>  تتطلب نوعا من التخصص الدقيق لا يتاح للرؤساء المنفذين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7305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الجانب غير الرسمي للتنظيم </a:t>
            </a:r>
            <a:r>
              <a:rPr lang="ar-SA" b="1" dirty="0" err="1" smtClean="0">
                <a:solidFill>
                  <a:srgbClr val="FF0000"/>
                </a:solidFill>
              </a:rPr>
              <a:t>البيروقراطى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التنظيم غير الرسمي </a:t>
            </a:r>
            <a:r>
              <a:rPr lang="ar-SA" dirty="0" smtClean="0"/>
              <a:t>هو </a:t>
            </a:r>
            <a:r>
              <a:rPr lang="ar-SA" i="1" dirty="0" smtClean="0">
                <a:solidFill>
                  <a:srgbClr val="0070C0"/>
                </a:solidFill>
              </a:rPr>
              <a:t>التنظيم غير المكتوب على الورق ، </a:t>
            </a:r>
          </a:p>
          <a:p>
            <a:r>
              <a:rPr lang="ar-SA" i="1" dirty="0">
                <a:solidFill>
                  <a:srgbClr val="0070C0"/>
                </a:solidFill>
              </a:rPr>
              <a:t> </a:t>
            </a:r>
            <a:r>
              <a:rPr lang="ar-SA" i="1" dirty="0" smtClean="0">
                <a:solidFill>
                  <a:srgbClr val="0070C0"/>
                </a:solidFill>
              </a:rPr>
              <a:t> ويتمثل في العلاقات القائمة على الود والكراهية  </a:t>
            </a:r>
            <a:r>
              <a:rPr lang="ar-SA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7728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ويشير التنظيم غير الرسمي إلى </a:t>
            </a:r>
            <a:r>
              <a:rPr lang="ar-SA" dirty="0" smtClean="0">
                <a:solidFill>
                  <a:srgbClr val="FF0000"/>
                </a:solidFill>
              </a:rPr>
              <a:t>الممارسات غير الرسمية </a:t>
            </a:r>
            <a:r>
              <a:rPr lang="ar-SA" dirty="0" smtClean="0"/>
              <a:t>التي تظهر في شكل استجابة للقواعد الرسمية المنظمة المتبعة داخل التنظيم .</a:t>
            </a:r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dirty="0" smtClean="0"/>
              <a:t>وتظهـر هـذه الممارسـات غيـر الرسميـة مـن خـلال </a:t>
            </a:r>
            <a:r>
              <a:rPr lang="ar-SA" dirty="0" smtClean="0">
                <a:solidFill>
                  <a:srgbClr val="FF0000"/>
                </a:solidFill>
              </a:rPr>
              <a:t>العـلاقـات </a:t>
            </a:r>
            <a:r>
              <a:rPr lang="ar-SA" dirty="0" smtClean="0">
                <a:solidFill>
                  <a:srgbClr val="FF0000"/>
                </a:solidFill>
              </a:rPr>
              <a:t>الاجتماعية التي تظهر بين أعضاء التنظيم</a:t>
            </a:r>
            <a:r>
              <a:rPr lang="ar-SA" dirty="0" smtClean="0"/>
              <a:t> ، هذه العلاقات التي قد لا تتفق مع العلاقات المنطقية التي تحددها خريطة البناء التنظيمي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5794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ar-SA" dirty="0"/>
              <a:t> </a:t>
            </a:r>
            <a:r>
              <a:rPr lang="ar-SA" dirty="0" smtClean="0"/>
              <a:t>- تظهر الجماعات غير الرسمية داخل التنظيمات </a:t>
            </a:r>
            <a:r>
              <a:rPr lang="ar-SA" dirty="0" smtClean="0">
                <a:solidFill>
                  <a:srgbClr val="FF0000"/>
                </a:solidFill>
              </a:rPr>
              <a:t>بشكل تلقائي </a:t>
            </a:r>
            <a:r>
              <a:rPr lang="ar-SA" dirty="0" smtClean="0"/>
              <a:t>. </a:t>
            </a:r>
          </a:p>
          <a:p>
            <a:pPr marL="0" indent="0"/>
            <a:endParaRPr lang="ar-SA" dirty="0" smtClean="0"/>
          </a:p>
          <a:p>
            <a:pPr marL="0" indent="0"/>
            <a:r>
              <a:rPr lang="ar-SA" dirty="0"/>
              <a:t> </a:t>
            </a:r>
            <a:r>
              <a:rPr lang="ar-SA" dirty="0" smtClean="0"/>
              <a:t>- </a:t>
            </a:r>
            <a:r>
              <a:rPr lang="ar-SA" dirty="0" smtClean="0">
                <a:solidFill>
                  <a:srgbClr val="FF0000"/>
                </a:solidFill>
              </a:rPr>
              <a:t>تؤدى تلك الجماعات عدة وظائف هي </a:t>
            </a:r>
            <a:r>
              <a:rPr lang="ar-SA" dirty="0" smtClean="0"/>
              <a:t>: </a:t>
            </a:r>
          </a:p>
          <a:p>
            <a:pPr marL="0" indent="0"/>
            <a:r>
              <a:rPr lang="ar-SA" dirty="0"/>
              <a:t> </a:t>
            </a:r>
            <a:r>
              <a:rPr lang="ar-SA" dirty="0" smtClean="0"/>
              <a:t> 1- تتيح الفرصة للفرد كي يحقق أهدافه ورغباته الخاصة التي قد لا يمكنه أن يحققها من خلال التنظيم الرسمي .</a:t>
            </a:r>
          </a:p>
          <a:p>
            <a:pPr marL="0" indent="0"/>
            <a:r>
              <a:rPr lang="ar-SA" dirty="0"/>
              <a:t> </a:t>
            </a:r>
            <a:r>
              <a:rPr lang="ar-SA" dirty="0" smtClean="0"/>
              <a:t> 2- تقوم بالتخفيف من حدة شعور العامل بالملل والتعب اثناء العمل</a:t>
            </a:r>
          </a:p>
          <a:p>
            <a:pPr marL="0" indent="0"/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5329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3- إتاحة الفرصة للفرد للشعور باستقلاله وأهميته .</a:t>
            </a:r>
          </a:p>
          <a:p>
            <a:endParaRPr lang="ar-SA" dirty="0"/>
          </a:p>
          <a:p>
            <a:r>
              <a:rPr lang="ar-SA" dirty="0" smtClean="0"/>
              <a:t> 4- تعمل على زيادة شعور الفرد بالأمن والطمأنينة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9517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3علم اجتماع التنظيم التخطيط</Template>
  <TotalTime>276</TotalTime>
  <Words>1021</Words>
  <Application>Microsoft Office PowerPoint</Application>
  <PresentationFormat>A4 Paper (210x297 mm)</PresentationFormat>
  <Paragraphs>159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الثالثة</vt:lpstr>
      <vt:lpstr> العناصر الأساسية</vt:lpstr>
      <vt:lpstr> مفهوم البيروقراطية</vt:lpstr>
      <vt:lpstr>    </vt:lpstr>
      <vt:lpstr>    </vt:lpstr>
      <vt:lpstr> النموذج المثالى للتنظيم البيروقراطى</vt:lpstr>
      <vt:lpstr> </vt:lpstr>
      <vt:lpstr>   </vt:lpstr>
      <vt:lpstr>    </vt:lpstr>
      <vt:lpstr>    </vt:lpstr>
      <vt:lpstr>    </vt:lpstr>
      <vt:lpstr>   </vt:lpstr>
      <vt:lpstr>     </vt:lpstr>
      <vt:lpstr> الجانب الرسمي للتنظيم البيروقراطى</vt:lpstr>
      <vt:lpstr>    </vt:lpstr>
      <vt:lpstr>   </vt:lpstr>
      <vt:lpstr>  </vt:lpstr>
      <vt:lpstr>    </vt:lpstr>
      <vt:lpstr> الجانب غير الرسمي للتنظيم البيروقراطى</vt:lpstr>
      <vt:lpstr>   </vt:lpstr>
      <vt:lpstr>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27</cp:revision>
  <dcterms:created xsi:type="dcterms:W3CDTF">2014-02-22T07:38:30Z</dcterms:created>
  <dcterms:modified xsi:type="dcterms:W3CDTF">2014-03-03T05:25:45Z</dcterms:modified>
</cp:coreProperties>
</file>