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78A"/>
    <a:srgbClr val="43A79C"/>
    <a:srgbClr val="D9791B"/>
    <a:srgbClr val="313B4A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4624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9844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319852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السلوك التنظيم</a:t>
            </a:r>
            <a:r>
              <a:rPr lang="ar-SA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</a:t>
            </a:r>
            <a:endParaRPr lang="en-US" sz="4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أولا : مفهوم السلوك التنظيمي .</a:t>
            </a:r>
          </a:p>
          <a:p>
            <a:endParaRPr lang="ar-SA" dirty="0"/>
          </a:p>
          <a:p>
            <a:r>
              <a:rPr lang="ar-SA" dirty="0" smtClean="0"/>
              <a:t> ثانيا : اسهام العلوم الاجتماعية في فهم السلوك التنظيمي .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عناصر المحاضرة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chemeClr val="tx1"/>
                </a:solidFill>
              </a:rPr>
              <a:t>أولا</a:t>
            </a:r>
            <a:r>
              <a:rPr lang="ar-SA" dirty="0" smtClean="0">
                <a:solidFill>
                  <a:schemeClr val="tx1"/>
                </a:solidFill>
              </a:rPr>
              <a:t> : </a:t>
            </a:r>
            <a:r>
              <a:rPr lang="ar-SA" b="1" dirty="0" smtClean="0">
                <a:solidFill>
                  <a:srgbClr val="FF0000"/>
                </a:solidFill>
              </a:rPr>
              <a:t>مفهوم السلوك </a:t>
            </a:r>
            <a:r>
              <a:rPr lang="ar-SA" b="1" dirty="0" err="1" smtClean="0">
                <a:solidFill>
                  <a:srgbClr val="FF0000"/>
                </a:solidFill>
              </a:rPr>
              <a:t>التنظيمى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يمكن تعريف السلوك </a:t>
            </a:r>
            <a:r>
              <a:rPr lang="ar-SA" dirty="0" err="1" smtClean="0"/>
              <a:t>التنظيمى</a:t>
            </a:r>
            <a:r>
              <a:rPr lang="ar-SA" dirty="0" smtClean="0"/>
              <a:t> بأنه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i="1" dirty="0" smtClean="0">
                <a:solidFill>
                  <a:srgbClr val="0070C0"/>
                </a:solidFill>
              </a:rPr>
              <a:t>الدراسة المتعمقة للعنصر البشرى في التنظيم بغـرض التعـرف على تصرفاته ، مـع محاولة </a:t>
            </a:r>
          </a:p>
          <a:p>
            <a:r>
              <a:rPr lang="ar-SA" i="1" dirty="0" smtClean="0">
                <a:solidFill>
                  <a:srgbClr val="0070C0"/>
                </a:solidFill>
              </a:rPr>
              <a:t>تفسير هذه التصرفات بهدف السيطرة عليها لتكون في </a:t>
            </a:r>
            <a:r>
              <a:rPr lang="ar-SA" i="1" dirty="0" smtClean="0">
                <a:solidFill>
                  <a:srgbClr val="0070C0"/>
                </a:solidFill>
              </a:rPr>
              <a:t>خدمة</a:t>
            </a:r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التنظيم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ويشير السلوك التنظيمي إلى </a:t>
            </a:r>
            <a:r>
              <a:rPr lang="ar-SA" dirty="0" smtClean="0">
                <a:solidFill>
                  <a:srgbClr val="FF0000"/>
                </a:solidFill>
              </a:rPr>
              <a:t>الحركة الجمعية </a:t>
            </a:r>
            <a:r>
              <a:rPr lang="ar-SA" dirty="0" smtClean="0"/>
              <a:t>التي تصدر عن أعضاء المنظمات ككل ، وهذا هو </a:t>
            </a:r>
            <a:r>
              <a:rPr lang="ar-SA" dirty="0" smtClean="0">
                <a:solidFill>
                  <a:srgbClr val="00B050"/>
                </a:solidFill>
              </a:rPr>
              <a:t>الطـابـع السـلوكـي </a:t>
            </a:r>
            <a:r>
              <a:rPr lang="ar-SA" dirty="0" smtClean="0"/>
              <a:t>للمنظمة ، والذى يشبه ما يعبر عنه بمصطلح </a:t>
            </a:r>
            <a:r>
              <a:rPr lang="ar-SA" dirty="0" smtClean="0">
                <a:solidFill>
                  <a:srgbClr val="0E478A"/>
                </a:solidFill>
              </a:rPr>
              <a:t>الطابع القومي </a:t>
            </a:r>
            <a:r>
              <a:rPr lang="ar-SA" dirty="0" smtClean="0"/>
              <a:t>على المستوى المجتمعي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          </a:t>
            </a:r>
            <a:r>
              <a:rPr lang="ar-SA" b="1" dirty="0" smtClean="0">
                <a:solidFill>
                  <a:srgbClr val="C00000"/>
                </a:solidFill>
              </a:rPr>
              <a:t>وللسلوك التنظيمي ثلاثة أبعاد رئيسية </a:t>
            </a:r>
            <a:r>
              <a:rPr lang="ar-SA" b="1" dirty="0" smtClean="0"/>
              <a:t>هي : </a:t>
            </a:r>
          </a:p>
          <a:p>
            <a:endParaRPr lang="ar-SA" dirty="0"/>
          </a:p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المناخ التنظيمي      الفاعلية التنظيمية         الأهداف التنظيمية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20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المناخ التنظيمي </a:t>
            </a:r>
            <a:r>
              <a:rPr lang="ar-SA" dirty="0" smtClean="0"/>
              <a:t>: ويرتبط </a:t>
            </a:r>
            <a:r>
              <a:rPr lang="ar-SA" dirty="0" smtClean="0">
                <a:solidFill>
                  <a:srgbClr val="00B050"/>
                </a:solidFill>
              </a:rPr>
              <a:t>بمشاعر واتجاهات الأفراد </a:t>
            </a:r>
            <a:r>
              <a:rPr lang="ar-SA" dirty="0" smtClean="0"/>
              <a:t>داخل التنظيم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dirty="0" smtClean="0">
                <a:solidFill>
                  <a:srgbClr val="D9791B"/>
                </a:solidFill>
              </a:rPr>
              <a:t>ووجهات نظرهم </a:t>
            </a:r>
            <a:r>
              <a:rPr lang="ar-SA" dirty="0" smtClean="0"/>
              <a:t>أو </a:t>
            </a:r>
            <a:r>
              <a:rPr lang="ar-SA" dirty="0" smtClean="0">
                <a:solidFill>
                  <a:srgbClr val="7030A0"/>
                </a:solidFill>
              </a:rPr>
              <a:t>قدرة المنظمة على تحقيق أهدافها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الفاعلية التنظيمية </a:t>
            </a:r>
            <a:r>
              <a:rPr lang="ar-SA" dirty="0" smtClean="0"/>
              <a:t>: وتعتمد على بعض العوامل مثل :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00B050"/>
                </a:solidFill>
              </a:rPr>
              <a:t>أساليب الإشراف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F0"/>
                </a:solidFill>
              </a:rPr>
              <a:t>وبناء السلطة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D9791B"/>
                </a:solidFill>
              </a:rPr>
              <a:t>وأنماط الاتصال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919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الأهداف التنظيمية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r>
              <a:rPr lang="ar-SA" dirty="0" smtClean="0"/>
              <a:t>وهـى تمثـل </a:t>
            </a:r>
            <a:r>
              <a:rPr lang="ar-SA" dirty="0" smtClean="0">
                <a:solidFill>
                  <a:srgbClr val="C00000"/>
                </a:solidFill>
              </a:rPr>
              <a:t>المفـهوم الجـوهـري </a:t>
            </a:r>
            <a:r>
              <a:rPr lang="ar-SA" dirty="0" smtClean="0"/>
              <a:t>فـي دراسـة التنظيـم  </a:t>
            </a:r>
            <a:r>
              <a:rPr lang="ar-SA" dirty="0" smtClean="0"/>
              <a:t>.</a:t>
            </a:r>
          </a:p>
          <a:p>
            <a:r>
              <a:rPr lang="ar-SA" dirty="0" smtClean="0"/>
              <a:t>   والأهداف هي </a:t>
            </a:r>
            <a:r>
              <a:rPr lang="ar-SA" i="1" dirty="0" smtClean="0">
                <a:solidFill>
                  <a:srgbClr val="0070C0"/>
                </a:solidFill>
              </a:rPr>
              <a:t>الغايات التي يتحرك التنظيم ككل في اتجاه تحقيقها </a:t>
            </a:r>
          </a:p>
          <a:p>
            <a:endParaRPr lang="ar-SA" i="1" dirty="0" smtClean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030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وترتبط دراسة الأهداف بالتعرف على </a:t>
            </a:r>
            <a:r>
              <a:rPr lang="ar-SA" dirty="0" smtClean="0"/>
              <a:t>:</a:t>
            </a:r>
          </a:p>
          <a:p>
            <a:endParaRPr lang="ar-SA" dirty="0" smtClean="0"/>
          </a:p>
          <a:p>
            <a:r>
              <a:rPr lang="ar-SA" dirty="0" smtClean="0"/>
              <a:t>  - الأهداف العامة والأهداف الفرعية للأقسام.</a:t>
            </a:r>
          </a:p>
          <a:p>
            <a:r>
              <a:rPr lang="ar-SA" dirty="0"/>
              <a:t> </a:t>
            </a:r>
            <a:r>
              <a:rPr lang="ar-SA" dirty="0" smtClean="0"/>
              <a:t> - الأهداف الرسمية والأهداف غير الرسمية للأعضاء .</a:t>
            </a:r>
          </a:p>
          <a:p>
            <a:r>
              <a:rPr lang="ar-SA" dirty="0"/>
              <a:t> </a:t>
            </a:r>
            <a:r>
              <a:rPr lang="ar-SA" dirty="0" smtClean="0"/>
              <a:t> - التعارض أو الاتساق بين هذه الأهداف 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889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- </a:t>
            </a:r>
            <a:r>
              <a:rPr lang="ar-SA" dirty="0" smtClean="0">
                <a:solidFill>
                  <a:srgbClr val="FF0000"/>
                </a:solidFill>
              </a:rPr>
              <a:t>ويمكن التعرف على السلوك التنظيمي </a:t>
            </a:r>
            <a:r>
              <a:rPr lang="ar-SA" dirty="0" smtClean="0"/>
              <a:t>عن طريق :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</a:p>
          <a:p>
            <a:r>
              <a:rPr lang="ar-SA" dirty="0"/>
              <a:t> </a:t>
            </a:r>
            <a:r>
              <a:rPr lang="ar-SA" dirty="0" smtClean="0"/>
              <a:t>  تحليل </a:t>
            </a:r>
            <a:r>
              <a:rPr lang="ar-SA" dirty="0" smtClean="0">
                <a:solidFill>
                  <a:srgbClr val="0070C0"/>
                </a:solidFill>
              </a:rPr>
              <a:t>الوحدات الصغرى </a:t>
            </a:r>
            <a:r>
              <a:rPr lang="ar-SA" dirty="0" smtClean="0"/>
              <a:t>داخل التنظيم .</a:t>
            </a:r>
          </a:p>
          <a:p>
            <a:r>
              <a:rPr lang="ar-SA" dirty="0"/>
              <a:t> </a:t>
            </a:r>
            <a:r>
              <a:rPr lang="ar-SA" dirty="0" smtClean="0"/>
              <a:t>  ودراسة </a:t>
            </a:r>
            <a:r>
              <a:rPr lang="ar-SA" dirty="0" smtClean="0">
                <a:solidFill>
                  <a:srgbClr val="00B050"/>
                </a:solidFill>
              </a:rPr>
              <a:t>العلاقات الشخصية </a:t>
            </a:r>
            <a:r>
              <a:rPr lang="ar-SA" dirty="0" smtClean="0"/>
              <a:t>بين العاملين داخل التنظيم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642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- ويتمثل السلوك التنظيمي بشكل واضح في </a:t>
            </a:r>
            <a:r>
              <a:rPr lang="ar-SA" i="1" dirty="0" smtClean="0">
                <a:solidFill>
                  <a:srgbClr val="FF0000"/>
                </a:solidFill>
              </a:rPr>
              <a:t>تفاعل الأفراد والجماعات داخل مختلف أشكال التنظيمات </a:t>
            </a:r>
            <a:r>
              <a:rPr lang="ar-SA" dirty="0" smtClean="0"/>
              <a:t>مثل مؤسسات الأعمال</a:t>
            </a:r>
          </a:p>
          <a:p>
            <a:r>
              <a:rPr lang="ar-SA" dirty="0" smtClean="0"/>
              <a:t>والمنظمات الحكومية ، والمدارس ، ومؤسسات الخدمة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794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ويظهر السلوك التنظيمي نتيجة تفاعل أربعة عناصر هامة </a:t>
            </a:r>
            <a:r>
              <a:rPr lang="ar-SA" dirty="0" smtClean="0"/>
              <a:t>وهى :</a:t>
            </a:r>
          </a:p>
          <a:p>
            <a:endParaRPr lang="ar-SA" dirty="0"/>
          </a:p>
          <a:p>
            <a:r>
              <a:rPr lang="ar-SA" dirty="0" smtClean="0"/>
              <a:t>        </a:t>
            </a:r>
            <a:r>
              <a:rPr lang="ar-SA" dirty="0" smtClean="0">
                <a:solidFill>
                  <a:srgbClr val="0070C0"/>
                </a:solidFill>
              </a:rPr>
              <a:t>الأفراد    التنظيم    التكنولوجيا    النظام الاجتماعي </a:t>
            </a:r>
          </a:p>
          <a:p>
            <a:r>
              <a:rPr lang="ar-SA" dirty="0" smtClean="0"/>
              <a:t>  - ونجد أن النتيجة النهائية لهذا التفاعل بين العناصر الأربعة تعطينا</a:t>
            </a:r>
          </a:p>
          <a:p>
            <a:r>
              <a:rPr lang="ar-SA" dirty="0"/>
              <a:t> </a:t>
            </a:r>
            <a:r>
              <a:rPr lang="ar-SA" dirty="0" smtClean="0"/>
              <a:t>    تصورا كاملا </a:t>
            </a:r>
            <a:r>
              <a:rPr lang="ar-SA" dirty="0" smtClean="0">
                <a:solidFill>
                  <a:srgbClr val="00B050"/>
                </a:solidFill>
              </a:rPr>
              <a:t>لأبعاد السلوك التنظيمي </a:t>
            </a:r>
            <a:r>
              <a:rPr lang="ar-SA" dirty="0" smtClean="0"/>
              <a:t>على النحو التالي :</a:t>
            </a:r>
            <a:endParaRPr lang="ar-SA" dirty="0"/>
          </a:p>
          <a:p>
            <a:r>
              <a:rPr lang="ar-SA" dirty="0" smtClean="0"/>
              <a:t>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586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196752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أ - </a:t>
            </a:r>
            <a:r>
              <a:rPr lang="ar-SA" dirty="0" smtClean="0">
                <a:solidFill>
                  <a:srgbClr val="FF0000"/>
                </a:solidFill>
              </a:rPr>
              <a:t>الأفراد</a:t>
            </a:r>
            <a:r>
              <a:rPr lang="ar-SA" dirty="0" smtClean="0"/>
              <a:t> : يشكل الأفراد والجماعات ، </a:t>
            </a:r>
            <a:r>
              <a:rPr lang="ar-SA" dirty="0" smtClean="0">
                <a:solidFill>
                  <a:srgbClr val="00B050"/>
                </a:solidFill>
              </a:rPr>
              <a:t>البيئة الاجتماعية للتنظيم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       وهؤلاء الأفراد والجماعات يعملون مع بعضهم البعض في</a:t>
            </a:r>
          </a:p>
          <a:p>
            <a:r>
              <a:rPr lang="ar-SA" dirty="0" smtClean="0"/>
              <a:t>         شكل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F0"/>
                </a:solidFill>
              </a:rPr>
              <a:t>ديناميكي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لتحقيق التفاعل المطلوب .</a:t>
            </a:r>
          </a:p>
          <a:p>
            <a:r>
              <a:rPr lang="ar-SA" dirty="0" smtClean="0"/>
              <a:t>ب- </a:t>
            </a:r>
            <a:r>
              <a:rPr lang="ar-SA" dirty="0" smtClean="0">
                <a:solidFill>
                  <a:srgbClr val="FF0000"/>
                </a:solidFill>
              </a:rPr>
              <a:t>التنظيم </a:t>
            </a:r>
            <a:r>
              <a:rPr lang="ar-SA" dirty="0" smtClean="0"/>
              <a:t>: يحدد الهيكل التنظيمي </a:t>
            </a:r>
            <a:r>
              <a:rPr lang="ar-SA" dirty="0" smtClean="0">
                <a:solidFill>
                  <a:srgbClr val="FF0000"/>
                </a:solidFill>
              </a:rPr>
              <a:t>علاقات الأفراد والجماعات داخل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   التنظيم </a:t>
            </a:r>
            <a:r>
              <a:rPr lang="ar-SA" dirty="0" smtClean="0"/>
              <a:t>،فنجد أن جميع الأفراد ليسوا على مستوى واحد ،</a:t>
            </a:r>
          </a:p>
          <a:p>
            <a:r>
              <a:rPr lang="ar-SA" dirty="0"/>
              <a:t> </a:t>
            </a:r>
            <a:r>
              <a:rPr lang="ar-SA" dirty="0" smtClean="0"/>
              <a:t>       فلكل دوره الخاص به ، كما أن هناك مجموعات مختلفة لكل </a:t>
            </a:r>
          </a:p>
          <a:p>
            <a:r>
              <a:rPr lang="ar-SA" dirty="0"/>
              <a:t> </a:t>
            </a:r>
            <a:r>
              <a:rPr lang="ar-SA" dirty="0" smtClean="0"/>
              <a:t>       منها دورها الخاص بها داخل التنظيم .</a:t>
            </a:r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728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ج- </a:t>
            </a:r>
            <a:r>
              <a:rPr lang="ar-SA" dirty="0" smtClean="0">
                <a:solidFill>
                  <a:srgbClr val="FF0000"/>
                </a:solidFill>
              </a:rPr>
              <a:t>التكنولوجيا</a:t>
            </a:r>
            <a:r>
              <a:rPr lang="ar-SA" dirty="0" smtClean="0"/>
              <a:t> : يختص عنـصر التكنـولوجيا بتقـديم </a:t>
            </a:r>
            <a:r>
              <a:rPr lang="ar-SA" dirty="0" smtClean="0">
                <a:solidFill>
                  <a:srgbClr val="0070C0"/>
                </a:solidFill>
              </a:rPr>
              <a:t>التطور الذى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    يـعمل مـن خـلاله الأفـراد</a:t>
            </a:r>
            <a:r>
              <a:rPr lang="ar-SA" dirty="0" smtClean="0"/>
              <a:t> ، فالأفـراد لا يستطيعـون تحقـيق </a:t>
            </a:r>
          </a:p>
          <a:p>
            <a:r>
              <a:rPr lang="ar-SA" dirty="0"/>
              <a:t> </a:t>
            </a:r>
            <a:r>
              <a:rPr lang="ar-SA" dirty="0" smtClean="0"/>
              <a:t>       الأهداف من فراغ ، وإنما لا بد لهؤلاء الأفراد من أن يقوموا</a:t>
            </a:r>
          </a:p>
          <a:p>
            <a:r>
              <a:rPr lang="ar-SA" dirty="0"/>
              <a:t> </a:t>
            </a:r>
            <a:r>
              <a:rPr lang="ar-SA" dirty="0" smtClean="0"/>
              <a:t>       على تطوير الآلات والمعدات وطرق العمل وغيرها .</a:t>
            </a:r>
          </a:p>
          <a:p>
            <a:r>
              <a:rPr lang="ar-SA" dirty="0" smtClean="0"/>
              <a:t>د- </a:t>
            </a:r>
            <a:r>
              <a:rPr lang="ar-SA" dirty="0" smtClean="0">
                <a:solidFill>
                  <a:srgbClr val="FF0000"/>
                </a:solidFill>
              </a:rPr>
              <a:t>النظام الاجتماعي </a:t>
            </a:r>
            <a:r>
              <a:rPr lang="ar-SA" dirty="0" smtClean="0"/>
              <a:t>: يشكل النظام الاجتماعي </a:t>
            </a:r>
            <a:r>
              <a:rPr lang="ar-SA" dirty="0" smtClean="0">
                <a:solidFill>
                  <a:srgbClr val="00B050"/>
                </a:solidFill>
              </a:rPr>
              <a:t>البيئة الخارجية التي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     يعمل فيها التنظيم </a:t>
            </a:r>
            <a:r>
              <a:rPr lang="ar-SA" dirty="0" smtClean="0"/>
              <a:t>، فالتنظيم يعتبر جـزءا صغيرا مـن نظــام </a:t>
            </a:r>
          </a:p>
          <a:p>
            <a:r>
              <a:rPr lang="ar-SA" dirty="0"/>
              <a:t> </a:t>
            </a:r>
            <a:r>
              <a:rPr lang="ar-SA" dirty="0" smtClean="0"/>
              <a:t>       اجتماعي كبير يتكون من آلاف التنظيمات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726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chemeClr val="tx1"/>
                </a:solidFill>
              </a:rPr>
              <a:t>ثانيا</a:t>
            </a:r>
            <a:r>
              <a:rPr lang="ar-SA" dirty="0" smtClean="0">
                <a:solidFill>
                  <a:schemeClr val="tx1"/>
                </a:solidFill>
              </a:rPr>
              <a:t> : </a:t>
            </a:r>
            <a:r>
              <a:rPr lang="ar-SA" sz="3600" b="1" dirty="0" smtClean="0">
                <a:solidFill>
                  <a:srgbClr val="FF0000"/>
                </a:solidFill>
              </a:rPr>
              <a:t>إسهام العلوم الاجتماعية في فهم السلوك التنظيمي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39341"/>
            <a:ext cx="8915400" cy="4525963"/>
          </a:xfrm>
        </p:spPr>
        <p:txBody>
          <a:bodyPr/>
          <a:lstStyle/>
          <a:p>
            <a:r>
              <a:rPr lang="ar-SA" dirty="0" smtClean="0"/>
              <a:t> - ساهم التقدم الهائل في مجال العلوم الاجتماعية بدرجة كبيرة في</a:t>
            </a:r>
          </a:p>
          <a:p>
            <a:r>
              <a:rPr lang="ar-SA" dirty="0"/>
              <a:t> </a:t>
            </a:r>
            <a:r>
              <a:rPr lang="ar-SA" dirty="0" smtClean="0"/>
              <a:t>  تقدم المعرفة ونموها حول السلوك التنظيمي ، فقد ساعدت هذه     الـعلوم عـلى نمـو المعـرفة ببعـض عمـليات التنـظيم مثـل </a:t>
            </a:r>
            <a:r>
              <a:rPr lang="ar-SA" dirty="0" smtClean="0">
                <a:solidFill>
                  <a:srgbClr val="FF0000"/>
                </a:solidFill>
              </a:rPr>
              <a:t>عمـلية الاتصالات</a:t>
            </a:r>
            <a:r>
              <a:rPr lang="ar-SA" dirty="0" smtClean="0"/>
              <a:t> ، و</a:t>
            </a:r>
            <a:r>
              <a:rPr lang="ar-SA" dirty="0" smtClean="0">
                <a:solidFill>
                  <a:srgbClr val="0070C0"/>
                </a:solidFill>
              </a:rPr>
              <a:t>اتخاذ القـرارات </a:t>
            </a:r>
            <a:r>
              <a:rPr lang="ar-SA" dirty="0" smtClean="0"/>
              <a:t>، و</a:t>
            </a:r>
            <a:r>
              <a:rPr lang="ar-SA" dirty="0" smtClean="0">
                <a:solidFill>
                  <a:srgbClr val="7030A0"/>
                </a:solidFill>
              </a:rPr>
              <a:t>القيـادة</a:t>
            </a:r>
            <a:r>
              <a:rPr lang="ar-SA" dirty="0" smtClean="0"/>
              <a:t> ، كمـا أسهمـت في </a:t>
            </a:r>
            <a:r>
              <a:rPr lang="ar-SA" dirty="0" smtClean="0">
                <a:solidFill>
                  <a:srgbClr val="00B050"/>
                </a:solidFill>
              </a:rPr>
              <a:t>نمو 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نظرية التنظيم </a:t>
            </a:r>
            <a:r>
              <a:rPr lang="ar-SA" dirty="0" smtClean="0"/>
              <a:t>.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ويمكن عرض إسهامات بعض العلوم الاجتماعية في فهم السلوك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التنظيمي على النحو التالي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ar-SA" dirty="0" smtClean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759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أ- </a:t>
            </a:r>
            <a:r>
              <a:rPr lang="ar-SA" dirty="0" smtClean="0">
                <a:solidFill>
                  <a:srgbClr val="FF0000"/>
                </a:solidFill>
              </a:rPr>
              <a:t>علم الاجتماع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كان لعلم الاجتماع إسهام كبير في دراسة السلوك التنظيمي </a:t>
            </a:r>
          </a:p>
          <a:p>
            <a:r>
              <a:rPr lang="ar-SA" dirty="0" smtClean="0"/>
              <a:t>فيمـا قـدمه مـن دراسـات حـول </a:t>
            </a:r>
            <a:r>
              <a:rPr lang="ar-SA" dirty="0" smtClean="0">
                <a:solidFill>
                  <a:srgbClr val="FF0000"/>
                </a:solidFill>
              </a:rPr>
              <a:t>الجماعات والمـجتمع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70C0"/>
                </a:solidFill>
              </a:rPr>
              <a:t>والتنـظيم الاجتماعي للمؤسسات </a:t>
            </a:r>
            <a:r>
              <a:rPr lang="ar-SA" dirty="0" smtClean="0"/>
              <a:t>ومـا يتضمنه مـن تنظيـمات رسمـية وغيـر رسمية . كما ساعد على </a:t>
            </a:r>
            <a:r>
              <a:rPr lang="ar-SA" dirty="0" smtClean="0">
                <a:solidFill>
                  <a:srgbClr val="00B050"/>
                </a:solidFill>
              </a:rPr>
              <a:t>فهم بناء ووظائف التنظيمات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والعـلاقة بيـن التنظيمات المختلفة </a:t>
            </a:r>
            <a:r>
              <a:rPr lang="ar-SA" dirty="0" smtClean="0"/>
              <a:t>، بالإضافة إلـى </a:t>
            </a:r>
            <a:r>
              <a:rPr lang="ar-SA" dirty="0" smtClean="0">
                <a:solidFill>
                  <a:srgbClr val="FF0000"/>
                </a:solidFill>
              </a:rPr>
              <a:t>العـلاقة بيـن التنظيـمات والمجتمع 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68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ب- </a:t>
            </a:r>
            <a:r>
              <a:rPr lang="ar-SA" dirty="0" smtClean="0">
                <a:solidFill>
                  <a:srgbClr val="FF0000"/>
                </a:solidFill>
              </a:rPr>
              <a:t>علم النفس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ساهم علم النفس في دراسة السلوك التنظيمي بما قدمه من </a:t>
            </a:r>
          </a:p>
          <a:p>
            <a:r>
              <a:rPr lang="ar-SA" dirty="0" smtClean="0"/>
              <a:t>دراسات توضح </a:t>
            </a:r>
            <a:r>
              <a:rPr lang="ar-SA" dirty="0" smtClean="0">
                <a:solidFill>
                  <a:srgbClr val="0070C0"/>
                </a:solidFill>
              </a:rPr>
              <a:t>طبيعة العلاقة بين الفرد والمجتمع </a:t>
            </a:r>
            <a:r>
              <a:rPr lang="ar-SA" dirty="0" smtClean="0"/>
              <a:t>، و</a:t>
            </a:r>
            <a:r>
              <a:rPr lang="ar-SA" dirty="0" smtClean="0">
                <a:solidFill>
                  <a:srgbClr val="FF0000"/>
                </a:solidFill>
              </a:rPr>
              <a:t>الإدراك</a:t>
            </a:r>
            <a:r>
              <a:rPr lang="ar-SA" dirty="0" smtClean="0"/>
              <a:t> ،</a:t>
            </a:r>
          </a:p>
          <a:p>
            <a:r>
              <a:rPr lang="ar-SA" dirty="0" smtClean="0"/>
              <a:t>و</a:t>
            </a:r>
            <a:r>
              <a:rPr lang="ar-SA" dirty="0" smtClean="0">
                <a:solidFill>
                  <a:srgbClr val="7030A0"/>
                </a:solidFill>
              </a:rPr>
              <a:t>القيادة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chemeClr val="tx1"/>
                </a:solidFill>
              </a:rPr>
              <a:t>و</a:t>
            </a:r>
            <a:r>
              <a:rPr lang="ar-SA" dirty="0" smtClean="0">
                <a:solidFill>
                  <a:srgbClr val="FF0000"/>
                </a:solidFill>
              </a:rPr>
              <a:t>كيفية اختيار الأفراد ووضعهم في أماكنهم المناسبة </a:t>
            </a:r>
            <a:r>
              <a:rPr lang="ar-SA" dirty="0" smtClean="0"/>
              <a:t>،</a:t>
            </a:r>
          </a:p>
          <a:p>
            <a:r>
              <a:rPr lang="ar-SA" dirty="0" smtClean="0"/>
              <a:t>ودراسة </a:t>
            </a:r>
            <a:r>
              <a:rPr lang="ar-SA" dirty="0" smtClean="0">
                <a:solidFill>
                  <a:srgbClr val="00B050"/>
                </a:solidFill>
              </a:rPr>
              <a:t>الروح المعنوية وعلاقتها بالإنتاجية </a:t>
            </a:r>
            <a:r>
              <a:rPr lang="ar-SA" dirty="0" smtClean="0"/>
              <a:t>، و</a:t>
            </a:r>
            <a:r>
              <a:rPr lang="ar-SA" dirty="0" smtClean="0">
                <a:solidFill>
                  <a:srgbClr val="43A79C"/>
                </a:solidFill>
              </a:rPr>
              <a:t>دوافع العمل </a:t>
            </a:r>
            <a:r>
              <a:rPr lang="ar-SA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568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ج- </a:t>
            </a:r>
            <a:r>
              <a:rPr lang="ar-SA" dirty="0" smtClean="0">
                <a:solidFill>
                  <a:srgbClr val="FF0000"/>
                </a:solidFill>
              </a:rPr>
              <a:t>علم السياسة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 ساعد علم السياسة على فهم السلوك التنظيمي بما قدمه من </a:t>
            </a:r>
          </a:p>
          <a:p>
            <a:r>
              <a:rPr lang="ar-SA" dirty="0" smtClean="0"/>
              <a:t>دراسات تـدور حول </a:t>
            </a:r>
            <a:r>
              <a:rPr lang="ar-SA" dirty="0" smtClean="0">
                <a:solidFill>
                  <a:srgbClr val="0070C0"/>
                </a:solidFill>
              </a:rPr>
              <a:t>ظاهرة القـوة </a:t>
            </a:r>
            <a:r>
              <a:rPr lang="ar-SA" dirty="0" smtClean="0"/>
              <a:t>و</a:t>
            </a:r>
            <a:r>
              <a:rPr lang="ar-SA" dirty="0" smtClean="0">
                <a:solidFill>
                  <a:srgbClr val="0070C0"/>
                </a:solidFill>
              </a:rPr>
              <a:t>السلطة</a:t>
            </a:r>
            <a:r>
              <a:rPr lang="ar-SA" dirty="0" smtClean="0"/>
              <a:t> في المجتمع ممـا ساعد </a:t>
            </a:r>
          </a:p>
          <a:p>
            <a:r>
              <a:rPr lang="ar-SA" dirty="0" smtClean="0"/>
              <a:t>على فهـم الصراعات التي تحـدث بيـن الأفـراد والجماعـات داخـل التنظيم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050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د- </a:t>
            </a:r>
            <a:r>
              <a:rPr lang="ar-SA" dirty="0" smtClean="0">
                <a:solidFill>
                  <a:srgbClr val="FF0000"/>
                </a:solidFill>
              </a:rPr>
              <a:t>علم الاقتصاد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أسهـم علم الاقتصاد في فهم السلوك التنظيمي عن طريق </a:t>
            </a:r>
            <a:r>
              <a:rPr lang="ar-SA" dirty="0" smtClean="0"/>
              <a:t>اهتمامه</a:t>
            </a:r>
          </a:p>
          <a:p>
            <a:r>
              <a:rPr lang="ar-SA" dirty="0" smtClean="0"/>
              <a:t>بـدراسـة </a:t>
            </a:r>
            <a:r>
              <a:rPr lang="ar-SA" dirty="0" smtClean="0">
                <a:solidFill>
                  <a:srgbClr val="FF0000"/>
                </a:solidFill>
              </a:rPr>
              <a:t>مـوارد التنظـيم </a:t>
            </a:r>
            <a:r>
              <a:rPr lang="ar-SA" dirty="0" smtClean="0"/>
              <a:t>، و</a:t>
            </a:r>
            <a:r>
              <a:rPr lang="ar-SA" dirty="0" smtClean="0">
                <a:solidFill>
                  <a:srgbClr val="0E478A"/>
                </a:solidFill>
              </a:rPr>
              <a:t>نظـم الإنتـاج والتـوزيع </a:t>
            </a:r>
            <a:r>
              <a:rPr lang="ar-SA" dirty="0" smtClean="0"/>
              <a:t>، و</a:t>
            </a:r>
            <a:r>
              <a:rPr lang="ar-SA" dirty="0" smtClean="0">
                <a:solidFill>
                  <a:srgbClr val="00B050"/>
                </a:solidFill>
              </a:rPr>
              <a:t>الاستهـلاك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7030A0"/>
                </a:solidFill>
              </a:rPr>
              <a:t>ودراسة الحـاجـات والدوافع الاقتصادية</a:t>
            </a:r>
            <a:r>
              <a:rPr lang="ar-SA" dirty="0" smtClean="0"/>
              <a:t> التي تحدد سلـوك العـاملين داخـل التنظيم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612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237</TotalTime>
  <Words>742</Words>
  <Application>Microsoft Office PowerPoint</Application>
  <PresentationFormat>A4 Paper (210x297 mm)</PresentationFormat>
  <Paragraphs>131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الرابعة</vt:lpstr>
      <vt:lpstr> عناصر المحاضرة</vt:lpstr>
      <vt:lpstr> أولا : مفهوم السلوك التنظيمى</vt:lpstr>
      <vt:lpstr>    </vt:lpstr>
      <vt:lpstr>    </vt:lpstr>
      <vt:lpstr>    </vt:lpstr>
      <vt:lpstr>   </vt:lpstr>
      <vt:lpstr>  </vt:lpstr>
      <vt:lpstr>    </vt:lpstr>
      <vt:lpstr>    </vt:lpstr>
      <vt:lpstr>   </vt:lpstr>
      <vt:lpstr>    </vt:lpstr>
      <vt:lpstr>   </vt:lpstr>
      <vt:lpstr> ثانيا : إسهام العلوم الاجتماعية في فهم السلوك التنظيمي</vt:lpstr>
      <vt:lpstr>    </vt:lpstr>
      <vt:lpstr>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24</cp:revision>
  <dcterms:created xsi:type="dcterms:W3CDTF">2014-02-27T07:55:46Z</dcterms:created>
  <dcterms:modified xsi:type="dcterms:W3CDTF">2014-03-03T05:43:49Z</dcterms:modified>
</cp:coreProperties>
</file>