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2" r:id="rId3"/>
    <p:sldId id="308" r:id="rId4"/>
    <p:sldId id="311" r:id="rId5"/>
    <p:sldId id="312" r:id="rId6"/>
    <p:sldId id="313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4316"/>
    <a:srgbClr val="43A79C"/>
    <a:srgbClr val="313B4A"/>
    <a:srgbClr val="EDBD1F"/>
    <a:srgbClr val="81AA52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الخامسة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327465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السلوك التنظيم</a:t>
            </a:r>
            <a:r>
              <a:rPr lang="ar-SA" sz="4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ي</a:t>
            </a: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ثالثا : </a:t>
            </a:r>
            <a:r>
              <a:rPr lang="ar-SA" sz="4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القيادة التنظيمية</a:t>
            </a:r>
            <a:endParaRPr lang="en-US" sz="40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32520" y="1417638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أ - مفهوم القيادة .</a:t>
            </a:r>
          </a:p>
          <a:p>
            <a:r>
              <a:rPr lang="ar-SA" dirty="0" smtClean="0"/>
              <a:t>ب - أنماط القيادة .</a:t>
            </a:r>
          </a:p>
          <a:p>
            <a:r>
              <a:rPr lang="ar-SA" dirty="0" smtClean="0"/>
              <a:t>ج – نظريات القيادة .</a:t>
            </a:r>
          </a:p>
          <a:p>
            <a:r>
              <a:rPr lang="ar-SA" dirty="0" smtClean="0"/>
              <a:t>   </a:t>
            </a:r>
            <a:endParaRPr lang="ar-SA" dirty="0"/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عناصر المحاضرة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chemeClr val="tx1"/>
                </a:solidFill>
              </a:rPr>
              <a:t>ثالثا :</a:t>
            </a:r>
            <a:r>
              <a:rPr lang="ar-SA" b="1" dirty="0" smtClean="0">
                <a:solidFill>
                  <a:srgbClr val="FF0000"/>
                </a:solidFill>
              </a:rPr>
              <a:t>القيادة التنظيمية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- يهتم علماء الاجتماع التنظيمي والسياسي بدراسة القيادة داخل </a:t>
            </a:r>
          </a:p>
          <a:p>
            <a:r>
              <a:rPr lang="ar-SA" dirty="0"/>
              <a:t> </a:t>
            </a:r>
            <a:r>
              <a:rPr lang="ar-SA" dirty="0" smtClean="0"/>
              <a:t>  التنظيم وذلك لأهمية الـدور الـذى تؤديه القيادة في العـديد مـن </a:t>
            </a:r>
          </a:p>
          <a:p>
            <a:r>
              <a:rPr lang="ar-SA" dirty="0"/>
              <a:t> </a:t>
            </a:r>
            <a:r>
              <a:rPr lang="ar-SA" dirty="0" smtClean="0"/>
              <a:t>  العـمليات التنظيمية الـداخـلية والتي تؤثـر بالفعـل على كفـاءة </a:t>
            </a:r>
          </a:p>
          <a:p>
            <a:r>
              <a:rPr lang="ar-SA" dirty="0"/>
              <a:t> </a:t>
            </a:r>
            <a:r>
              <a:rPr lang="ar-SA" dirty="0" smtClean="0"/>
              <a:t>  التنظيمات ومدى فاعليتها 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55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أ – </a:t>
            </a:r>
            <a:r>
              <a:rPr lang="ar-SA" b="1" dirty="0" smtClean="0">
                <a:solidFill>
                  <a:srgbClr val="FF0000"/>
                </a:solidFill>
              </a:rPr>
              <a:t>مفهوم القيادة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يرى « </a:t>
            </a:r>
            <a:r>
              <a:rPr lang="ar-SA" dirty="0" err="1" smtClean="0">
                <a:solidFill>
                  <a:srgbClr val="00B050"/>
                </a:solidFill>
              </a:rPr>
              <a:t>فيدلر</a:t>
            </a:r>
            <a:r>
              <a:rPr lang="ar-SA" dirty="0" smtClean="0"/>
              <a:t>» أن القيادة هي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i="1" dirty="0" smtClean="0">
                <a:solidFill>
                  <a:srgbClr val="0070C0"/>
                </a:solidFill>
              </a:rPr>
              <a:t>عملية التأثير في الآخرين بهدف</a:t>
            </a:r>
          </a:p>
          <a:p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  أداء عـمل مشـترك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وتتطلب هـذه العملية أن يقـوم شخـص مـا </a:t>
            </a:r>
          </a:p>
          <a:p>
            <a:r>
              <a:rPr lang="ar-SA" dirty="0"/>
              <a:t> </a:t>
            </a:r>
            <a:r>
              <a:rPr lang="ar-SA" dirty="0" smtClean="0"/>
              <a:t>  بتوجيه أعضاء الجماعة </a:t>
            </a:r>
            <a:r>
              <a:rPr lang="ar-SA" dirty="0" smtClean="0"/>
              <a:t>نحو</a:t>
            </a:r>
            <a:r>
              <a:rPr lang="ar-SA" dirty="0" smtClean="0"/>
              <a:t> </a:t>
            </a:r>
            <a:r>
              <a:rPr lang="ar-SA" dirty="0" smtClean="0"/>
              <a:t>إنجاز عمـل معين . لـذلك فالقـائد </a:t>
            </a:r>
          </a:p>
          <a:p>
            <a:r>
              <a:rPr lang="ar-SA" dirty="0"/>
              <a:t> </a:t>
            </a:r>
            <a:r>
              <a:rPr lang="ar-SA" dirty="0" smtClean="0"/>
              <a:t>  قـد </a:t>
            </a:r>
            <a:r>
              <a:rPr lang="ar-SA" dirty="0" smtClean="0">
                <a:solidFill>
                  <a:srgbClr val="FF0000"/>
                </a:solidFill>
              </a:rPr>
              <a:t>يستخدم قـوة مركزه </a:t>
            </a:r>
            <a:r>
              <a:rPr lang="ar-SA" dirty="0" smtClean="0">
                <a:solidFill>
                  <a:srgbClr val="7030A0"/>
                </a:solidFill>
              </a:rPr>
              <a:t>لفـرض الإذعـان </a:t>
            </a:r>
            <a:r>
              <a:rPr lang="ar-SA" dirty="0" smtClean="0"/>
              <a:t>، أو قـد </a:t>
            </a:r>
            <a:r>
              <a:rPr lang="ar-SA" dirty="0" smtClean="0">
                <a:solidFill>
                  <a:srgbClr val="FF0000"/>
                </a:solidFill>
              </a:rPr>
              <a:t>يحاول إقناع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أعضاء جماعته بتنفيذ </a:t>
            </a:r>
            <a:r>
              <a:rPr lang="ar-SA" dirty="0" smtClean="0">
                <a:solidFill>
                  <a:srgbClr val="FF0000"/>
                </a:solidFill>
              </a:rPr>
              <a:t>أوامره</a:t>
            </a:r>
            <a:r>
              <a:rPr lang="ar-SA" dirty="0" smtClean="0"/>
              <a:t>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111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</a:p>
          <a:p>
            <a:r>
              <a:rPr lang="ar-SA" dirty="0" smtClean="0"/>
              <a:t> ويعرف « </a:t>
            </a:r>
            <a:r>
              <a:rPr lang="ar-SA" dirty="0" err="1" smtClean="0">
                <a:solidFill>
                  <a:srgbClr val="FF0000"/>
                </a:solidFill>
              </a:rPr>
              <a:t>تيد</a:t>
            </a:r>
            <a:r>
              <a:rPr lang="ar-SA" dirty="0" smtClean="0"/>
              <a:t>» القيادة بأنها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i="1" dirty="0" smtClean="0">
                <a:solidFill>
                  <a:srgbClr val="0070C0"/>
                </a:solidFill>
              </a:rPr>
              <a:t>ذلك النشاط الذى يؤدى إلى التأثير في جماعة من الناس ، حتى يتعاونوا جميعا من أجل تحقيق هدف مرغوب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/>
              <a:t> .</a:t>
            </a:r>
          </a:p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209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ومن خلال التعريفين السابقين نجد أن </a:t>
            </a:r>
            <a:r>
              <a:rPr lang="ar-SA" i="1" dirty="0" smtClean="0">
                <a:solidFill>
                  <a:srgbClr val="FF0000"/>
                </a:solidFill>
              </a:rPr>
              <a:t>هناك بعض الدعائم الرئيسية</a:t>
            </a:r>
          </a:p>
          <a:p>
            <a:r>
              <a:rPr lang="ar-SA" i="1" dirty="0">
                <a:solidFill>
                  <a:srgbClr val="FF0000"/>
                </a:solidFill>
              </a:rPr>
              <a:t> </a:t>
            </a:r>
            <a:r>
              <a:rPr lang="ar-SA" i="1" dirty="0" smtClean="0">
                <a:solidFill>
                  <a:srgbClr val="FF0000"/>
                </a:solidFill>
              </a:rPr>
              <a:t>التي يرتكز عليها مفهوم القيادة</a:t>
            </a:r>
            <a:r>
              <a:rPr lang="ar-SA" dirty="0" smtClean="0"/>
              <a:t> وهى :</a:t>
            </a:r>
          </a:p>
          <a:p>
            <a:r>
              <a:rPr lang="ar-SA" dirty="0"/>
              <a:t> </a:t>
            </a:r>
            <a:r>
              <a:rPr lang="ar-SA" dirty="0" smtClean="0"/>
              <a:t>        - </a:t>
            </a:r>
            <a:r>
              <a:rPr lang="ar-SA" dirty="0" smtClean="0">
                <a:solidFill>
                  <a:schemeClr val="tx1"/>
                </a:solidFill>
              </a:rPr>
              <a:t>أنها نشاط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    - يؤدى إلى التأثير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    - ويتطلب التعاون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    - من أجل تحقيق هدف مرغوب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019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ويميز « </a:t>
            </a:r>
            <a:r>
              <a:rPr lang="ar-SA" dirty="0" err="1" smtClean="0">
                <a:solidFill>
                  <a:srgbClr val="00B0F0"/>
                </a:solidFill>
              </a:rPr>
              <a:t>كمبول</a:t>
            </a:r>
            <a:r>
              <a:rPr lang="ar-SA" dirty="0" smtClean="0">
                <a:solidFill>
                  <a:srgbClr val="00B0F0"/>
                </a:solidFill>
              </a:rPr>
              <a:t> </a:t>
            </a:r>
            <a:r>
              <a:rPr lang="ar-SA" dirty="0" err="1" smtClean="0">
                <a:solidFill>
                  <a:srgbClr val="00B0F0"/>
                </a:solidFill>
              </a:rPr>
              <a:t>يونج</a:t>
            </a:r>
            <a:r>
              <a:rPr lang="ar-SA" dirty="0" smtClean="0"/>
              <a:t>» بين القيادة والرئاسة </a:t>
            </a:r>
          </a:p>
          <a:p>
            <a:endParaRPr lang="ar-SA" dirty="0"/>
          </a:p>
          <a:p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فالقيادة</a:t>
            </a:r>
            <a:r>
              <a:rPr lang="ar-SA" dirty="0" smtClean="0"/>
              <a:t> : هي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i="1" dirty="0" smtClean="0">
                <a:solidFill>
                  <a:schemeClr val="tx1"/>
                </a:solidFill>
              </a:rPr>
              <a:t>ذلك الشكل من السيطرة التي تعتمد على </a:t>
            </a:r>
            <a:r>
              <a:rPr lang="ar-SA" i="1" dirty="0" smtClean="0">
                <a:solidFill>
                  <a:srgbClr val="0070C0"/>
                </a:solidFill>
              </a:rPr>
              <a:t>الشخصية، </a:t>
            </a:r>
          </a:p>
          <a:p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          </a:t>
            </a:r>
            <a:r>
              <a:rPr lang="ar-SA" i="1" dirty="0" smtClean="0">
                <a:solidFill>
                  <a:schemeClr val="tx1"/>
                </a:solidFill>
              </a:rPr>
              <a:t>وعلى </a:t>
            </a:r>
            <a:r>
              <a:rPr lang="ar-SA" i="1" dirty="0" smtClean="0">
                <a:solidFill>
                  <a:srgbClr val="7030A0"/>
                </a:solidFill>
              </a:rPr>
              <a:t>تقبل الجماعة </a:t>
            </a:r>
            <a:r>
              <a:rPr lang="ar-SA" i="1" dirty="0" smtClean="0">
                <a:solidFill>
                  <a:schemeClr val="tx1"/>
                </a:solidFill>
              </a:rPr>
              <a:t>، أو على </a:t>
            </a:r>
            <a:r>
              <a:rPr lang="ar-SA" i="1" dirty="0" smtClean="0">
                <a:solidFill>
                  <a:srgbClr val="00B050"/>
                </a:solidFill>
              </a:rPr>
              <a:t>معرفة خاصة في موقف </a:t>
            </a:r>
          </a:p>
          <a:p>
            <a:r>
              <a:rPr lang="ar-SA" i="1" dirty="0">
                <a:solidFill>
                  <a:srgbClr val="00B050"/>
                </a:solidFill>
              </a:rPr>
              <a:t> </a:t>
            </a:r>
            <a:r>
              <a:rPr lang="ar-SA" i="1" dirty="0" smtClean="0">
                <a:solidFill>
                  <a:srgbClr val="00B050"/>
                </a:solidFill>
              </a:rPr>
              <a:t>          معين</a:t>
            </a:r>
            <a:r>
              <a:rPr lang="ar-SA" i="1" dirty="0" smtClean="0">
                <a:solidFill>
                  <a:schemeClr val="tx1"/>
                </a:solidFill>
              </a:rPr>
              <a:t> ، وهى بطبيعتها</a:t>
            </a:r>
            <a:r>
              <a:rPr lang="ar-SA" i="1" dirty="0" smtClean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FF0000"/>
                </a:solidFill>
              </a:rPr>
              <a:t>غير رسمية </a:t>
            </a:r>
            <a:r>
              <a:rPr lang="ar-SA" i="1" dirty="0" smtClean="0">
                <a:solidFill>
                  <a:schemeClr val="tx1"/>
                </a:solidFill>
              </a:rPr>
              <a:t>أساسا وترتبط بحاجات</a:t>
            </a:r>
          </a:p>
          <a:p>
            <a:r>
              <a:rPr lang="ar-SA" i="1" dirty="0">
                <a:solidFill>
                  <a:schemeClr val="tx1"/>
                </a:solidFill>
              </a:rPr>
              <a:t> </a:t>
            </a:r>
            <a:r>
              <a:rPr lang="ar-SA" i="1" dirty="0" smtClean="0">
                <a:solidFill>
                  <a:schemeClr val="tx1"/>
                </a:solidFill>
              </a:rPr>
              <a:t>          الجماعة في وقت معين أو في مكان معين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r>
              <a:rPr lang="ar-SA" dirty="0" smtClean="0">
                <a:solidFill>
                  <a:schemeClr val="tx1"/>
                </a:solidFill>
              </a:rPr>
              <a:t> 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58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الرئاسة</a:t>
            </a:r>
            <a:r>
              <a:rPr lang="ar-SA" dirty="0" smtClean="0"/>
              <a:t> : تشير إلى </a:t>
            </a:r>
            <a:r>
              <a:rPr lang="ar-SA" b="1" dirty="0" smtClean="0">
                <a:solidFill>
                  <a:srgbClr val="FF0000"/>
                </a:solidFill>
              </a:rPr>
              <a:t>«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السلطة أو القوة الرسمية </a:t>
            </a:r>
            <a:r>
              <a:rPr lang="ar-SA" dirty="0" smtClean="0"/>
              <a:t>المستمدة من </a:t>
            </a:r>
          </a:p>
          <a:p>
            <a:r>
              <a:rPr lang="ar-SA" dirty="0"/>
              <a:t> </a:t>
            </a:r>
            <a:r>
              <a:rPr lang="ar-SA" dirty="0" smtClean="0"/>
              <a:t>          </a:t>
            </a:r>
            <a:r>
              <a:rPr lang="ar-SA" dirty="0" smtClean="0">
                <a:solidFill>
                  <a:srgbClr val="C00000"/>
                </a:solidFill>
              </a:rPr>
              <a:t>المنصب</a:t>
            </a:r>
            <a:r>
              <a:rPr lang="ar-SA" dirty="0" smtClean="0"/>
              <a:t> والمفروضة على الأعضاء مـن الخـارج ، مثـل</a:t>
            </a:r>
          </a:p>
          <a:p>
            <a:r>
              <a:rPr lang="ar-SA" dirty="0"/>
              <a:t> </a:t>
            </a:r>
            <a:r>
              <a:rPr lang="ar-SA" dirty="0" smtClean="0"/>
              <a:t>          سلطة الإدارة , ويجب على الأعضاء أن يمتثلوا لها خوفا</a:t>
            </a:r>
          </a:p>
          <a:p>
            <a:r>
              <a:rPr lang="ar-SA" dirty="0"/>
              <a:t> </a:t>
            </a:r>
            <a:r>
              <a:rPr lang="ar-SA" dirty="0" smtClean="0"/>
              <a:t>          من العقوبة</a:t>
            </a:r>
            <a:r>
              <a:rPr lang="ar-SA" b="1" dirty="0" smtClean="0">
                <a:solidFill>
                  <a:srgbClr val="FF0000"/>
                </a:solidFill>
              </a:rPr>
              <a:t>»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390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</a:t>
            </a:r>
            <a:r>
              <a:rPr lang="ar-SA" dirty="0" smtClean="0">
                <a:solidFill>
                  <a:srgbClr val="C00000"/>
                </a:solidFill>
              </a:rPr>
              <a:t>وتأخذ القيادة صور ومستويات وأسماء مختلفة </a:t>
            </a:r>
            <a:r>
              <a:rPr lang="ar-SA" dirty="0" smtClean="0"/>
              <a:t>، مثل : المدير</a:t>
            </a:r>
          </a:p>
          <a:p>
            <a:r>
              <a:rPr lang="ar-SA" dirty="0"/>
              <a:t> </a:t>
            </a:r>
            <a:r>
              <a:rPr lang="ar-SA" dirty="0" smtClean="0"/>
              <a:t>   والمشرف ، والمنفذ، والمراقب ، والملاحظ ، ورئيس القسم .</a:t>
            </a:r>
          </a:p>
          <a:p>
            <a:endParaRPr lang="ar-SA" dirty="0"/>
          </a:p>
          <a:p>
            <a:r>
              <a:rPr lang="ar-SA" dirty="0" smtClean="0"/>
              <a:t> - وترتكز </a:t>
            </a:r>
            <a:r>
              <a:rPr lang="ar-SA" dirty="0" smtClean="0">
                <a:solidFill>
                  <a:srgbClr val="FF0000"/>
                </a:solidFill>
              </a:rPr>
              <a:t>القيادة التنظيمية </a:t>
            </a:r>
            <a:r>
              <a:rPr lang="ar-SA" dirty="0" smtClean="0"/>
              <a:t>على أسس مختلفة عن غيرها من صور </a:t>
            </a:r>
          </a:p>
          <a:p>
            <a:r>
              <a:rPr lang="ar-SA" dirty="0"/>
              <a:t> </a:t>
            </a:r>
            <a:r>
              <a:rPr lang="ar-SA" dirty="0" smtClean="0"/>
              <a:t>   القيادة ، وذلك لأن سلطة الرؤساء في التنظيم تستمد شرعيتها من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43A79C"/>
                </a:solidFill>
              </a:rPr>
              <a:t>التعاقد القانوني </a:t>
            </a:r>
            <a:r>
              <a:rPr lang="ar-SA" dirty="0" smtClean="0"/>
              <a:t>، لا من </a:t>
            </a:r>
            <a:r>
              <a:rPr lang="ar-SA" dirty="0" smtClean="0">
                <a:solidFill>
                  <a:srgbClr val="00B0F0"/>
                </a:solidFill>
              </a:rPr>
              <a:t>القيم التقليدية</a:t>
            </a:r>
            <a:r>
              <a:rPr lang="ar-SA" dirty="0"/>
              <a:t> </a:t>
            </a:r>
            <a:r>
              <a:rPr lang="ar-SA" dirty="0" smtClean="0"/>
              <a:t>، أو من </a:t>
            </a:r>
            <a:r>
              <a:rPr lang="ar-SA" dirty="0" smtClean="0">
                <a:solidFill>
                  <a:srgbClr val="00B050"/>
                </a:solidFill>
              </a:rPr>
              <a:t>التوحد الروحي مع شخص</a:t>
            </a:r>
            <a:r>
              <a:rPr lang="ar-SA" dirty="0" smtClean="0"/>
              <a:t> تتحقق لديه بعض السمات 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483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2" y="-99392"/>
            <a:ext cx="8915400" cy="1143000"/>
          </a:xfrm>
        </p:spPr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532" y="1268760"/>
            <a:ext cx="8915400" cy="4525963"/>
          </a:xfrm>
        </p:spPr>
        <p:txBody>
          <a:bodyPr/>
          <a:lstStyle/>
          <a:p>
            <a:r>
              <a:rPr lang="ar-SA" dirty="0" smtClean="0"/>
              <a:t>  ب – </a:t>
            </a:r>
            <a:r>
              <a:rPr lang="ar-SA" b="1" dirty="0" smtClean="0">
                <a:solidFill>
                  <a:srgbClr val="FF0000"/>
                </a:solidFill>
              </a:rPr>
              <a:t>أنماط القيادة </a:t>
            </a:r>
            <a:r>
              <a:rPr lang="ar-SA" dirty="0" smtClean="0"/>
              <a:t>:</a:t>
            </a:r>
          </a:p>
          <a:p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     يمكن تصنيف أنماط أو أنواع القيادة إلى ثلاثة أنماط وهى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القيادة الديموقراطية </a:t>
            </a:r>
          </a:p>
          <a:p>
            <a:r>
              <a:rPr lang="ar-SA" dirty="0"/>
              <a:t> </a:t>
            </a:r>
            <a:r>
              <a:rPr lang="ar-SA" dirty="0" smtClean="0"/>
              <a:t>       وفيها نجد أن القائد لا يصدر الأوامر إلا بعد </a:t>
            </a:r>
            <a:r>
              <a:rPr lang="ar-SA" dirty="0" smtClean="0">
                <a:solidFill>
                  <a:srgbClr val="00B050"/>
                </a:solidFill>
              </a:rPr>
              <a:t>مشاورة الجماعة</a:t>
            </a:r>
          </a:p>
          <a:p>
            <a:r>
              <a:rPr lang="ar-SA" dirty="0" smtClean="0"/>
              <a:t> ويأخذ في اعتباره أن سياسة الجماعة ترسم في مناقشة جماعية ع</a:t>
            </a:r>
            <a:r>
              <a:rPr lang="ar-SA" dirty="0" smtClean="0"/>
              <a:t>ـن 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طريق تقبل الجماعة لها ، و</a:t>
            </a:r>
            <a:r>
              <a:rPr lang="ar-SA" dirty="0" smtClean="0">
                <a:solidFill>
                  <a:srgbClr val="FF0000"/>
                </a:solidFill>
              </a:rPr>
              <a:t>يشارك القائد في الجماعة </a:t>
            </a:r>
            <a:r>
              <a:rPr lang="ar-SA" dirty="0" smtClean="0"/>
              <a:t>على اعتبار</a:t>
            </a:r>
          </a:p>
          <a:p>
            <a:r>
              <a:rPr lang="ar-SA" dirty="0"/>
              <a:t> </a:t>
            </a:r>
            <a:r>
              <a:rPr lang="ar-SA" dirty="0" smtClean="0"/>
              <a:t> أنه عضو فيها ، كما يعمل القائد على مشاركة المرؤوسين دائما في</a:t>
            </a:r>
          </a:p>
          <a:p>
            <a:r>
              <a:rPr lang="ar-SA" dirty="0"/>
              <a:t> </a:t>
            </a:r>
            <a:r>
              <a:rPr lang="ar-SA" dirty="0" smtClean="0"/>
              <a:t>عملية اتخاذ القرارات والاعتماد على أسلوب المناقشة والإقناع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910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052736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القيادة الأوتوقراطية </a:t>
            </a:r>
          </a:p>
          <a:p>
            <a:r>
              <a:rPr lang="ar-SA" dirty="0"/>
              <a:t> </a:t>
            </a:r>
            <a:r>
              <a:rPr lang="ar-SA" dirty="0" smtClean="0"/>
              <a:t>     وفيها </a:t>
            </a:r>
            <a:r>
              <a:rPr lang="ar-SA" i="1" dirty="0" smtClean="0">
                <a:solidFill>
                  <a:srgbClr val="00B050"/>
                </a:solidFill>
              </a:rPr>
              <a:t>يصدر القائد الأوامر التي يجب على المرؤوسين طاعتها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ويحدد سياسة الجماعة دون الرجوع إليها أو مشاورتها ، ولا يعطي</a:t>
            </a:r>
          </a:p>
          <a:p>
            <a:r>
              <a:rPr lang="ar-SA" dirty="0" smtClean="0"/>
              <a:t>  أي معلومات تفصيلية عن خطط المستقبل ، بل يخبر الجماعة عن</a:t>
            </a:r>
          </a:p>
          <a:p>
            <a:r>
              <a:rPr lang="ar-SA" dirty="0" smtClean="0"/>
              <a:t>الخطوات الحالية التي يجب عليهم اتباعها ، ويبقى بعيدا عن الجماعة</a:t>
            </a:r>
          </a:p>
          <a:p>
            <a:r>
              <a:rPr lang="ar-SA" dirty="0" smtClean="0"/>
              <a:t>في معظم الأوقات . كما </a:t>
            </a:r>
            <a:r>
              <a:rPr lang="ar-SA" dirty="0" smtClean="0">
                <a:solidFill>
                  <a:srgbClr val="FF0000"/>
                </a:solidFill>
              </a:rPr>
              <a:t>لا يعمل القائد على مشاركة المرؤوسين في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اتخاذ القرارات </a:t>
            </a:r>
            <a:r>
              <a:rPr lang="ar-SA" dirty="0" smtClean="0"/>
              <a:t>وتتضح </a:t>
            </a:r>
            <a:r>
              <a:rPr lang="ar-SA" dirty="0" smtClean="0">
                <a:solidFill>
                  <a:srgbClr val="0070C0"/>
                </a:solidFill>
              </a:rPr>
              <a:t>علاقات السيطرة </a:t>
            </a:r>
            <a:r>
              <a:rPr lang="ar-SA" dirty="0" smtClean="0"/>
              <a:t>على المرؤوسين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225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القيادة الفوضوية </a:t>
            </a:r>
          </a:p>
          <a:p>
            <a:r>
              <a:rPr lang="ar-SA" dirty="0"/>
              <a:t> </a:t>
            </a:r>
            <a:r>
              <a:rPr lang="ar-SA" dirty="0" smtClean="0"/>
              <a:t>    وفى هذا النمط </a:t>
            </a:r>
            <a:r>
              <a:rPr lang="ar-SA" dirty="0" smtClean="0">
                <a:solidFill>
                  <a:srgbClr val="0070C0"/>
                </a:solidFill>
              </a:rPr>
              <a:t>يتيح القائد الحرية الكاملة لأعضاء الجماعة في اتخاذ القرارات</a:t>
            </a:r>
            <a:r>
              <a:rPr lang="ar-SA" dirty="0" smtClean="0"/>
              <a:t> ، فالقائد لا يقود وإنما يترك الجماعة لنفسها كلية ، </a:t>
            </a:r>
          </a:p>
          <a:p>
            <a:r>
              <a:rPr lang="ar-SA" dirty="0" smtClean="0"/>
              <a:t>و</a:t>
            </a:r>
            <a:r>
              <a:rPr lang="ar-SA" dirty="0" smtClean="0">
                <a:solidFill>
                  <a:srgbClr val="00B050"/>
                </a:solidFill>
              </a:rPr>
              <a:t>لا يشترك مع أعضائها في اتخاذ القرارات</a:t>
            </a:r>
            <a:r>
              <a:rPr lang="ar-SA" dirty="0" smtClean="0"/>
              <a:t>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46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</a:t>
            </a:r>
            <a:r>
              <a:rPr lang="ar-SA" dirty="0" smtClean="0">
                <a:solidFill>
                  <a:srgbClr val="00B050"/>
                </a:solidFill>
              </a:rPr>
              <a:t>وهناك تصنيف آخر لأنماط القيادة </a:t>
            </a:r>
            <a:r>
              <a:rPr lang="ar-SA" dirty="0" smtClean="0"/>
              <a:t>، حيث يمكن تصنيفها إلى</a:t>
            </a:r>
          </a:p>
          <a:p>
            <a:r>
              <a:rPr lang="ar-SA" dirty="0"/>
              <a:t> </a:t>
            </a:r>
            <a:r>
              <a:rPr lang="ar-SA" dirty="0" smtClean="0"/>
              <a:t>   نمطين هما : </a:t>
            </a:r>
          </a:p>
          <a:p>
            <a:r>
              <a:rPr lang="ar-SA" dirty="0"/>
              <a:t> </a:t>
            </a:r>
            <a:r>
              <a:rPr lang="ar-SA" dirty="0" smtClean="0"/>
              <a:t> الأول : </a:t>
            </a:r>
            <a:r>
              <a:rPr lang="ar-SA" dirty="0" smtClean="0">
                <a:solidFill>
                  <a:srgbClr val="FF0000"/>
                </a:solidFill>
              </a:rPr>
              <a:t>القيادة المتمركزة حول العاملين </a:t>
            </a:r>
            <a:r>
              <a:rPr lang="ar-SA" dirty="0" smtClean="0"/>
              <a:t>:</a:t>
            </a:r>
          </a:p>
          <a:p>
            <a:pPr algn="ctr"/>
            <a:r>
              <a:rPr lang="ar-SA" dirty="0" smtClean="0"/>
              <a:t>          وفى هذا النمط يركز القائد اهتمامه </a:t>
            </a:r>
            <a:r>
              <a:rPr lang="ar-SA" dirty="0" smtClean="0">
                <a:solidFill>
                  <a:srgbClr val="FF0000"/>
                </a:solidFill>
              </a:rPr>
              <a:t>حول </a:t>
            </a:r>
            <a:r>
              <a:rPr lang="ar-SA" dirty="0" smtClean="0">
                <a:solidFill>
                  <a:srgbClr val="FF0000"/>
                </a:solidFill>
              </a:rPr>
              <a:t>العاملين </a:t>
            </a:r>
            <a:r>
              <a:rPr lang="ar-SA" dirty="0" smtClean="0"/>
              <a:t>،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ويحيطهم بنظرة إنسانية خالصة ، نظرا </a:t>
            </a:r>
            <a:r>
              <a:rPr lang="ar-SA" dirty="0" smtClean="0">
                <a:solidFill>
                  <a:srgbClr val="00B0F0"/>
                </a:solidFill>
              </a:rPr>
              <a:t>لأنه يعتبر الإشراف</a:t>
            </a:r>
          </a:p>
          <a:p>
            <a:r>
              <a:rPr lang="ar-SA" dirty="0">
                <a:solidFill>
                  <a:srgbClr val="00B0F0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      وظيفة اجتماعية ونفسية</a:t>
            </a:r>
            <a:r>
              <a:rPr lang="ar-SA" dirty="0" smtClean="0"/>
              <a:t> قبل أن تكون وظيفة رسمية وإدارية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97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الثاني : </a:t>
            </a:r>
            <a:r>
              <a:rPr lang="ar-SA" dirty="0" smtClean="0">
                <a:solidFill>
                  <a:srgbClr val="FF0000"/>
                </a:solidFill>
              </a:rPr>
              <a:t>القيادة المتمركزة حول الإنتاج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     وفى هذا النمط نجد أن القائد يركز اهتمامه أساسا حول</a:t>
            </a:r>
          </a:p>
          <a:p>
            <a:r>
              <a:rPr lang="ar-SA" dirty="0"/>
              <a:t> </a:t>
            </a:r>
            <a:r>
              <a:rPr lang="ar-SA" dirty="0" smtClean="0"/>
              <a:t>       </a:t>
            </a:r>
            <a:r>
              <a:rPr lang="ar-SA" dirty="0" smtClean="0">
                <a:solidFill>
                  <a:srgbClr val="00B0F0"/>
                </a:solidFill>
              </a:rPr>
              <a:t>مشكلات العمل والإنتاج </a:t>
            </a:r>
            <a:r>
              <a:rPr lang="ar-SA" dirty="0" smtClean="0"/>
              <a:t>،ويصبح في نظر العاملين أنه لا </a:t>
            </a:r>
          </a:p>
          <a:p>
            <a:r>
              <a:rPr lang="ar-SA" dirty="0"/>
              <a:t> </a:t>
            </a:r>
            <a:r>
              <a:rPr lang="ar-SA" dirty="0" smtClean="0"/>
              <a:t>       يهتم بهم بقدر ما يهتم بإنجاز وأداء العمل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954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ج - </a:t>
            </a:r>
            <a:r>
              <a:rPr lang="ar-SA" b="1" dirty="0" smtClean="0">
                <a:solidFill>
                  <a:srgbClr val="FF0000"/>
                </a:solidFill>
              </a:rPr>
              <a:t>نظريات القيادة 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هناك ثلاث نظريات للقيادة هي : نظرية السمات ، والنظرية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err="1" smtClean="0"/>
              <a:t>الموقفية</a:t>
            </a:r>
            <a:r>
              <a:rPr lang="ar-SA" dirty="0" smtClean="0"/>
              <a:t> </a:t>
            </a:r>
            <a:r>
              <a:rPr lang="ar-SA" dirty="0" smtClean="0"/>
              <a:t>، ونظرية التفاعل .</a:t>
            </a:r>
          </a:p>
          <a:p>
            <a:r>
              <a:rPr lang="ar-SA" b="1" dirty="0">
                <a:solidFill>
                  <a:srgbClr val="0070C0"/>
                </a:solidFill>
              </a:rPr>
              <a:t> </a:t>
            </a:r>
            <a:r>
              <a:rPr lang="ar-SA" b="1" dirty="0" smtClean="0">
                <a:solidFill>
                  <a:srgbClr val="0070C0"/>
                </a:solidFill>
              </a:rPr>
              <a:t>  نظرية السمات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   وهى ترجع القيادة إلى </a:t>
            </a:r>
            <a:r>
              <a:rPr lang="ar-SA" dirty="0" smtClean="0">
                <a:solidFill>
                  <a:srgbClr val="FF0000"/>
                </a:solidFill>
              </a:rPr>
              <a:t>شخصية القائد </a:t>
            </a:r>
            <a:r>
              <a:rPr lang="ar-SA" dirty="0" smtClean="0"/>
              <a:t>، وإلى </a:t>
            </a:r>
            <a:r>
              <a:rPr lang="ar-SA" dirty="0" smtClean="0">
                <a:solidFill>
                  <a:srgbClr val="FF0000"/>
                </a:solidFill>
              </a:rPr>
              <a:t>توافر سمات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معينة </a:t>
            </a:r>
            <a:r>
              <a:rPr lang="ar-SA" dirty="0" smtClean="0"/>
              <a:t>في بعض الأشخاص مثل الذكاء ، والثقة بالنفس ، وبعض </a:t>
            </a:r>
          </a:p>
          <a:p>
            <a:r>
              <a:rPr lang="ar-SA" dirty="0"/>
              <a:t> </a:t>
            </a:r>
            <a:r>
              <a:rPr lang="ar-SA" dirty="0" smtClean="0"/>
              <a:t>الخصائص العقلية أو الجسمية .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556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- </a:t>
            </a:r>
            <a:r>
              <a:rPr lang="ar-SA" i="1" dirty="0" smtClean="0">
                <a:solidFill>
                  <a:srgbClr val="0070C0"/>
                </a:solidFill>
              </a:rPr>
              <a:t>ورغم أهمية هذه النظرية إلا أنها لم تطبق بصفة مستمرة لسببين</a:t>
            </a:r>
          </a:p>
          <a:p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الأول </a:t>
            </a:r>
            <a:r>
              <a:rPr lang="ar-SA" dirty="0" smtClean="0"/>
              <a:t>: أنه لم </a:t>
            </a:r>
            <a:r>
              <a:rPr lang="ar-SA" dirty="0" smtClean="0"/>
              <a:t>يُتفق </a:t>
            </a:r>
            <a:r>
              <a:rPr lang="ar-SA" dirty="0" smtClean="0"/>
              <a:t>حتى الآن حول خصائص عامة للقائد تكون ثابته</a:t>
            </a:r>
          </a:p>
          <a:p>
            <a:endParaRPr lang="ar-SA" dirty="0"/>
          </a:p>
          <a:p>
            <a:r>
              <a:rPr lang="ar-SA" dirty="0" smtClean="0">
                <a:solidFill>
                  <a:srgbClr val="FF0000"/>
                </a:solidFill>
              </a:rPr>
              <a:t>الثاني</a:t>
            </a:r>
            <a:r>
              <a:rPr lang="ar-SA" dirty="0" smtClean="0"/>
              <a:t> </a:t>
            </a:r>
            <a:r>
              <a:rPr lang="ar-SA" dirty="0" smtClean="0"/>
              <a:t>: لا توجد هناك خصائص للقائد قد لا يمتلكها باقي أعضاء </a:t>
            </a:r>
          </a:p>
          <a:p>
            <a:r>
              <a:rPr lang="ar-SA" dirty="0"/>
              <a:t> </a:t>
            </a:r>
            <a:r>
              <a:rPr lang="ar-SA" dirty="0" smtClean="0"/>
              <a:t>        الجماعة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030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النظرية </a:t>
            </a:r>
            <a:r>
              <a:rPr lang="ar-SA" dirty="0" err="1" smtClean="0">
                <a:solidFill>
                  <a:srgbClr val="FF0000"/>
                </a:solidFill>
              </a:rPr>
              <a:t>الموقفية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ar-SA" dirty="0" smtClean="0"/>
              <a:t>    </a:t>
            </a:r>
            <a:r>
              <a:rPr lang="ar-SA" dirty="0" smtClean="0"/>
              <a:t>وهـذه </a:t>
            </a:r>
            <a:r>
              <a:rPr lang="ar-SA" dirty="0" smtClean="0"/>
              <a:t>النظرية </a:t>
            </a:r>
            <a:r>
              <a:rPr lang="ar-SA" dirty="0" smtClean="0"/>
              <a:t>ترجـع القيـادة إلـى </a:t>
            </a:r>
            <a:r>
              <a:rPr lang="ar-SA" i="1" dirty="0" smtClean="0">
                <a:solidFill>
                  <a:srgbClr val="FF0000"/>
                </a:solidFill>
              </a:rPr>
              <a:t>المـوقف الاجتمـاعي </a:t>
            </a:r>
            <a:r>
              <a:rPr lang="ar-SA" dirty="0" smtClean="0"/>
              <a:t>، </a:t>
            </a:r>
          </a:p>
          <a:p>
            <a:r>
              <a:rPr lang="ar-SA" dirty="0"/>
              <a:t> </a:t>
            </a:r>
            <a:r>
              <a:rPr lang="ar-SA" dirty="0" smtClean="0"/>
              <a:t>  فالقائد لا يمكن أن يظهر إلا إذا </a:t>
            </a:r>
            <a:r>
              <a:rPr lang="ar-SA" dirty="0" smtClean="0">
                <a:solidFill>
                  <a:srgbClr val="0070C0"/>
                </a:solidFill>
              </a:rPr>
              <a:t>توافرت بعض الظروف المناسبة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لاستخدام مهاراته وتحقيق أهدافه </a:t>
            </a:r>
            <a:r>
              <a:rPr lang="ar-SA" dirty="0" smtClean="0"/>
              <a:t>. أي أن الظروف الاجتماعية</a:t>
            </a:r>
          </a:p>
          <a:p>
            <a:r>
              <a:rPr lang="ar-SA" dirty="0"/>
              <a:t> </a:t>
            </a:r>
            <a:r>
              <a:rPr lang="ar-SA" dirty="0" smtClean="0"/>
              <a:t>  الخارجية هي المسئولة عن ظهور نمط القيادة .أي أن </a:t>
            </a:r>
            <a:r>
              <a:rPr lang="ar-SA" dirty="0" smtClean="0">
                <a:solidFill>
                  <a:srgbClr val="00B050"/>
                </a:solidFill>
              </a:rPr>
              <a:t>القيادة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i="1" dirty="0" smtClean="0">
                <a:solidFill>
                  <a:srgbClr val="00B050"/>
                </a:solidFill>
              </a:rPr>
              <a:t>موقفيه وتتغير من موقف إلى آخر </a:t>
            </a:r>
            <a:r>
              <a:rPr lang="ar-SA" dirty="0" smtClean="0"/>
              <a:t>. </a:t>
            </a:r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589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340768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- وتـعتبر النظـرية </a:t>
            </a:r>
            <a:r>
              <a:rPr lang="ar-SA" dirty="0" err="1" smtClean="0"/>
              <a:t>الموقفـية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أكثـر انتشـارا </a:t>
            </a:r>
            <a:r>
              <a:rPr lang="ar-SA" dirty="0" smtClean="0"/>
              <a:t>مـن نظـرية السمـات ،</a:t>
            </a:r>
          </a:p>
          <a:p>
            <a:r>
              <a:rPr lang="ar-SA" dirty="0"/>
              <a:t> </a:t>
            </a:r>
            <a:r>
              <a:rPr lang="ar-SA" dirty="0" smtClean="0"/>
              <a:t>  ويعتبرها البعض </a:t>
            </a:r>
            <a:r>
              <a:rPr lang="ar-SA" dirty="0" smtClean="0">
                <a:solidFill>
                  <a:srgbClr val="00B0F0"/>
                </a:solidFill>
              </a:rPr>
              <a:t>المدخل </a:t>
            </a:r>
            <a:r>
              <a:rPr lang="ar-SA" dirty="0" err="1" smtClean="0">
                <a:solidFill>
                  <a:srgbClr val="00B0F0"/>
                </a:solidFill>
              </a:rPr>
              <a:t>السوسيولوجي</a:t>
            </a:r>
            <a:r>
              <a:rPr lang="ar-SA" dirty="0" smtClean="0">
                <a:solidFill>
                  <a:srgbClr val="00B0F0"/>
                </a:solidFill>
              </a:rPr>
              <a:t> لدراسة القيادة </a:t>
            </a:r>
            <a:r>
              <a:rPr lang="ar-SA" dirty="0" smtClean="0"/>
              <a:t>، وخاصة</a:t>
            </a:r>
          </a:p>
          <a:p>
            <a:r>
              <a:rPr lang="ar-SA" dirty="0"/>
              <a:t> </a:t>
            </a:r>
            <a:r>
              <a:rPr lang="ar-SA" dirty="0" smtClean="0"/>
              <a:t>  في الجماعات الصغيرة .</a:t>
            </a:r>
          </a:p>
          <a:p>
            <a:endParaRPr lang="ar-SA" dirty="0"/>
          </a:p>
          <a:p>
            <a:r>
              <a:rPr lang="ar-SA" dirty="0" smtClean="0"/>
              <a:t>- </a:t>
            </a:r>
            <a:r>
              <a:rPr lang="ar-SA" dirty="0" smtClean="0">
                <a:solidFill>
                  <a:srgbClr val="00B050"/>
                </a:solidFill>
              </a:rPr>
              <a:t>وتظهر الصعوبة في تطبيق هذه النظرية بصفة مستمرة </a:t>
            </a:r>
            <a:r>
              <a:rPr lang="ar-SA" dirty="0" smtClean="0"/>
              <a:t>نظرا </a:t>
            </a:r>
            <a:r>
              <a:rPr lang="ar-SA" dirty="0" smtClean="0">
                <a:solidFill>
                  <a:srgbClr val="F04316"/>
                </a:solidFill>
              </a:rPr>
              <a:t>لتعقد المواقف والتشابه</a:t>
            </a:r>
            <a:r>
              <a:rPr lang="ar-SA" dirty="0" smtClean="0"/>
              <a:t> في بعض الأحيان ، و</a:t>
            </a:r>
            <a:r>
              <a:rPr lang="ar-SA" dirty="0" smtClean="0">
                <a:solidFill>
                  <a:srgbClr val="F04316"/>
                </a:solidFill>
              </a:rPr>
              <a:t>اختلاف أنماط السلوك </a:t>
            </a:r>
            <a:r>
              <a:rPr lang="ar-SA" dirty="0" smtClean="0"/>
              <a:t>حسب كل موقف على حدة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33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828" y="0"/>
            <a:ext cx="8915400" cy="1143000"/>
          </a:xfrm>
        </p:spPr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828" y="1340768"/>
            <a:ext cx="8915400" cy="4525963"/>
          </a:xfrm>
        </p:spPr>
        <p:txBody>
          <a:bodyPr/>
          <a:lstStyle/>
          <a:p>
            <a:r>
              <a:rPr lang="ar-SA" dirty="0" smtClean="0"/>
              <a:t>    </a:t>
            </a:r>
            <a:r>
              <a:rPr lang="ar-SA" dirty="0" smtClean="0">
                <a:solidFill>
                  <a:srgbClr val="F04316"/>
                </a:solidFill>
              </a:rPr>
              <a:t>نظرية التفاعل </a:t>
            </a:r>
          </a:p>
          <a:p>
            <a:r>
              <a:rPr lang="ar-SA" dirty="0"/>
              <a:t> </a:t>
            </a:r>
            <a:r>
              <a:rPr lang="ar-SA" dirty="0" smtClean="0"/>
              <a:t>         وتنظر إلى القيادة على اعتبار أنها </a:t>
            </a:r>
            <a:r>
              <a:rPr lang="ar-SA" dirty="0" smtClean="0">
                <a:solidFill>
                  <a:srgbClr val="F04316"/>
                </a:solidFill>
              </a:rPr>
              <a:t>عملية تفاعل اجتماعي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فالقائد يجب أن يكون </a:t>
            </a:r>
            <a:r>
              <a:rPr lang="ar-SA" dirty="0" smtClean="0">
                <a:solidFill>
                  <a:srgbClr val="0070C0"/>
                </a:solidFill>
              </a:rPr>
              <a:t>عضوا في الجماعة </a:t>
            </a:r>
            <a:r>
              <a:rPr lang="ar-SA" dirty="0" smtClean="0"/>
              <a:t>، يشاركها مشكلاتها </a:t>
            </a:r>
          </a:p>
          <a:p>
            <a:r>
              <a:rPr lang="ar-SA" dirty="0"/>
              <a:t> </a:t>
            </a:r>
            <a:r>
              <a:rPr lang="ar-SA" dirty="0" smtClean="0"/>
              <a:t>  ومعاييرها وأهدافها وآمالها ، ويوطد الصلة مع أعضائها ويعمل </a:t>
            </a:r>
          </a:p>
          <a:p>
            <a:r>
              <a:rPr lang="ar-SA" dirty="0"/>
              <a:t> </a:t>
            </a:r>
            <a:r>
              <a:rPr lang="ar-SA" dirty="0" smtClean="0"/>
              <a:t> على تعاونهم ، </a:t>
            </a:r>
            <a:r>
              <a:rPr lang="ar-SA" dirty="0" smtClean="0">
                <a:solidFill>
                  <a:srgbClr val="C00000"/>
                </a:solidFill>
              </a:rPr>
              <a:t>ويتوقف انتخاب القائد على </a:t>
            </a:r>
            <a:r>
              <a:rPr lang="ar-SA" dirty="0" smtClean="0"/>
              <a:t>إدراك الأعضاء أنه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F0"/>
                </a:solidFill>
              </a:rPr>
              <a:t>أصلح شخص للقيادة </a:t>
            </a:r>
            <a:r>
              <a:rPr lang="ar-SA" dirty="0" smtClean="0"/>
              <a:t>، أي أن القيادة تتوقف على عدة عوامل مثل 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الشخصية </a:t>
            </a:r>
            <a:r>
              <a:rPr lang="ar-SA" dirty="0" smtClean="0"/>
              <a:t>و</a:t>
            </a:r>
            <a:r>
              <a:rPr lang="ar-SA" dirty="0" smtClean="0">
                <a:solidFill>
                  <a:srgbClr val="7030A0"/>
                </a:solidFill>
              </a:rPr>
              <a:t>الموقف الاجتماعي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C00000"/>
                </a:solidFill>
              </a:rPr>
              <a:t>والتفاعل بينهما</a:t>
            </a:r>
            <a:r>
              <a:rPr lang="ar-SA" dirty="0" smtClean="0"/>
              <a:t>. </a:t>
            </a:r>
            <a:r>
              <a:rPr lang="ar-SA" dirty="0" smtClean="0">
                <a:solidFill>
                  <a:srgbClr val="00B050"/>
                </a:solidFill>
              </a:rPr>
              <a:t>وتجمع هذه النظرية بين نظرية السمات والنظرية </a:t>
            </a:r>
            <a:r>
              <a:rPr lang="ar-SA" dirty="0" err="1" smtClean="0">
                <a:solidFill>
                  <a:srgbClr val="00B050"/>
                </a:solidFill>
              </a:rPr>
              <a:t>الموقفية</a:t>
            </a:r>
            <a:r>
              <a:rPr lang="ar-SA" dirty="0" smtClean="0">
                <a:solidFill>
                  <a:srgbClr val="00B050"/>
                </a:solidFill>
              </a:rPr>
              <a:t> كما أنها أكثر انتشارا منهما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76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وبالإضافة إلى التصنيف السابق لنظريات القيادة ، نجد أن هناك من يصنفها إلى نظريتين فقط هما :</a:t>
            </a:r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r>
              <a:rPr lang="ar-SA" dirty="0" smtClean="0">
                <a:solidFill>
                  <a:srgbClr val="FF0000"/>
                </a:solidFill>
              </a:rPr>
              <a:t>نظرية القيادة الموروثة </a:t>
            </a:r>
          </a:p>
          <a:p>
            <a:r>
              <a:rPr lang="ar-SA" dirty="0"/>
              <a:t> </a:t>
            </a:r>
            <a:r>
              <a:rPr lang="ar-SA" dirty="0" smtClean="0"/>
              <a:t>        وتذهب إلى أن السلوك القيادي ما هو إلا نتيجة </a:t>
            </a:r>
            <a:r>
              <a:rPr lang="ar-SA" dirty="0" smtClean="0">
                <a:solidFill>
                  <a:srgbClr val="00B0F0"/>
                </a:solidFill>
              </a:rPr>
              <a:t>لمجموعة من السمـات أو الخصـائص التي توجـد فـي الأفـراد منـذ ولادتـهم </a:t>
            </a:r>
            <a:r>
              <a:rPr lang="ar-SA" dirty="0" smtClean="0"/>
              <a:t>مثـل الطموح ، والابتكار ، والعدالـة، والأمانـة ، أي أن هنـاك أشخاصـا يولدون لكى يصبحوا قادة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879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   </a:t>
            </a:r>
            <a:r>
              <a:rPr lang="ar-SA" dirty="0" smtClean="0">
                <a:solidFill>
                  <a:srgbClr val="FF0000"/>
                </a:solidFill>
              </a:rPr>
              <a:t>نظرية القيادة المكتسبة </a:t>
            </a:r>
          </a:p>
          <a:p>
            <a:r>
              <a:rPr lang="ar-SA" dirty="0"/>
              <a:t> </a:t>
            </a:r>
            <a:r>
              <a:rPr lang="ar-SA" dirty="0" smtClean="0"/>
              <a:t>        وتذهب إلى أن </a:t>
            </a:r>
            <a:r>
              <a:rPr lang="ar-SA" smtClean="0"/>
              <a:t>السلوك القيادي </a:t>
            </a:r>
            <a:r>
              <a:rPr lang="ar-SA" dirty="0" smtClean="0">
                <a:solidFill>
                  <a:srgbClr val="0070C0"/>
                </a:solidFill>
              </a:rPr>
              <a:t>يكتسب نتيجة العمل مع 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   الجماعات والتفاعل مع أعضائها .</a:t>
            </a:r>
          </a:p>
          <a:p>
            <a:endParaRPr lang="ar-SA" dirty="0"/>
          </a:p>
          <a:p>
            <a:r>
              <a:rPr lang="ar-SA" dirty="0" smtClean="0"/>
              <a:t>  - ويمكن القول أن </a:t>
            </a:r>
            <a:r>
              <a:rPr lang="ar-SA" dirty="0" smtClean="0">
                <a:solidFill>
                  <a:srgbClr val="F04316"/>
                </a:solidFill>
              </a:rPr>
              <a:t>القائد الناجح </a:t>
            </a:r>
            <a:r>
              <a:rPr lang="ar-SA" dirty="0" smtClean="0"/>
              <a:t>هو </a:t>
            </a:r>
            <a:r>
              <a:rPr lang="ar-SA" b="1" dirty="0" smtClean="0">
                <a:solidFill>
                  <a:srgbClr val="F04316"/>
                </a:solidFill>
              </a:rPr>
              <a:t>«</a:t>
            </a:r>
            <a:r>
              <a:rPr lang="ar-SA" dirty="0" smtClean="0"/>
              <a:t> الذى يجمع بين </a:t>
            </a:r>
            <a:r>
              <a:rPr lang="ar-SA" dirty="0" smtClean="0">
                <a:solidFill>
                  <a:srgbClr val="00B050"/>
                </a:solidFill>
              </a:rPr>
              <a:t>الصفات الموروثة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7030A0"/>
                </a:solidFill>
              </a:rPr>
              <a:t>والمهارات المكتسبة </a:t>
            </a:r>
            <a:r>
              <a:rPr lang="ar-SA" dirty="0" smtClean="0"/>
              <a:t>في شئون القيادة</a:t>
            </a:r>
            <a:r>
              <a:rPr lang="ar-SA" b="1" dirty="0" smtClean="0">
                <a:solidFill>
                  <a:srgbClr val="F04316"/>
                </a:solidFill>
              </a:rPr>
              <a:t>»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10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378</TotalTime>
  <Words>1080</Words>
  <Application>Microsoft Office PowerPoint</Application>
  <PresentationFormat>A4 Paper (210x297 mm)</PresentationFormat>
  <Paragraphs>179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الخامسة</vt:lpstr>
      <vt:lpstr>عناصر المحاضرة </vt:lpstr>
      <vt:lpstr> ثالثا :القيادة التنظيمية </vt:lpstr>
      <vt:lpstr>   </vt:lpstr>
      <vt:lpstr>   </vt:lpstr>
      <vt:lpstr>    </vt:lpstr>
      <vt:lpstr>   </vt:lpstr>
      <vt:lpstr>   </vt:lpstr>
      <vt:lpstr>    </vt:lpstr>
      <vt:lpstr>    </vt:lpstr>
      <vt:lpstr>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32</cp:revision>
  <dcterms:created xsi:type="dcterms:W3CDTF">2014-02-27T15:32:12Z</dcterms:created>
  <dcterms:modified xsi:type="dcterms:W3CDTF">2014-03-02T23:01:42Z</dcterms:modified>
</cp:coreProperties>
</file>