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0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A52"/>
    <a:srgbClr val="F04316"/>
    <a:srgbClr val="0E478A"/>
    <a:srgbClr val="43A79C"/>
    <a:srgbClr val="313B4A"/>
    <a:srgbClr val="EDBD1F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00472" y="4105201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السلوك التنظيمي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رابعا : </a:t>
            </a:r>
            <a:r>
              <a:rPr lang="ar-SA" sz="40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مشكلة القوة داخل التنظيم</a:t>
            </a:r>
            <a:endParaRPr lang="en-US" sz="40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أ – مفهوم القوة </a:t>
            </a:r>
          </a:p>
          <a:p>
            <a:r>
              <a:rPr lang="ar-SA" dirty="0"/>
              <a:t> </a:t>
            </a:r>
            <a:r>
              <a:rPr lang="ar-SA" dirty="0" smtClean="0"/>
              <a:t> ب- أنماط السلطة الشرعية داخل التنظيم</a:t>
            </a:r>
          </a:p>
          <a:p>
            <a:r>
              <a:rPr lang="ar-SA" dirty="0"/>
              <a:t> </a:t>
            </a:r>
            <a:r>
              <a:rPr lang="ar-SA" dirty="0" smtClean="0"/>
              <a:t> ج- تطور علاقات السلطة داخل التنظيمات </a:t>
            </a:r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عناصر المحاضرة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chemeClr val="tx1"/>
                </a:solidFill>
              </a:rPr>
              <a:t>رابعا : </a:t>
            </a:r>
            <a:r>
              <a:rPr lang="ar-SA" b="1" dirty="0" smtClean="0">
                <a:solidFill>
                  <a:srgbClr val="FF0000"/>
                </a:solidFill>
              </a:rPr>
              <a:t>مشكلة القوة داخل التنظيم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b="1" dirty="0"/>
              <a:t> </a:t>
            </a:r>
            <a:r>
              <a:rPr lang="ar-SA" b="1" dirty="0" smtClean="0"/>
              <a:t>  أ - </a:t>
            </a:r>
            <a:r>
              <a:rPr lang="ar-SA" b="1" dirty="0" smtClean="0">
                <a:solidFill>
                  <a:srgbClr val="FF0000"/>
                </a:solidFill>
              </a:rPr>
              <a:t>مفهوم القوة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شغلـت مشكـلة القـوة اهتمـام المتخصصين في مختلـف العلـوم </a:t>
            </a:r>
          </a:p>
          <a:p>
            <a:r>
              <a:rPr lang="ar-SA" dirty="0"/>
              <a:t> </a:t>
            </a:r>
            <a:r>
              <a:rPr lang="ar-SA" dirty="0" smtClean="0"/>
              <a:t> الاجتماعية ، كما كانت هذه المشكلة محل اهتمام </a:t>
            </a:r>
            <a:r>
              <a:rPr lang="ar-SA" dirty="0" smtClean="0">
                <a:solidFill>
                  <a:srgbClr val="FF0000"/>
                </a:solidFill>
              </a:rPr>
              <a:t>علـم السياسة </a:t>
            </a:r>
            <a:r>
              <a:rPr lang="ar-SA" dirty="0" smtClean="0"/>
              <a:t>في </a:t>
            </a:r>
          </a:p>
          <a:p>
            <a:r>
              <a:rPr lang="ar-SA" dirty="0"/>
              <a:t> </a:t>
            </a:r>
            <a:r>
              <a:rPr lang="ar-SA" dirty="0" smtClean="0"/>
              <a:t> المقام الأول ، حيث يهتم هذا العلم بدراسة </a:t>
            </a:r>
            <a:r>
              <a:rPr lang="ar-SA" dirty="0" smtClean="0">
                <a:solidFill>
                  <a:srgbClr val="FF0000"/>
                </a:solidFill>
              </a:rPr>
              <a:t>ظاهرة القوة </a:t>
            </a:r>
            <a:r>
              <a:rPr lang="ar-SA" dirty="0" smtClean="0"/>
              <a:t>كما تتجسد </a:t>
            </a:r>
          </a:p>
          <a:p>
            <a:r>
              <a:rPr lang="ar-SA" dirty="0"/>
              <a:t> </a:t>
            </a:r>
            <a:r>
              <a:rPr lang="ar-SA" dirty="0" smtClean="0"/>
              <a:t> في التنظيمات الرسمية 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    </a:t>
            </a:r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ويشترك علـم الاجتماع مع علـم السياسـة في الاهتمـام بدراسـة </a:t>
            </a:r>
          </a:p>
          <a:p>
            <a:r>
              <a:rPr lang="ar-SA" dirty="0"/>
              <a:t> </a:t>
            </a:r>
            <a:r>
              <a:rPr lang="ar-SA" dirty="0" smtClean="0"/>
              <a:t>   مصادر السلطة والقوة في المجتمع . وقد كان كل من ميدان </a:t>
            </a:r>
            <a:r>
              <a:rPr lang="ar-SA" dirty="0" smtClean="0">
                <a:solidFill>
                  <a:srgbClr val="FF0000"/>
                </a:solidFill>
              </a:rPr>
              <a:t>علم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الاجتمـاع السياسي وعلـم اجتماع التنظيـم</a:t>
            </a:r>
            <a:r>
              <a:rPr lang="ar-SA" dirty="0" smtClean="0"/>
              <a:t> مـن بين أهـم المياديـن </a:t>
            </a:r>
          </a:p>
          <a:p>
            <a:r>
              <a:rPr lang="ar-SA" dirty="0"/>
              <a:t> </a:t>
            </a:r>
            <a:r>
              <a:rPr lang="ar-SA" dirty="0" smtClean="0"/>
              <a:t>  التي اهتمت بدراسة مشكلة القوة والسلطة داخل التنظيمات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7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124744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ويشير مفهوم القوة إلي عدة معان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-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قدرة فرد أو جماعة على </a:t>
            </a:r>
            <a:r>
              <a:rPr lang="ar-SA" dirty="0" smtClean="0">
                <a:solidFill>
                  <a:srgbClr val="00B0F0"/>
                </a:solidFill>
              </a:rPr>
              <a:t>التأثير أو ضبط سلوك الآخرين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    حتى ولو لم يوافقوا على ذلك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- ويشير إلى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المشاركة في عملية اتخاذ القرارات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- كما تعرف القوة بأنها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القدرة التي تمكن من </a:t>
            </a:r>
            <a:r>
              <a:rPr lang="ar-SA" dirty="0" smtClean="0">
                <a:solidFill>
                  <a:srgbClr val="7030A0"/>
                </a:solidFill>
              </a:rPr>
              <a:t>السيطرة على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 الناس ومن الضغط عليهم ورقابتهم</a:t>
            </a:r>
            <a:r>
              <a:rPr lang="ar-SA" dirty="0" smtClean="0"/>
              <a:t> للحصول علي طاعتهم </a:t>
            </a:r>
          </a:p>
          <a:p>
            <a:r>
              <a:rPr lang="ar-SA" dirty="0"/>
              <a:t> </a:t>
            </a:r>
            <a:r>
              <a:rPr lang="ar-SA" dirty="0" smtClean="0"/>
              <a:t> والتدخل في حريتهم وتوجيه جهودهم إلي نواح معينة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94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</a:t>
            </a:r>
            <a:r>
              <a:rPr lang="ar-SA" dirty="0" smtClean="0">
                <a:solidFill>
                  <a:srgbClr val="FF0000"/>
                </a:solidFill>
              </a:rPr>
              <a:t>وقد تكون القوة مشروعة أو غير مشروعة </a:t>
            </a:r>
            <a:r>
              <a:rPr lang="ar-SA" dirty="0" smtClean="0"/>
              <a:t>، ولذلك فقد استخدم </a:t>
            </a:r>
          </a:p>
          <a:p>
            <a:r>
              <a:rPr lang="ar-SA" dirty="0"/>
              <a:t> </a:t>
            </a:r>
            <a:r>
              <a:rPr lang="ar-SA" dirty="0" smtClean="0"/>
              <a:t> علماء الاجتماع مفهوما آخر هو </a:t>
            </a:r>
            <a:r>
              <a:rPr lang="ar-SA" dirty="0" smtClean="0">
                <a:solidFill>
                  <a:srgbClr val="7030A0"/>
                </a:solidFill>
              </a:rPr>
              <a:t>مفهوم السلطة </a:t>
            </a:r>
            <a:r>
              <a:rPr lang="ar-SA" dirty="0" smtClean="0"/>
              <a:t>للإشارة إلي </a:t>
            </a:r>
            <a:r>
              <a:rPr lang="ar-SA" dirty="0" smtClean="0">
                <a:solidFill>
                  <a:srgbClr val="FF0000"/>
                </a:solidFill>
              </a:rPr>
              <a:t>القوة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المشروعة</a:t>
            </a:r>
            <a:r>
              <a:rPr lang="ar-SA" dirty="0" smtClean="0"/>
              <a:t> في المجتمع .</a:t>
            </a:r>
          </a:p>
          <a:p>
            <a:r>
              <a:rPr lang="ar-SA" dirty="0"/>
              <a:t> </a:t>
            </a:r>
            <a:r>
              <a:rPr lang="ar-SA" dirty="0" smtClean="0"/>
              <a:t>- ويري « </a:t>
            </a:r>
            <a:r>
              <a:rPr lang="ar-SA" dirty="0" smtClean="0">
                <a:solidFill>
                  <a:srgbClr val="00B0F0"/>
                </a:solidFill>
              </a:rPr>
              <a:t>روبرت </a:t>
            </a:r>
            <a:r>
              <a:rPr lang="ar-SA" dirty="0" err="1" smtClean="0">
                <a:solidFill>
                  <a:srgbClr val="00B0F0"/>
                </a:solidFill>
              </a:rPr>
              <a:t>ماكيفر</a:t>
            </a:r>
            <a:r>
              <a:rPr lang="ar-SA" dirty="0" smtClean="0"/>
              <a:t>» أن الناس </a:t>
            </a:r>
            <a:r>
              <a:rPr lang="ar-SA" dirty="0" smtClean="0">
                <a:solidFill>
                  <a:srgbClr val="FF0000"/>
                </a:solidFill>
              </a:rPr>
              <a:t>عندما يمتلكون السلطـة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فإنهم يمتلكون بذلك </a:t>
            </a:r>
            <a:r>
              <a:rPr lang="ar-SA" dirty="0" smtClean="0">
                <a:solidFill>
                  <a:srgbClr val="00B050"/>
                </a:solidFill>
              </a:rPr>
              <a:t>الحـق في </a:t>
            </a:r>
            <a:r>
              <a:rPr lang="ar-SA" dirty="0" smtClean="0">
                <a:solidFill>
                  <a:srgbClr val="7030A0"/>
                </a:solidFill>
              </a:rPr>
              <a:t>وضـع السياسـات </a:t>
            </a:r>
            <a:r>
              <a:rPr lang="ar-SA" dirty="0" smtClean="0"/>
              <a:t>داخـل النظـام </a:t>
            </a:r>
          </a:p>
          <a:p>
            <a:r>
              <a:rPr lang="ar-SA" dirty="0"/>
              <a:t> </a:t>
            </a:r>
            <a:r>
              <a:rPr lang="ar-SA" dirty="0" smtClean="0"/>
              <a:t>  الاجتماعي ، </a:t>
            </a:r>
            <a:r>
              <a:rPr lang="ar-SA" dirty="0" smtClean="0">
                <a:solidFill>
                  <a:srgbClr val="43A79C"/>
                </a:solidFill>
              </a:rPr>
              <a:t>وإصدار الأحكام </a:t>
            </a:r>
            <a:r>
              <a:rPr lang="ar-SA" dirty="0" smtClean="0"/>
              <a:t>في المسائل الهامة ، </a:t>
            </a:r>
            <a:r>
              <a:rPr lang="ar-SA" dirty="0" smtClean="0">
                <a:solidFill>
                  <a:srgbClr val="C00000"/>
                </a:solidFill>
              </a:rPr>
              <a:t>والتصرف</a:t>
            </a:r>
          </a:p>
          <a:p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 كقادة</a:t>
            </a:r>
            <a:r>
              <a:rPr lang="ar-SA" dirty="0" smtClean="0"/>
              <a:t> أو توجيه الآخرين في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8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  وتختلف المفهومات السابقة عن </a:t>
            </a:r>
            <a:r>
              <a:rPr lang="ar-SA" dirty="0" smtClean="0">
                <a:solidFill>
                  <a:srgbClr val="FF0000"/>
                </a:solidFill>
              </a:rPr>
              <a:t>مفهوم الهيبة </a:t>
            </a:r>
          </a:p>
          <a:p>
            <a:r>
              <a:rPr lang="ar-SA" dirty="0"/>
              <a:t> </a:t>
            </a:r>
            <a:r>
              <a:rPr lang="ar-SA" dirty="0" smtClean="0"/>
              <a:t> - يشير مفهوم الهيبة إلى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مقدار ما يملكه الفرد من </a:t>
            </a:r>
            <a:r>
              <a:rPr lang="ar-SA" dirty="0" smtClean="0">
                <a:solidFill>
                  <a:srgbClr val="0070C0"/>
                </a:solidFill>
              </a:rPr>
              <a:t>نفوذ داخل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جماعته</a:t>
            </a:r>
            <a:r>
              <a:rPr lang="ar-SA" dirty="0" smtClean="0"/>
              <a:t> بصرف النظر عن وظيفته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- ويمكن وصفها بأنها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مكانة لاحقة </a:t>
            </a:r>
            <a:r>
              <a:rPr lang="ar-SA" dirty="0" smtClean="0"/>
              <a:t>، ويعمل الفرد على زيادة </a:t>
            </a:r>
          </a:p>
          <a:p>
            <a:r>
              <a:rPr lang="ar-SA" dirty="0"/>
              <a:t> </a:t>
            </a:r>
            <a:r>
              <a:rPr lang="ar-SA" dirty="0" smtClean="0"/>
              <a:t>   هيبته بصفة مستمرة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- وتعتبر الهيبة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E478A"/>
                </a:solidFill>
              </a:rPr>
              <a:t>مركز اجتماعي </a:t>
            </a:r>
            <a:r>
              <a:rPr lang="ar-SA" dirty="0" smtClean="0"/>
              <a:t>في نظر الجماعة يصل إليه </a:t>
            </a:r>
          </a:p>
          <a:p>
            <a:r>
              <a:rPr lang="ar-SA" dirty="0"/>
              <a:t> </a:t>
            </a:r>
            <a:r>
              <a:rPr lang="ar-SA" dirty="0" smtClean="0"/>
              <a:t>   الفرد </a:t>
            </a:r>
            <a:r>
              <a:rPr lang="ar-SA" dirty="0" smtClean="0">
                <a:solidFill>
                  <a:srgbClr val="FF0000"/>
                </a:solidFill>
              </a:rPr>
              <a:t>بفضل التقدير الاجتماعي </a:t>
            </a:r>
            <a:r>
              <a:rPr lang="ar-SA" dirty="0" smtClean="0"/>
              <a:t>الذي يحصل عليه، ويصاحبه</a:t>
            </a:r>
          </a:p>
          <a:p>
            <a:r>
              <a:rPr lang="ar-SA" dirty="0"/>
              <a:t> </a:t>
            </a:r>
            <a:r>
              <a:rPr lang="ar-SA" dirty="0" smtClean="0"/>
              <a:t>   بعض مظاهر الاعتراف والاحترام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53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وإذا كانت </a:t>
            </a:r>
            <a:r>
              <a:rPr lang="ar-SA" dirty="0" smtClean="0">
                <a:solidFill>
                  <a:srgbClr val="7030A0"/>
                </a:solidFill>
              </a:rPr>
              <a:t>السلطـة</a:t>
            </a:r>
            <a:r>
              <a:rPr lang="ar-SA" dirty="0" smtClean="0"/>
              <a:t> تستند إلي </a:t>
            </a:r>
            <a:r>
              <a:rPr lang="ar-SA" dirty="0" smtClean="0">
                <a:solidFill>
                  <a:srgbClr val="FF0000"/>
                </a:solidFill>
              </a:rPr>
              <a:t>القانـون</a:t>
            </a:r>
            <a:r>
              <a:rPr lang="ar-SA" dirty="0" smtClean="0"/>
              <a:t> ، فإن </a:t>
            </a:r>
            <a:r>
              <a:rPr lang="ar-SA" dirty="0" smtClean="0">
                <a:solidFill>
                  <a:srgbClr val="00B050"/>
                </a:solidFill>
              </a:rPr>
              <a:t>الهيبة</a:t>
            </a:r>
            <a:r>
              <a:rPr lang="ar-SA" dirty="0" smtClean="0"/>
              <a:t> مرجعهـا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الشخص نفسه ومدى قدرته على فرض </a:t>
            </a:r>
            <a:r>
              <a:rPr lang="ar-SA" dirty="0" smtClean="0"/>
              <a:t>إرادته دون الاستناد </a:t>
            </a:r>
          </a:p>
          <a:p>
            <a:r>
              <a:rPr lang="ar-SA" dirty="0"/>
              <a:t> </a:t>
            </a:r>
            <a:r>
              <a:rPr lang="ar-SA" dirty="0" smtClean="0"/>
              <a:t>  إلي منصب .</a:t>
            </a:r>
          </a:p>
          <a:p>
            <a:endParaRPr lang="ar-SA" dirty="0"/>
          </a:p>
          <a:p>
            <a:r>
              <a:rPr lang="ar-SA" dirty="0" smtClean="0"/>
              <a:t> - وقد يجمع الفرد بين </a:t>
            </a:r>
            <a:r>
              <a:rPr lang="ar-SA" dirty="0" smtClean="0">
                <a:solidFill>
                  <a:srgbClr val="FF0000"/>
                </a:solidFill>
              </a:rPr>
              <a:t>السلطة</a:t>
            </a:r>
            <a:r>
              <a:rPr lang="ar-SA" dirty="0" smtClean="0"/>
              <a:t> التي أساسها المنصب و</a:t>
            </a:r>
            <a:r>
              <a:rPr lang="ar-SA" dirty="0" smtClean="0">
                <a:solidFill>
                  <a:srgbClr val="FF0000"/>
                </a:solidFill>
              </a:rPr>
              <a:t>النفوذ</a:t>
            </a:r>
            <a:r>
              <a:rPr lang="ar-SA" dirty="0" smtClean="0"/>
              <a:t> المستمد</a:t>
            </a:r>
          </a:p>
          <a:p>
            <a:r>
              <a:rPr lang="ar-SA" dirty="0"/>
              <a:t> </a:t>
            </a:r>
            <a:r>
              <a:rPr lang="ar-SA" dirty="0" smtClean="0"/>
              <a:t>  من شخصيته ، وفى تلك الحالة يكون ذلك الشخص </a:t>
            </a:r>
            <a:r>
              <a:rPr lang="ar-SA" dirty="0" smtClean="0">
                <a:solidFill>
                  <a:srgbClr val="0070C0"/>
                </a:solidFill>
              </a:rPr>
              <a:t>صاحب القوة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السياسية المتكاملة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54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 ب - </a:t>
            </a:r>
            <a:r>
              <a:rPr lang="ar-SA" b="1" dirty="0" smtClean="0">
                <a:solidFill>
                  <a:srgbClr val="FF0000"/>
                </a:solidFill>
              </a:rPr>
              <a:t>أنماط السلطة الشرعية داخل التنظيم </a:t>
            </a:r>
            <a:r>
              <a:rPr lang="ar-SA" b="1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ميز «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بين ثلاثة أنماط من السلطة الشرعية وهى :</a:t>
            </a:r>
          </a:p>
          <a:p>
            <a:r>
              <a:rPr lang="ar-SA" dirty="0"/>
              <a:t> </a:t>
            </a:r>
            <a:r>
              <a:rPr lang="ar-SA" dirty="0" smtClean="0"/>
              <a:t>  1 - </a:t>
            </a:r>
            <a:r>
              <a:rPr lang="ar-SA" dirty="0" smtClean="0">
                <a:solidFill>
                  <a:srgbClr val="FF0000"/>
                </a:solidFill>
              </a:rPr>
              <a:t>السلطة القانونية الرشيدة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وهى نمط من السلطة يقوم علي </a:t>
            </a:r>
            <a:r>
              <a:rPr lang="ar-SA" dirty="0" smtClean="0">
                <a:solidFill>
                  <a:srgbClr val="FF0000"/>
                </a:solidFill>
              </a:rPr>
              <a:t>أساس عقلي رشيد </a:t>
            </a:r>
            <a:r>
              <a:rPr lang="ar-SA" dirty="0" smtClean="0"/>
              <a:t>مصدره</a:t>
            </a:r>
          </a:p>
          <a:p>
            <a:r>
              <a:rPr lang="ar-SA" dirty="0"/>
              <a:t> </a:t>
            </a:r>
            <a:r>
              <a:rPr lang="ar-SA" dirty="0" smtClean="0"/>
              <a:t>  الاعتقـاد في قـواعد أو </a:t>
            </a:r>
            <a:r>
              <a:rPr lang="ar-SA" dirty="0" smtClean="0">
                <a:solidFill>
                  <a:srgbClr val="0070C0"/>
                </a:solidFill>
              </a:rPr>
              <a:t>معاييـر موضوعيـة وغيـر شخصيـة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ومصدره أيضا </a:t>
            </a:r>
            <a:r>
              <a:rPr lang="ar-SA" dirty="0" smtClean="0">
                <a:solidFill>
                  <a:srgbClr val="C00000"/>
                </a:solidFill>
              </a:rPr>
              <a:t>تفويض</a:t>
            </a:r>
            <a:r>
              <a:rPr lang="ar-SA" dirty="0" smtClean="0"/>
              <a:t> الذين يمتلكون مقاليد السلطة </a:t>
            </a:r>
            <a:r>
              <a:rPr lang="ar-SA" dirty="0" smtClean="0">
                <a:solidFill>
                  <a:srgbClr val="00B050"/>
                </a:solidFill>
              </a:rPr>
              <a:t>الحق في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إصدار أوامرهم</a:t>
            </a:r>
            <a:r>
              <a:rPr lang="ar-SA" dirty="0" smtClean="0"/>
              <a:t> بهدف اتباع هذه القواعد والحفاظ عليها 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09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0070C0"/>
                </a:solidFill>
              </a:rPr>
              <a:t>ويشيع عمومـا هذا النمط من السلطة في المجتمع الغربي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ويستمد شرعيته من التعاقد القانوني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   2 - </a:t>
            </a:r>
            <a:r>
              <a:rPr lang="ar-SA" dirty="0" smtClean="0">
                <a:solidFill>
                  <a:srgbClr val="FF0000"/>
                </a:solidFill>
              </a:rPr>
              <a:t>السلطة التقليدية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وهى نمط من السلطـة يرتكـز على </a:t>
            </a:r>
            <a:r>
              <a:rPr lang="ar-SA" dirty="0" smtClean="0">
                <a:solidFill>
                  <a:srgbClr val="FF0000"/>
                </a:solidFill>
              </a:rPr>
              <a:t>الاعتقاد في قدسية التقـاليد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وشـرعية المكانـة </a:t>
            </a:r>
            <a:r>
              <a:rPr lang="ar-SA" dirty="0" smtClean="0"/>
              <a:t>التـي يحتلهـا هــؤلاء الذيـن يشغلـون الأوضـاع </a:t>
            </a:r>
          </a:p>
          <a:p>
            <a:r>
              <a:rPr lang="ar-SA" dirty="0"/>
              <a:t> </a:t>
            </a:r>
            <a:r>
              <a:rPr lang="ar-SA" dirty="0" smtClean="0"/>
              <a:t> الاجتماعية الممثلة للسلطة المستندة إلى التقاليد . أي أن هذه السلطة</a:t>
            </a:r>
          </a:p>
          <a:p>
            <a:r>
              <a:rPr lang="ar-SA" dirty="0"/>
              <a:t> </a:t>
            </a:r>
            <a:r>
              <a:rPr lang="ar-SA" dirty="0" smtClean="0"/>
              <a:t>التقليدية تستمد من </a:t>
            </a:r>
            <a:r>
              <a:rPr lang="ar-SA" dirty="0" smtClean="0">
                <a:solidFill>
                  <a:srgbClr val="FF0000"/>
                </a:solidFill>
              </a:rPr>
              <a:t>المكانـة الاجتماعيـة </a:t>
            </a:r>
            <a:r>
              <a:rPr lang="ar-SA" dirty="0" smtClean="0"/>
              <a:t>للقائمين بالسلطة ، وتستمـد </a:t>
            </a:r>
          </a:p>
          <a:p>
            <a:r>
              <a:rPr lang="ar-SA" dirty="0"/>
              <a:t> </a:t>
            </a:r>
            <a:r>
              <a:rPr lang="ar-SA" dirty="0" smtClean="0"/>
              <a:t> شرعيتها من </a:t>
            </a:r>
            <a:r>
              <a:rPr lang="ar-SA" dirty="0" smtClean="0">
                <a:solidFill>
                  <a:srgbClr val="00B050"/>
                </a:solidFill>
              </a:rPr>
              <a:t>القيـم التقليديـة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79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03207"/>
            <a:ext cx="8915400" cy="4525963"/>
          </a:xfrm>
        </p:spPr>
        <p:txBody>
          <a:bodyPr/>
          <a:lstStyle/>
          <a:p>
            <a:r>
              <a:rPr lang="ar-SA" dirty="0" smtClean="0"/>
              <a:t> 3 - </a:t>
            </a:r>
            <a:r>
              <a:rPr lang="ar-SA" dirty="0" smtClean="0">
                <a:solidFill>
                  <a:srgbClr val="FF0000"/>
                </a:solidFill>
              </a:rPr>
              <a:t>السلطة الروحية أو الملهمة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وهى نمط من السلطة الشرعية يعتمد على </a:t>
            </a:r>
            <a:r>
              <a:rPr lang="ar-SA" dirty="0" smtClean="0">
                <a:solidFill>
                  <a:srgbClr val="FF0000"/>
                </a:solidFill>
              </a:rPr>
              <a:t>الولاء المطلق لقدسية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معينة استثنائية</a:t>
            </a:r>
            <a:r>
              <a:rPr lang="ar-SA" dirty="0" smtClean="0"/>
              <a:t> مثل البطولة ، أو نموذج من نماذج الشخصيات </a:t>
            </a:r>
          </a:p>
          <a:p>
            <a:r>
              <a:rPr lang="ar-SA" dirty="0"/>
              <a:t> </a:t>
            </a:r>
            <a:r>
              <a:rPr lang="ar-SA" dirty="0" smtClean="0"/>
              <a:t> يحتذى لما لديه من مثل وقيم ،أو صفات غير عادية .</a:t>
            </a:r>
          </a:p>
          <a:p>
            <a:r>
              <a:rPr lang="ar-SA" dirty="0"/>
              <a:t> </a:t>
            </a:r>
            <a:r>
              <a:rPr lang="ar-SA" dirty="0" smtClean="0"/>
              <a:t>   ويستمد هذا النمط من السلطة الشرعية </a:t>
            </a:r>
            <a:r>
              <a:rPr lang="ar-SA" dirty="0" smtClean="0">
                <a:solidFill>
                  <a:srgbClr val="0070C0"/>
                </a:solidFill>
              </a:rPr>
              <a:t>من التوحد الروحي مـع شخص تتحقـق لديه بعـض السمـات </a:t>
            </a:r>
            <a:r>
              <a:rPr lang="ar-SA" dirty="0" smtClean="0"/>
              <a:t>، ومـن أمثـلة هـذا النمـط مـن السلطة ، سلطة بعض الزعماء أو القادة الروحيين من أمثال </a:t>
            </a:r>
            <a:r>
              <a:rPr lang="ar-SA" dirty="0" smtClean="0">
                <a:solidFill>
                  <a:srgbClr val="00B050"/>
                </a:solidFill>
              </a:rPr>
              <a:t>غاندي</a:t>
            </a:r>
          </a:p>
          <a:p>
            <a:r>
              <a:rPr lang="ar-SA" dirty="0"/>
              <a:t> </a:t>
            </a:r>
            <a:r>
              <a:rPr lang="ar-SA" dirty="0" smtClean="0"/>
              <a:t> في الهند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4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ج - </a:t>
            </a:r>
            <a:r>
              <a:rPr lang="ar-SA" b="1" dirty="0" smtClean="0">
                <a:solidFill>
                  <a:srgbClr val="F04316"/>
                </a:solidFill>
              </a:rPr>
              <a:t>تطور علاقات السلطة داخل التنظيمات </a:t>
            </a:r>
            <a:r>
              <a:rPr lang="ar-SA" b="1" dirty="0" smtClean="0"/>
              <a:t>:</a:t>
            </a:r>
          </a:p>
          <a:p>
            <a:r>
              <a:rPr lang="en-US" b="1" dirty="0" smtClean="0"/>
              <a:t>  </a:t>
            </a:r>
            <a:r>
              <a:rPr lang="ar-SA" b="1" dirty="0" smtClean="0"/>
              <a:t>        </a:t>
            </a:r>
            <a:r>
              <a:rPr lang="ar-SA" dirty="0" smtClean="0"/>
              <a:t>يرى العالمان </a:t>
            </a:r>
            <a:r>
              <a:rPr lang="ar-SA" b="1" dirty="0" smtClean="0"/>
              <a:t>«</a:t>
            </a:r>
            <a:r>
              <a:rPr lang="ar-SA" b="1" dirty="0" err="1" smtClean="0">
                <a:solidFill>
                  <a:srgbClr val="00B0F0"/>
                </a:solidFill>
              </a:rPr>
              <a:t>ميللر</a:t>
            </a:r>
            <a:r>
              <a:rPr lang="ar-SA" b="1" dirty="0" smtClean="0">
                <a:solidFill>
                  <a:srgbClr val="00B0F0"/>
                </a:solidFill>
              </a:rPr>
              <a:t> وفورم</a:t>
            </a:r>
            <a:r>
              <a:rPr lang="ar-SA" b="1" dirty="0" smtClean="0"/>
              <a:t>» </a:t>
            </a:r>
            <a:r>
              <a:rPr lang="ar-SA" dirty="0" smtClean="0"/>
              <a:t>أن علاقات السلطة تتطور </a:t>
            </a:r>
          </a:p>
          <a:p>
            <a:r>
              <a:rPr lang="ar-SA" dirty="0"/>
              <a:t> </a:t>
            </a:r>
            <a:r>
              <a:rPr lang="ar-SA" dirty="0" smtClean="0"/>
              <a:t> داخل التنظيمات بحيث يتم التحول تدريجيا طبقا للمراحل التالية : 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1- </a:t>
            </a:r>
            <a:r>
              <a:rPr lang="ar-SA" dirty="0" smtClean="0">
                <a:solidFill>
                  <a:srgbClr val="FF0000"/>
                </a:solidFill>
              </a:rPr>
              <a:t>مرحلة العلاقات الاستبدادية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تمثل هذه المرحلة </a:t>
            </a:r>
            <a:r>
              <a:rPr lang="ar-SA" dirty="0" smtClean="0">
                <a:solidFill>
                  <a:srgbClr val="0070C0"/>
                </a:solidFill>
              </a:rPr>
              <a:t>أولى مراحل تطور علاقات السلطة </a:t>
            </a:r>
            <a:r>
              <a:rPr lang="ar-SA" dirty="0" smtClean="0"/>
              <a:t>داخل </a:t>
            </a:r>
          </a:p>
          <a:p>
            <a:r>
              <a:rPr lang="ar-SA" dirty="0"/>
              <a:t> </a:t>
            </a:r>
            <a:r>
              <a:rPr lang="ar-SA" dirty="0" smtClean="0"/>
              <a:t>  التنظيمات بوجه عام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32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57" y="1596777"/>
            <a:ext cx="8915400" cy="4525963"/>
          </a:xfrm>
        </p:spPr>
        <p:txBody>
          <a:bodyPr/>
          <a:lstStyle/>
          <a:p>
            <a:r>
              <a:rPr lang="ar-SA" dirty="0" smtClean="0"/>
              <a:t>  -  وفى هذه المرحلة </a:t>
            </a:r>
            <a:r>
              <a:rPr lang="ar-SA" dirty="0" smtClean="0">
                <a:solidFill>
                  <a:srgbClr val="FF0000"/>
                </a:solidFill>
              </a:rPr>
              <a:t>تقـوم </a:t>
            </a:r>
            <a:r>
              <a:rPr lang="ar-SA" dirty="0" smtClean="0">
                <a:solidFill>
                  <a:srgbClr val="FF0000"/>
                </a:solidFill>
              </a:rPr>
              <a:t>الإدارة وحدها باتخاذ القرارات </a:t>
            </a:r>
            <a:r>
              <a:rPr lang="ar-SA" dirty="0" smtClean="0"/>
              <a:t>المتعلقة </a:t>
            </a:r>
          </a:p>
          <a:p>
            <a:r>
              <a:rPr lang="ar-SA" dirty="0"/>
              <a:t> </a:t>
            </a:r>
            <a:r>
              <a:rPr lang="ar-SA" dirty="0" smtClean="0"/>
              <a:t>    بشئون العمل . أما </a:t>
            </a:r>
            <a:r>
              <a:rPr lang="ar-SA" dirty="0" smtClean="0">
                <a:solidFill>
                  <a:srgbClr val="00B0F0"/>
                </a:solidFill>
              </a:rPr>
              <a:t>المرؤوسون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فلا يشاركون في اتخاذ القرارات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     ويقومون بتنفيذها فقط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7030A0"/>
                </a:solidFill>
              </a:rPr>
              <a:t>وليس لهـم حـق المناقشـة أو المعارضة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      أو تبـادل وجهـات النظـر مـع الإدارة</a:t>
            </a:r>
            <a:r>
              <a:rPr lang="ar-SA" dirty="0" smtClean="0"/>
              <a:t> . إذ أن الحـق في اتخـاذ </a:t>
            </a:r>
          </a:p>
          <a:p>
            <a:r>
              <a:rPr lang="ar-SA" dirty="0" smtClean="0"/>
              <a:t>       الـقـرارات وكـل مـا يتعلـق بـإدارة الـمـشـروع مـرتبطـة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F04316"/>
                </a:solidFill>
              </a:rPr>
              <a:t>بالحق في الملكية </a:t>
            </a:r>
            <a:r>
              <a:rPr lang="ar-SA" dirty="0" smtClean="0"/>
              <a:t>. وللمالك بمقتضي حقه أن يستعمل ما يمتلكه</a:t>
            </a:r>
          </a:p>
          <a:p>
            <a:r>
              <a:rPr lang="ar-SA" dirty="0"/>
              <a:t> </a:t>
            </a:r>
            <a:r>
              <a:rPr lang="ar-SA" dirty="0" smtClean="0"/>
              <a:t>   ويستغله ويتصرف فيه بحرية كاملة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0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2- </a:t>
            </a:r>
            <a:r>
              <a:rPr lang="ar-SA" dirty="0" smtClean="0">
                <a:solidFill>
                  <a:srgbClr val="F04316"/>
                </a:solidFill>
              </a:rPr>
              <a:t>مرحلة العلاقات القانونية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في هذه المرحلة يقوم المرؤوسون </a:t>
            </a:r>
            <a:r>
              <a:rPr lang="ar-SA" dirty="0" smtClean="0">
                <a:solidFill>
                  <a:srgbClr val="0070C0"/>
                </a:solidFill>
              </a:rPr>
              <a:t>بالتقدم بالشكاوى </a:t>
            </a:r>
            <a:r>
              <a:rPr lang="ar-SA" dirty="0" err="1" smtClean="0">
                <a:solidFill>
                  <a:srgbClr val="0070C0"/>
                </a:solidFill>
              </a:rPr>
              <a:t>والالتماسات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  التي تقبلها الإدارة </a:t>
            </a:r>
            <a:r>
              <a:rPr lang="ar-SA" dirty="0" smtClean="0"/>
              <a:t>، وتعمـل على حل مشكـلات المـرؤوسين وفقا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لنظام مقرر </a:t>
            </a:r>
            <a:r>
              <a:rPr lang="ar-SA" dirty="0" smtClean="0"/>
              <a:t>، وقد يتدرج المـوقف بين الإدارة والعـاملين ، بحيـث </a:t>
            </a:r>
          </a:p>
          <a:p>
            <a:r>
              <a:rPr lang="ar-SA" dirty="0"/>
              <a:t> </a:t>
            </a:r>
            <a:r>
              <a:rPr lang="ar-SA" dirty="0" smtClean="0"/>
              <a:t> يقوم كل من الطـرفين </a:t>
            </a:r>
            <a:r>
              <a:rPr lang="ar-SA" dirty="0" smtClean="0">
                <a:solidFill>
                  <a:srgbClr val="FF0000"/>
                </a:solidFill>
              </a:rPr>
              <a:t>بالتفـاوض</a:t>
            </a:r>
            <a:r>
              <a:rPr lang="ar-SA" dirty="0" smtClean="0"/>
              <a:t> مع الطـرف الآخر ، وقـد تقـوم </a:t>
            </a:r>
          </a:p>
          <a:p>
            <a:r>
              <a:rPr lang="ar-SA" dirty="0"/>
              <a:t>  </a:t>
            </a:r>
            <a:r>
              <a:rPr lang="ar-SA" dirty="0" smtClean="0"/>
              <a:t>الإدارة بالتفاوض مباشرة مع المرؤوسين أو مع ممثلين لهم . وقد</a:t>
            </a:r>
          </a:p>
          <a:p>
            <a:r>
              <a:rPr lang="ar-SA" dirty="0" smtClean="0"/>
              <a:t>يطلق على هذه المرحلة ، </a:t>
            </a:r>
            <a:r>
              <a:rPr lang="ar-SA" dirty="0" smtClean="0">
                <a:solidFill>
                  <a:srgbClr val="00B050"/>
                </a:solidFill>
              </a:rPr>
              <a:t>مرحلة المساومة الجمعية </a:t>
            </a:r>
            <a:r>
              <a:rPr lang="ar-SA" dirty="0" smtClean="0"/>
              <a:t>.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87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3- </a:t>
            </a:r>
            <a:r>
              <a:rPr lang="ar-SA" dirty="0" smtClean="0">
                <a:solidFill>
                  <a:srgbClr val="FF0000"/>
                </a:solidFill>
              </a:rPr>
              <a:t>مرحلة الوقوف على اتجاهات العاملين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وفى هذه المرحلة </a:t>
            </a:r>
            <a:r>
              <a:rPr lang="ar-SA" dirty="0" smtClean="0">
                <a:solidFill>
                  <a:srgbClr val="00B0F0"/>
                </a:solidFill>
              </a:rPr>
              <a:t>تطلب الإدارة المعلومات بانتظام من العاملين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الذين يقومون بتقديم هذه المعلومات </a:t>
            </a:r>
            <a:r>
              <a:rPr lang="ar-SA" dirty="0" smtClean="0"/>
              <a:t>أو </a:t>
            </a:r>
            <a:r>
              <a:rPr lang="ar-SA" dirty="0" smtClean="0"/>
              <a:t>يمتنعون عن تقديمها .</a:t>
            </a:r>
          </a:p>
          <a:p>
            <a:endParaRPr lang="ar-SA" dirty="0"/>
          </a:p>
          <a:p>
            <a:r>
              <a:rPr lang="ar-SA" dirty="0" smtClean="0"/>
              <a:t>    ويتـدرج المـوقف بيـن الطـرفين بحيث </a:t>
            </a:r>
            <a:r>
              <a:rPr lang="ar-SA" dirty="0" smtClean="0">
                <a:solidFill>
                  <a:srgbClr val="00B050"/>
                </a:solidFill>
              </a:rPr>
              <a:t>تطلـب الإدارة الرأي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باستمرار من العاملين في الأمور الهامة التي تؤثر على حياتهم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المهنية </a:t>
            </a:r>
            <a:r>
              <a:rPr lang="ar-SA" dirty="0" smtClean="0"/>
              <a:t>، وقد يقوم العمال بتقديم الرأي أو الامتناع عن تقديمه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912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وتساعد المعلومات أو الآراء التي تطلبها الإدارة من العمال في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التعرف على اتجاهات العاملين والاسترشاد بها عند اتخاذ القرارات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المختلفة</a:t>
            </a:r>
            <a:r>
              <a:rPr lang="ar-SA" dirty="0" smtClean="0"/>
              <a:t> المتعلقة بشئون العاملين وحياتهم المهنية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708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4- </a:t>
            </a:r>
            <a:r>
              <a:rPr lang="ar-SA" dirty="0" smtClean="0">
                <a:solidFill>
                  <a:srgbClr val="FF0000"/>
                </a:solidFill>
              </a:rPr>
              <a:t>مرحلة الديمقراطية في اتخاذ القرارات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تبدأ </a:t>
            </a:r>
            <a:r>
              <a:rPr lang="ar-SA" dirty="0" smtClean="0"/>
              <a:t>هـذه المـرحلة منـذ قيـام </a:t>
            </a:r>
            <a:r>
              <a:rPr lang="ar-SA" dirty="0" smtClean="0"/>
              <a:t>الإدارة </a:t>
            </a:r>
            <a:r>
              <a:rPr lang="ar-SA" dirty="0" smtClean="0"/>
              <a:t>بالتشـاور مـع العامليـن </a:t>
            </a:r>
            <a:r>
              <a:rPr lang="ar-SA" dirty="0" smtClean="0"/>
              <a:t>في </a:t>
            </a:r>
          </a:p>
          <a:p>
            <a:r>
              <a:rPr lang="ar-SA" dirty="0"/>
              <a:t> </a:t>
            </a:r>
            <a:r>
              <a:rPr lang="ar-SA" dirty="0" smtClean="0"/>
              <a:t> المسائل المختلفة المتعلقة بشئون العمال ، و</a:t>
            </a:r>
            <a:r>
              <a:rPr lang="ar-SA" dirty="0" smtClean="0">
                <a:solidFill>
                  <a:srgbClr val="FF0000"/>
                </a:solidFill>
              </a:rPr>
              <a:t>تتدرج</a:t>
            </a:r>
            <a:r>
              <a:rPr lang="ar-SA" dirty="0" smtClean="0"/>
              <a:t> هذه المرحلة من</a:t>
            </a:r>
          </a:p>
          <a:p>
            <a:r>
              <a:rPr lang="ar-SA" dirty="0"/>
              <a:t> </a:t>
            </a:r>
            <a:r>
              <a:rPr lang="ar-SA" dirty="0" smtClean="0"/>
              <a:t>التشاور المشترك بينهما في </a:t>
            </a:r>
            <a:r>
              <a:rPr lang="ar-SA" dirty="0" smtClean="0">
                <a:solidFill>
                  <a:srgbClr val="0070C0"/>
                </a:solidFill>
              </a:rPr>
              <a:t>المسائل البسيطة </a:t>
            </a:r>
            <a:r>
              <a:rPr lang="ar-SA" dirty="0" smtClean="0"/>
              <a:t>(مثل تحسين ظروف</a:t>
            </a:r>
          </a:p>
          <a:p>
            <a:r>
              <a:rPr lang="ar-SA" dirty="0"/>
              <a:t> </a:t>
            </a:r>
            <a:r>
              <a:rPr lang="ar-SA" dirty="0" smtClean="0"/>
              <a:t>العمل )، إلي التشاور بينهما في </a:t>
            </a:r>
            <a:r>
              <a:rPr lang="ar-SA" dirty="0" smtClean="0">
                <a:solidFill>
                  <a:srgbClr val="FF0000"/>
                </a:solidFill>
              </a:rPr>
              <a:t>المسائل الهامة </a:t>
            </a:r>
            <a:r>
              <a:rPr lang="ar-SA" dirty="0" smtClean="0"/>
              <a:t>(مثل الأجور </a:t>
            </a:r>
          </a:p>
          <a:p>
            <a:r>
              <a:rPr lang="ar-SA" dirty="0"/>
              <a:t> </a:t>
            </a:r>
            <a:r>
              <a:rPr lang="ar-SA" dirty="0" smtClean="0"/>
              <a:t> وساعات العمل ، والتغييرات الفنية )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51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- وتعتبر هذه المرحلة خطوة هامة نحو </a:t>
            </a:r>
            <a:r>
              <a:rPr lang="ar-SA" dirty="0" smtClean="0">
                <a:solidFill>
                  <a:srgbClr val="FF0000"/>
                </a:solidFill>
              </a:rPr>
              <a:t>تحقيق الديمقراطية </a:t>
            </a:r>
            <a:r>
              <a:rPr lang="ar-SA" dirty="0" smtClean="0"/>
              <a:t>داخل </a:t>
            </a:r>
          </a:p>
          <a:p>
            <a:r>
              <a:rPr lang="ar-SA" dirty="0"/>
              <a:t> </a:t>
            </a:r>
            <a:r>
              <a:rPr lang="ar-SA" dirty="0" smtClean="0"/>
              <a:t> التنظيمات ، نظرا لأن </a:t>
            </a:r>
            <a:r>
              <a:rPr lang="ar-SA" dirty="0" smtClean="0">
                <a:solidFill>
                  <a:srgbClr val="0070C0"/>
                </a:solidFill>
              </a:rPr>
              <a:t>الاستشارة المشتركة بين الإدارة والعاملين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من شأنها أن تعمل على تبادل وجهات النظر بين الطرفين </a:t>
            </a:r>
            <a:r>
              <a:rPr lang="ar-SA" dirty="0" smtClean="0"/>
              <a:t>، كما </a:t>
            </a:r>
          </a:p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تتيح الفرصـة أمام العامليـن لإبداء رأيهـم في كثيـر من المسـائل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التي تؤثر في حياتهم العملية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01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5 - </a:t>
            </a:r>
            <a:r>
              <a:rPr lang="ar-SA" dirty="0" smtClean="0">
                <a:solidFill>
                  <a:srgbClr val="FF0000"/>
                </a:solidFill>
              </a:rPr>
              <a:t>مرحلة الإدارة المشتركة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تمثل هذه المرحلة </a:t>
            </a:r>
            <a:r>
              <a:rPr lang="ar-SA" dirty="0" smtClean="0">
                <a:solidFill>
                  <a:srgbClr val="0070C0"/>
                </a:solidFill>
              </a:rPr>
              <a:t>آخر مراحـل تطـور علاقـات السلطة </a:t>
            </a:r>
            <a:r>
              <a:rPr lang="ar-SA" dirty="0" smtClean="0"/>
              <a:t>داخل </a:t>
            </a:r>
          </a:p>
          <a:p>
            <a:r>
              <a:rPr lang="ar-SA" dirty="0"/>
              <a:t> </a:t>
            </a:r>
            <a:r>
              <a:rPr lang="ar-SA" dirty="0" smtClean="0"/>
              <a:t> التنظيمات بوجه عام .</a:t>
            </a:r>
          </a:p>
          <a:p>
            <a:r>
              <a:rPr lang="ar-SA" dirty="0"/>
              <a:t> </a:t>
            </a:r>
            <a:r>
              <a:rPr lang="ar-SA" dirty="0" smtClean="0"/>
              <a:t>     وفى هذه المرحلة </a:t>
            </a:r>
            <a:r>
              <a:rPr lang="ar-SA" dirty="0" smtClean="0">
                <a:solidFill>
                  <a:srgbClr val="7030A0"/>
                </a:solidFill>
              </a:rPr>
              <a:t>تقوم الإدارة بمناقشة العاملين في كل ما يتعلق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بميزانية ونشاط المشـروع </a:t>
            </a:r>
            <a:r>
              <a:rPr lang="ar-SA" dirty="0" smtClean="0"/>
              <a:t>، كما أنها </a:t>
            </a:r>
            <a:r>
              <a:rPr lang="ar-SA" dirty="0" smtClean="0">
                <a:solidFill>
                  <a:srgbClr val="00B050"/>
                </a:solidFill>
              </a:rPr>
              <a:t>تعرض على العـاملين تمثيلهم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في مجلس الإدارة</a:t>
            </a:r>
            <a:r>
              <a:rPr lang="ar-SA" dirty="0" smtClean="0"/>
              <a:t> . بالإضـافة إلي أنها </a:t>
            </a:r>
            <a:r>
              <a:rPr lang="ar-SA" dirty="0" smtClean="0">
                <a:solidFill>
                  <a:srgbClr val="C00000"/>
                </a:solidFill>
              </a:rPr>
              <a:t>قـد تتيح لهـم فرصة كبيـرة </a:t>
            </a:r>
          </a:p>
          <a:p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في ملكية المشروع وإدارته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7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30387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ويهدف نظام اشتراك العمال في الإدارة إلي ما يلي : </a:t>
            </a:r>
          </a:p>
          <a:p>
            <a:r>
              <a:rPr lang="ar-SA" dirty="0" smtClean="0"/>
              <a:t>أ - </a:t>
            </a:r>
            <a:r>
              <a:rPr lang="ar-SA" dirty="0" smtClean="0">
                <a:solidFill>
                  <a:srgbClr val="FF0000"/>
                </a:solidFill>
              </a:rPr>
              <a:t>إيجاد علاقات طيبة بين طرفي الإنتاج </a:t>
            </a:r>
            <a:r>
              <a:rPr lang="ar-SA" dirty="0" smtClean="0"/>
              <a:t>، مما يؤدى إلي زيادة الكفاية الإنتاجية باستمرار .</a:t>
            </a:r>
          </a:p>
          <a:p>
            <a:r>
              <a:rPr lang="ar-SA" dirty="0" smtClean="0"/>
              <a:t>ب – </a:t>
            </a:r>
            <a:r>
              <a:rPr lang="ar-SA" dirty="0" smtClean="0">
                <a:solidFill>
                  <a:srgbClr val="FF0000"/>
                </a:solidFill>
              </a:rPr>
              <a:t>التخفيف من حدة الصراعات </a:t>
            </a:r>
            <a:r>
              <a:rPr lang="ar-SA" dirty="0" smtClean="0"/>
              <a:t>ومشكلات العمل المختلفة .</a:t>
            </a:r>
          </a:p>
          <a:p>
            <a:r>
              <a:rPr lang="ar-SA" dirty="0" smtClean="0"/>
              <a:t>جـ – </a:t>
            </a:r>
            <a:r>
              <a:rPr lang="ar-SA" dirty="0" smtClean="0">
                <a:solidFill>
                  <a:srgbClr val="FF0000"/>
                </a:solidFill>
              </a:rPr>
              <a:t>اتخاذ أفضل القرارات </a:t>
            </a:r>
            <a:r>
              <a:rPr lang="ar-SA" dirty="0" smtClean="0"/>
              <a:t>في العمل .</a:t>
            </a:r>
          </a:p>
          <a:p>
            <a:r>
              <a:rPr lang="ar-SA" dirty="0" smtClean="0"/>
              <a:t>د – تشجيع العاملين على </a:t>
            </a:r>
            <a:r>
              <a:rPr lang="ar-SA" dirty="0" smtClean="0">
                <a:solidFill>
                  <a:srgbClr val="FF0000"/>
                </a:solidFill>
              </a:rPr>
              <a:t>تحمل المسئولية ، وارتفاع روحهم المعنوية</a:t>
            </a:r>
          </a:p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16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هـ - </a:t>
            </a:r>
            <a:r>
              <a:rPr lang="ar-SA" dirty="0" smtClean="0">
                <a:solidFill>
                  <a:srgbClr val="FF0000"/>
                </a:solidFill>
              </a:rPr>
              <a:t>ارتفـاع المكـانة </a:t>
            </a:r>
            <a:r>
              <a:rPr lang="ar-SA" dirty="0">
                <a:solidFill>
                  <a:srgbClr val="FF0000"/>
                </a:solidFill>
              </a:rPr>
              <a:t>الاجتماعية </a:t>
            </a:r>
            <a:r>
              <a:rPr lang="ar-SA" dirty="0" smtClean="0">
                <a:solidFill>
                  <a:srgbClr val="FF0000"/>
                </a:solidFill>
              </a:rPr>
              <a:t>للعـاملين </a:t>
            </a:r>
            <a:r>
              <a:rPr lang="ar-SA" dirty="0" smtClean="0"/>
              <a:t>نتيجـة شعـورهم بأنهـم </a:t>
            </a:r>
            <a:r>
              <a:rPr lang="ar-SA" dirty="0"/>
              <a:t>يشتركون في تحديد الأجور </a:t>
            </a:r>
            <a:r>
              <a:rPr lang="ar-SA" dirty="0" smtClean="0"/>
              <a:t>وساعات العمل عن </a:t>
            </a:r>
            <a:r>
              <a:rPr lang="ar-SA" dirty="0"/>
              <a:t>طريق حصولهم على عضوية مجلس </a:t>
            </a:r>
            <a:r>
              <a:rPr lang="ar-SA" dirty="0" smtClean="0"/>
              <a:t>الإدارة . </a:t>
            </a:r>
          </a:p>
          <a:p>
            <a:endParaRPr lang="ar-SA" dirty="0"/>
          </a:p>
          <a:p>
            <a:r>
              <a:rPr lang="ar-SA" dirty="0" smtClean="0"/>
              <a:t>   - ويرى «</a:t>
            </a:r>
            <a:r>
              <a:rPr lang="ar-SA" dirty="0" err="1" smtClean="0">
                <a:solidFill>
                  <a:srgbClr val="00B0F0"/>
                </a:solidFill>
              </a:rPr>
              <a:t>ميللر</a:t>
            </a:r>
            <a:r>
              <a:rPr lang="ar-SA" dirty="0" smtClean="0">
                <a:solidFill>
                  <a:srgbClr val="00B0F0"/>
                </a:solidFill>
              </a:rPr>
              <a:t> وفورم</a:t>
            </a:r>
            <a:r>
              <a:rPr lang="ar-SA" dirty="0" smtClean="0"/>
              <a:t>» أن كل مرحلة من هذه المراحل الخمس </a:t>
            </a:r>
          </a:p>
          <a:p>
            <a:r>
              <a:rPr lang="ar-SA" dirty="0"/>
              <a:t> </a:t>
            </a:r>
            <a:r>
              <a:rPr lang="ar-SA" dirty="0" smtClean="0"/>
              <a:t>  تتطلب مزيدا من التعليم والخبـرة والقدرة على تحمـل المسئولية </a:t>
            </a:r>
          </a:p>
          <a:p>
            <a:r>
              <a:rPr lang="ar-SA" dirty="0"/>
              <a:t> </a:t>
            </a:r>
            <a:r>
              <a:rPr lang="ar-SA" dirty="0" smtClean="0"/>
              <a:t>  عند كل من الإدارة والعاملين .  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32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329</TotalTime>
  <Words>1264</Words>
  <Application>Microsoft Office PowerPoint</Application>
  <PresentationFormat>A4 Paper (210x297 mm)</PresentationFormat>
  <Paragraphs>195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السادسة</vt:lpstr>
      <vt:lpstr>عناصر المحاضرة </vt:lpstr>
      <vt:lpstr> رابعا : مشكلة القوة داخل التنظيم</vt:lpstr>
      <vt:lpstr>    </vt:lpstr>
      <vt:lpstr>   </vt:lpstr>
      <vt:lpstr> 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</cp:revision>
  <dcterms:created xsi:type="dcterms:W3CDTF">2014-03-07T19:58:53Z</dcterms:created>
  <dcterms:modified xsi:type="dcterms:W3CDTF">2014-03-09T21:08:32Z</dcterms:modified>
</cp:coreProperties>
</file>