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2" r:id="rId3"/>
    <p:sldId id="311" r:id="rId4"/>
    <p:sldId id="322" r:id="rId5"/>
    <p:sldId id="312" r:id="rId6"/>
    <p:sldId id="313" r:id="rId7"/>
    <p:sldId id="308" r:id="rId8"/>
    <p:sldId id="314" r:id="rId9"/>
    <p:sldId id="315" r:id="rId10"/>
    <p:sldId id="316" r:id="rId11"/>
    <p:sldId id="317" r:id="rId12"/>
    <p:sldId id="318" r:id="rId13"/>
    <p:sldId id="319" r:id="rId14"/>
    <p:sldId id="309" r:id="rId15"/>
    <p:sldId id="310" r:id="rId16"/>
    <p:sldId id="320" r:id="rId17"/>
    <p:sldId id="321" r:id="rId18"/>
    <p:sldId id="323" r:id="rId19"/>
    <p:sldId id="324" r:id="rId20"/>
    <p:sldId id="325" r:id="rId21"/>
    <p:sldId id="326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A02F"/>
    <a:srgbClr val="F04316"/>
    <a:srgbClr val="313B4A"/>
    <a:srgbClr val="43A79C"/>
    <a:srgbClr val="EDBD1F"/>
    <a:srgbClr val="81AA52"/>
    <a:srgbClr val="0E478A"/>
    <a:srgbClr val="D52D26"/>
    <a:srgbClr val="013E36"/>
    <a:srgbClr val="D97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السلوك </a:t>
            </a:r>
            <a:r>
              <a:rPr lang="ar-SA" sz="4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التنظيمى</a:t>
            </a:r>
            <a:endParaRPr lang="ar-SA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خامسا : </a:t>
            </a:r>
            <a:r>
              <a:rPr lang="ar-SA" sz="40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عملية الاتصالات 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SA" sz="40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ar-SA" sz="4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سادسا : </a:t>
            </a:r>
            <a:r>
              <a:rPr lang="ar-SA" sz="40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حوافز العمل داخل التنظيمات</a:t>
            </a:r>
            <a:endParaRPr lang="ar-SA" sz="4000" b="1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</a:t>
            </a:r>
            <a:endParaRPr lang="ar-SA" sz="4000" b="1" spc="50" dirty="0" smtClean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عناصر المحاضرة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خامسا : </a:t>
            </a:r>
            <a:r>
              <a:rPr lang="ar-SA" b="1" dirty="0" smtClean="0">
                <a:solidFill>
                  <a:srgbClr val="FF0000"/>
                </a:solidFill>
              </a:rPr>
              <a:t>عملية الاتصالات</a:t>
            </a:r>
          </a:p>
          <a:p>
            <a:r>
              <a:rPr lang="ar-SA" dirty="0"/>
              <a:t> </a:t>
            </a:r>
            <a:r>
              <a:rPr lang="ar-SA" dirty="0" smtClean="0"/>
              <a:t>    أ - مفهوم عملية الاتصالات </a:t>
            </a:r>
          </a:p>
          <a:p>
            <a:r>
              <a:rPr lang="ar-SA" dirty="0" smtClean="0"/>
              <a:t>   ب- أنواع الاتصالات </a:t>
            </a:r>
          </a:p>
          <a:p>
            <a:r>
              <a:rPr lang="ar-SA" dirty="0" smtClean="0"/>
              <a:t>   ج- قواعد وأسس عملية الاتصالات</a:t>
            </a:r>
          </a:p>
          <a:p>
            <a:r>
              <a:rPr lang="ar-SA" dirty="0"/>
              <a:t> </a:t>
            </a:r>
            <a:r>
              <a:rPr lang="ar-SA" dirty="0" smtClean="0"/>
              <a:t>  د- معوقات عملية الاتصالات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443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سادسا : </a:t>
            </a:r>
            <a:r>
              <a:rPr lang="ar-SA" b="1" dirty="0" smtClean="0">
                <a:solidFill>
                  <a:srgbClr val="FF0000"/>
                </a:solidFill>
              </a:rPr>
              <a:t>حوافز العمل داخل التنظيمات </a:t>
            </a:r>
          </a:p>
          <a:p>
            <a:r>
              <a:rPr lang="ar-SA" dirty="0"/>
              <a:t> </a:t>
            </a:r>
            <a:r>
              <a:rPr lang="ar-SA" dirty="0" smtClean="0"/>
              <a:t> أ - المقصود بحوافز العمل </a:t>
            </a:r>
          </a:p>
          <a:p>
            <a:r>
              <a:rPr lang="ar-SA" dirty="0" smtClean="0"/>
              <a:t>ب - أنواع الحوافز</a:t>
            </a:r>
          </a:p>
          <a:p>
            <a:r>
              <a:rPr lang="ar-SA" dirty="0" smtClean="0"/>
              <a:t>ج - الأهمية النسبية لحوافز العمل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826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>
                <a:solidFill>
                  <a:schemeClr val="tx1"/>
                </a:solidFill>
              </a:rPr>
              <a:t>خامسا :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عملية الاتصالات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تلعب عمليـة الاتصالات دورا حيويا في رفـع الكفاءة الإنتاجيـة</a:t>
            </a:r>
          </a:p>
          <a:p>
            <a:r>
              <a:rPr lang="ar-SA" dirty="0"/>
              <a:t> </a:t>
            </a:r>
            <a:r>
              <a:rPr lang="ar-SA" dirty="0" smtClean="0"/>
              <a:t>   للمشروعات من خلال </a:t>
            </a:r>
            <a:r>
              <a:rPr lang="ar-SA" dirty="0" smtClean="0">
                <a:solidFill>
                  <a:srgbClr val="FF0000"/>
                </a:solidFill>
              </a:rPr>
              <a:t>تأثيـرها على اتجاهـات وسلـوك الأفـراد</a:t>
            </a:r>
          </a:p>
          <a:p>
            <a:r>
              <a:rPr lang="ar-SA" dirty="0"/>
              <a:t> </a:t>
            </a:r>
            <a:r>
              <a:rPr lang="ar-SA" dirty="0" smtClean="0"/>
              <a:t>   من جهة ، </a:t>
            </a:r>
            <a:r>
              <a:rPr lang="ar-SA" dirty="0" smtClean="0">
                <a:solidFill>
                  <a:srgbClr val="7030A0"/>
                </a:solidFill>
              </a:rPr>
              <a:t>ودوافعهم للعمل وتقبلهم لأهداف وسياسة الإدارة</a:t>
            </a:r>
            <a:r>
              <a:rPr lang="ar-SA" dirty="0" smtClean="0"/>
              <a:t> من</a:t>
            </a:r>
          </a:p>
          <a:p>
            <a:r>
              <a:rPr lang="ar-SA" dirty="0"/>
              <a:t> </a:t>
            </a:r>
            <a:r>
              <a:rPr lang="ar-SA" dirty="0" smtClean="0"/>
              <a:t>   جهة أخرى . </a:t>
            </a:r>
          </a:p>
          <a:p>
            <a:r>
              <a:rPr lang="ar-SA" dirty="0"/>
              <a:t> </a:t>
            </a:r>
            <a:r>
              <a:rPr lang="ar-SA" dirty="0" smtClean="0"/>
              <a:t>    أ - </a:t>
            </a:r>
            <a:r>
              <a:rPr lang="ar-SA" dirty="0" smtClean="0">
                <a:solidFill>
                  <a:srgbClr val="0070C0"/>
                </a:solidFill>
              </a:rPr>
              <a:t>مفهوم عملية الاتصالات</a:t>
            </a:r>
          </a:p>
          <a:p>
            <a:r>
              <a:rPr lang="ar-SA" dirty="0"/>
              <a:t> </a:t>
            </a:r>
            <a:r>
              <a:rPr lang="ar-SA" dirty="0" smtClean="0"/>
              <a:t>     يقصد بعملية الاتصالات « </a:t>
            </a:r>
            <a:r>
              <a:rPr lang="ar-SA" dirty="0" smtClean="0">
                <a:solidFill>
                  <a:srgbClr val="FF0000"/>
                </a:solidFill>
              </a:rPr>
              <a:t>تنظيم تدفق المعلومات بين أجزاء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  المشروع</a:t>
            </a:r>
            <a:r>
              <a:rPr lang="ar-SA" dirty="0" smtClean="0"/>
              <a:t>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588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ويعرف «</a:t>
            </a:r>
            <a:r>
              <a:rPr lang="ar-SA" dirty="0" smtClean="0">
                <a:solidFill>
                  <a:srgbClr val="00B0F0"/>
                </a:solidFill>
              </a:rPr>
              <a:t>براون</a:t>
            </a:r>
            <a:r>
              <a:rPr lang="ar-SA" dirty="0" smtClean="0"/>
              <a:t>» الاتصال بأنه « </a:t>
            </a:r>
            <a:r>
              <a:rPr lang="ar-SA" dirty="0" smtClean="0">
                <a:solidFill>
                  <a:srgbClr val="FF0000"/>
                </a:solidFill>
              </a:rPr>
              <a:t>قدرة فرد أو جماعة على نقل مشاعره لشخص أخر أو جماعة أخرى</a:t>
            </a:r>
            <a:r>
              <a:rPr lang="ar-SA" dirty="0" smtClean="0"/>
              <a:t>» .</a:t>
            </a:r>
          </a:p>
          <a:p>
            <a:endParaRPr lang="ar-SA" dirty="0"/>
          </a:p>
          <a:p>
            <a:r>
              <a:rPr lang="ar-SA" dirty="0" smtClean="0"/>
              <a:t>    كما يمكن تعـريف الاتصـال بأنه « </a:t>
            </a:r>
            <a:r>
              <a:rPr lang="ar-SA" i="1" dirty="0" smtClean="0">
                <a:solidFill>
                  <a:srgbClr val="00B0F0"/>
                </a:solidFill>
              </a:rPr>
              <a:t>العمليـة التي يتـم بهـا نقـل   </a:t>
            </a:r>
          </a:p>
          <a:p>
            <a:r>
              <a:rPr lang="ar-SA" i="1" dirty="0" smtClean="0">
                <a:solidFill>
                  <a:srgbClr val="00B0F0"/>
                </a:solidFill>
              </a:rPr>
              <a:t>المعلومات بيـن مرسـل ومرسـل إليـه سـواء كان نقـل المعلومـات </a:t>
            </a:r>
          </a:p>
          <a:p>
            <a:r>
              <a:rPr lang="ar-SA" i="1" dirty="0" smtClean="0">
                <a:solidFill>
                  <a:srgbClr val="00B0F0"/>
                </a:solidFill>
              </a:rPr>
              <a:t>شفويا أو تحريريا</a:t>
            </a:r>
            <a:r>
              <a:rPr lang="ar-SA" dirty="0" smtClean="0"/>
              <a:t>»</a:t>
            </a:r>
          </a:p>
          <a:p>
            <a:endParaRPr lang="ar-SA" dirty="0"/>
          </a:p>
          <a:p>
            <a:r>
              <a:rPr lang="ar-SA" dirty="0" smtClean="0"/>
              <a:t>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723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 ب - </a:t>
            </a:r>
            <a:r>
              <a:rPr lang="ar-SA" dirty="0" smtClean="0">
                <a:solidFill>
                  <a:srgbClr val="0070C0"/>
                </a:solidFill>
              </a:rPr>
              <a:t>أنواع الاتصالات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  هناك عدة أنواع </a:t>
            </a:r>
            <a:r>
              <a:rPr lang="ar-SA" dirty="0" smtClean="0"/>
              <a:t>من الاتصالات منها ، الاتصالات الرسمية وغير الرسمية ، والاتصالات الرأسية والأفقية . </a:t>
            </a:r>
          </a:p>
          <a:p>
            <a:r>
              <a:rPr lang="ar-SA" dirty="0"/>
              <a:t> </a:t>
            </a:r>
            <a:r>
              <a:rPr lang="ar-SA" dirty="0" smtClean="0"/>
              <a:t> - </a:t>
            </a:r>
            <a:r>
              <a:rPr lang="ar-SA" dirty="0" smtClean="0">
                <a:solidFill>
                  <a:srgbClr val="FF0000"/>
                </a:solidFill>
              </a:rPr>
              <a:t>الاتصالات الرسمية </a:t>
            </a:r>
            <a:r>
              <a:rPr lang="ar-SA" dirty="0" smtClean="0"/>
              <a:t>: </a:t>
            </a:r>
          </a:p>
          <a:p>
            <a:r>
              <a:rPr lang="ar-SA" dirty="0"/>
              <a:t> </a:t>
            </a:r>
            <a:r>
              <a:rPr lang="ar-SA" dirty="0" smtClean="0"/>
              <a:t>      وهى تلك الاتصالات </a:t>
            </a:r>
            <a:r>
              <a:rPr lang="ar-SA" dirty="0" smtClean="0">
                <a:solidFill>
                  <a:srgbClr val="00B050"/>
                </a:solidFill>
              </a:rPr>
              <a:t>المخططة مسبقا والمنطقية </a:t>
            </a:r>
            <a:r>
              <a:rPr lang="ar-SA" dirty="0" smtClean="0"/>
              <a:t>، والتي تمر عـن طـريقهـا الحقـائـق والمعلومـات فـي المنظمـة ، أي هـي تـلك الاتصالات التي </a:t>
            </a:r>
            <a:r>
              <a:rPr lang="ar-SA" dirty="0" smtClean="0">
                <a:solidFill>
                  <a:srgbClr val="7030A0"/>
                </a:solidFill>
              </a:rPr>
              <a:t>تستخدم خطوط السلطة الرسمية </a:t>
            </a:r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</a:t>
            </a:r>
            <a:r>
              <a:rPr lang="ar-SA" dirty="0" smtClean="0">
                <a:solidFill>
                  <a:srgbClr val="FF0000"/>
                </a:solidFill>
              </a:rPr>
              <a:t>الاتصالات غير الرسمية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وهـى تلك الاتصـالات التـي تقـوم علـى أسـاس </a:t>
            </a:r>
            <a:r>
              <a:rPr lang="ar-SA" dirty="0" smtClean="0">
                <a:solidFill>
                  <a:srgbClr val="0070C0"/>
                </a:solidFill>
              </a:rPr>
              <a:t>العـلاقـات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الشخصية والاجتماعية بين العاملين داخل المنظمة</a:t>
            </a:r>
            <a:r>
              <a:rPr lang="ar-SA" dirty="0" smtClean="0"/>
              <a:t> . </a:t>
            </a:r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</a:p>
          <a:p>
            <a:r>
              <a:rPr lang="ar-SA" dirty="0"/>
              <a:t> </a:t>
            </a:r>
            <a:r>
              <a:rPr lang="ar-SA" dirty="0" smtClean="0"/>
              <a:t>     وتلعب </a:t>
            </a:r>
            <a:r>
              <a:rPr lang="ar-SA" dirty="0" smtClean="0">
                <a:solidFill>
                  <a:srgbClr val="00B050"/>
                </a:solidFill>
              </a:rPr>
              <a:t>الجماعات غير الرسمية </a:t>
            </a:r>
            <a:r>
              <a:rPr lang="ar-SA" dirty="0" smtClean="0"/>
              <a:t>دورا هاما في عملية الاتصالات</a:t>
            </a:r>
          </a:p>
          <a:p>
            <a:r>
              <a:rPr lang="ar-SA" dirty="0"/>
              <a:t> </a:t>
            </a:r>
            <a:r>
              <a:rPr lang="ar-SA" dirty="0" smtClean="0"/>
              <a:t> غير الرسمية ، فهي تعد بمثابة </a:t>
            </a:r>
            <a:r>
              <a:rPr lang="ar-SA" dirty="0" smtClean="0">
                <a:solidFill>
                  <a:srgbClr val="FF0000"/>
                </a:solidFill>
              </a:rPr>
              <a:t>أداة الاتصال </a:t>
            </a:r>
            <a:r>
              <a:rPr lang="ar-SA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264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 - </a:t>
            </a:r>
            <a:r>
              <a:rPr lang="ar-SA" dirty="0" smtClean="0">
                <a:solidFill>
                  <a:srgbClr val="FF0000"/>
                </a:solidFill>
              </a:rPr>
              <a:t>الاتصالات الرأسية </a:t>
            </a:r>
            <a:r>
              <a:rPr lang="ar-SA" dirty="0" smtClean="0"/>
              <a:t>( </a:t>
            </a:r>
            <a:r>
              <a:rPr lang="ar-SA" dirty="0" smtClean="0">
                <a:solidFill>
                  <a:srgbClr val="00B050"/>
                </a:solidFill>
              </a:rPr>
              <a:t>الصاعد والهابط </a:t>
            </a:r>
            <a:r>
              <a:rPr lang="ar-SA" dirty="0" smtClean="0"/>
              <a:t>) </a:t>
            </a:r>
            <a:r>
              <a:rPr lang="ar-SA" dirty="0" smtClean="0">
                <a:solidFill>
                  <a:srgbClr val="FF0000"/>
                </a:solidFill>
              </a:rPr>
              <a:t>:</a:t>
            </a:r>
          </a:p>
          <a:p>
            <a:r>
              <a:rPr lang="ar-SA" dirty="0" smtClean="0"/>
              <a:t>       ويقصد بها تلك الاتصالات التي تتم بين </a:t>
            </a:r>
            <a:r>
              <a:rPr lang="ar-SA" dirty="0" smtClean="0">
                <a:solidFill>
                  <a:srgbClr val="FF0000"/>
                </a:solidFill>
              </a:rPr>
              <a:t>الرئيس والمرؤوسين</a:t>
            </a:r>
          </a:p>
          <a:p>
            <a:r>
              <a:rPr lang="ar-SA" dirty="0" smtClean="0"/>
              <a:t> داخل المنظمة ، حيث </a:t>
            </a:r>
            <a:r>
              <a:rPr lang="ar-SA" dirty="0" smtClean="0">
                <a:solidFill>
                  <a:srgbClr val="0070C0"/>
                </a:solidFill>
              </a:rPr>
              <a:t>تهبط التعليمات والأوامر من الرئيس وترفع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إليـه التقـارير والتـوصيـات والشكـاوى والاقتـراحـات عـن طريـق المرؤوسين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826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- </a:t>
            </a:r>
            <a:r>
              <a:rPr lang="ar-SA" dirty="0" smtClean="0">
                <a:solidFill>
                  <a:srgbClr val="FF0000"/>
                </a:solidFill>
              </a:rPr>
              <a:t>الاتصالات الأفقية :</a:t>
            </a:r>
          </a:p>
          <a:p>
            <a:r>
              <a:rPr lang="ar-SA" dirty="0"/>
              <a:t> </a:t>
            </a:r>
            <a:r>
              <a:rPr lang="ar-SA" dirty="0" smtClean="0"/>
              <a:t>      وهى تلك الاتصالات التي تتم بين </a:t>
            </a:r>
            <a:r>
              <a:rPr lang="ar-SA" dirty="0" smtClean="0">
                <a:solidFill>
                  <a:srgbClr val="0070C0"/>
                </a:solidFill>
              </a:rPr>
              <a:t>طرفين في نفس المستوى</a:t>
            </a:r>
          </a:p>
          <a:p>
            <a:r>
              <a:rPr lang="ar-SA" dirty="0"/>
              <a:t> </a:t>
            </a:r>
            <a:r>
              <a:rPr lang="ar-SA" dirty="0" smtClean="0"/>
              <a:t>  سواء داخل المنظمة أو خارجها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964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ج - </a:t>
            </a:r>
            <a:r>
              <a:rPr lang="ar-SA" dirty="0" smtClean="0">
                <a:solidFill>
                  <a:srgbClr val="0070C0"/>
                </a:solidFill>
              </a:rPr>
              <a:t>قواعد وأسس عملية الاتصال </a:t>
            </a:r>
          </a:p>
          <a:p>
            <a:r>
              <a:rPr lang="ar-SA" dirty="0"/>
              <a:t> </a:t>
            </a:r>
            <a:r>
              <a:rPr lang="ar-SA" dirty="0" smtClean="0"/>
              <a:t>     هناك أسس رئيسية لابد من أخذها في الاعتبار حتى نتأكد من </a:t>
            </a:r>
          </a:p>
          <a:p>
            <a:r>
              <a:rPr lang="ar-SA" dirty="0"/>
              <a:t> </a:t>
            </a:r>
            <a:r>
              <a:rPr lang="ar-SA" dirty="0" smtClean="0"/>
              <a:t> فاعلية عملية الاتصالات داخل المنظمة وهى :</a:t>
            </a:r>
          </a:p>
          <a:p>
            <a:r>
              <a:rPr lang="ar-SA" dirty="0"/>
              <a:t> </a:t>
            </a:r>
            <a:r>
              <a:rPr lang="ar-SA" dirty="0" smtClean="0"/>
              <a:t> 1- يجب أن تكون خطوط الاتصال </a:t>
            </a:r>
            <a:r>
              <a:rPr lang="ar-SA" dirty="0" smtClean="0">
                <a:solidFill>
                  <a:srgbClr val="FF0000"/>
                </a:solidFill>
              </a:rPr>
              <a:t>محددة ومعروفة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2- يجب </a:t>
            </a:r>
            <a:r>
              <a:rPr lang="ar-SA" dirty="0"/>
              <a:t>أ</a:t>
            </a:r>
            <a:r>
              <a:rPr lang="ar-SA" dirty="0" smtClean="0"/>
              <a:t>ن يكون خط الاتصال </a:t>
            </a:r>
            <a:r>
              <a:rPr lang="ar-SA" dirty="0" smtClean="0">
                <a:solidFill>
                  <a:srgbClr val="FF0000"/>
                </a:solidFill>
              </a:rPr>
              <a:t>مباشرا وقصيرا </a:t>
            </a:r>
            <a:r>
              <a:rPr lang="ar-SA" dirty="0" smtClean="0"/>
              <a:t>كلما أمكن ذلك .</a:t>
            </a:r>
          </a:p>
          <a:p>
            <a:r>
              <a:rPr lang="ar-SA" dirty="0"/>
              <a:t> </a:t>
            </a:r>
            <a:r>
              <a:rPr lang="ar-SA" dirty="0" smtClean="0"/>
              <a:t> 3- يجب </a:t>
            </a:r>
            <a:r>
              <a:rPr lang="ar-SA" dirty="0" smtClean="0">
                <a:solidFill>
                  <a:srgbClr val="FF0000"/>
                </a:solidFill>
              </a:rPr>
              <a:t>عدم تخطى بعض المستويات الرئاسية </a:t>
            </a:r>
            <a:r>
              <a:rPr lang="ar-SA" dirty="0" smtClean="0"/>
              <a:t>عند الاتصال 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dirty="0" smtClean="0">
                <a:solidFill>
                  <a:srgbClr val="00B050"/>
                </a:solidFill>
              </a:rPr>
              <a:t>بالمستويات الأدنى </a:t>
            </a:r>
            <a:r>
              <a:rPr lang="ar-SA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08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4- يجب أن يتصف كل اتصال </a:t>
            </a:r>
            <a:r>
              <a:rPr lang="ar-SA" dirty="0" smtClean="0">
                <a:solidFill>
                  <a:srgbClr val="FF0000"/>
                </a:solidFill>
              </a:rPr>
              <a:t>بالرسمية</a:t>
            </a:r>
            <a:r>
              <a:rPr lang="ar-SA" dirty="0" smtClean="0"/>
              <a:t> ، بمعنى أن يكون</a:t>
            </a:r>
          </a:p>
          <a:p>
            <a:r>
              <a:rPr lang="ar-SA" dirty="0"/>
              <a:t> </a:t>
            </a:r>
            <a:r>
              <a:rPr lang="ar-SA" dirty="0" smtClean="0"/>
              <a:t>     مضمون عملية الاتصال ( </a:t>
            </a:r>
            <a:r>
              <a:rPr lang="ar-SA" dirty="0" smtClean="0">
                <a:solidFill>
                  <a:srgbClr val="00B050"/>
                </a:solidFill>
              </a:rPr>
              <a:t>التعليمات</a:t>
            </a:r>
            <a:r>
              <a:rPr lang="ar-SA" dirty="0" smtClean="0"/>
              <a:t> ) </a:t>
            </a:r>
            <a:r>
              <a:rPr lang="ar-SA" dirty="0" smtClean="0">
                <a:solidFill>
                  <a:srgbClr val="0070C0"/>
                </a:solidFill>
              </a:rPr>
              <a:t>داخلا في اختصاصه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dirty="0" smtClean="0"/>
              <a:t>  5- يجب التأكد من أن مراكز الاتصال على </a:t>
            </a:r>
            <a:r>
              <a:rPr lang="ar-SA" dirty="0" smtClean="0">
                <a:solidFill>
                  <a:srgbClr val="FF0000"/>
                </a:solidFill>
              </a:rPr>
              <a:t>مستوى مرتفع من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الكفاءة والفاعلية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97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</a:t>
            </a:r>
            <a:r>
              <a:rPr lang="ar-SA" b="1" dirty="0" smtClean="0">
                <a:solidFill>
                  <a:srgbClr val="FF0000"/>
                </a:solidFill>
              </a:rPr>
              <a:t>أسس نجاح عملية الاتصال :</a:t>
            </a:r>
          </a:p>
          <a:p>
            <a:r>
              <a:rPr lang="ar-SA" dirty="0"/>
              <a:t> </a:t>
            </a:r>
            <a:r>
              <a:rPr lang="ar-SA" dirty="0" smtClean="0"/>
              <a:t> 1- يجب </a:t>
            </a:r>
            <a:r>
              <a:rPr lang="ar-SA" dirty="0" smtClean="0">
                <a:solidFill>
                  <a:srgbClr val="FF0000"/>
                </a:solidFill>
              </a:rPr>
              <a:t>أن تكون الإدارة العليا مقتنعة بأهمية العلاقات مع العاملين</a:t>
            </a:r>
          </a:p>
          <a:p>
            <a:r>
              <a:rPr lang="ar-SA" dirty="0" smtClean="0"/>
              <a:t>      داخل المنظمة وعلى استعداد لمشاركتهم في المعلومات المختلفة</a:t>
            </a:r>
          </a:p>
          <a:p>
            <a:endParaRPr lang="ar-SA" dirty="0" smtClean="0"/>
          </a:p>
          <a:p>
            <a:r>
              <a:rPr lang="ar-SA" dirty="0" smtClean="0"/>
              <a:t>  2- يجب </a:t>
            </a:r>
            <a:r>
              <a:rPr lang="ar-SA" dirty="0" smtClean="0">
                <a:solidFill>
                  <a:srgbClr val="FF0000"/>
                </a:solidFill>
              </a:rPr>
              <a:t>استخدام لغة بسيطة </a:t>
            </a:r>
            <a:r>
              <a:rPr lang="ar-SA" dirty="0" smtClean="0"/>
              <a:t>يفهمها العاملون بأسلوب يناسب </a:t>
            </a:r>
          </a:p>
          <a:p>
            <a:r>
              <a:rPr lang="ar-SA" dirty="0"/>
              <a:t> </a:t>
            </a:r>
            <a:r>
              <a:rPr lang="ar-SA" dirty="0" smtClean="0"/>
              <a:t>     مستواهم الفكري .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999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3- يجب </a:t>
            </a:r>
            <a:r>
              <a:rPr lang="ar-SA" dirty="0">
                <a:solidFill>
                  <a:srgbClr val="FF0000"/>
                </a:solidFill>
              </a:rPr>
              <a:t>مراعاة الأمانة والاعتماد على الحقائق دائما </a:t>
            </a:r>
            <a:r>
              <a:rPr lang="ar-SA" dirty="0"/>
              <a:t>وعدم </a:t>
            </a:r>
            <a:r>
              <a:rPr lang="ar-SA" dirty="0" smtClean="0"/>
              <a:t>المغالاة </a:t>
            </a:r>
          </a:p>
          <a:p>
            <a:endParaRPr lang="ar-SA" dirty="0"/>
          </a:p>
          <a:p>
            <a:r>
              <a:rPr lang="ar-SA" dirty="0" smtClean="0"/>
              <a:t>4- يجب </a:t>
            </a:r>
            <a:r>
              <a:rPr lang="ar-SA" dirty="0" smtClean="0">
                <a:solidFill>
                  <a:srgbClr val="FF0000"/>
                </a:solidFill>
              </a:rPr>
              <a:t>عدم إعطاء المعلومات دفعة واحدة </a:t>
            </a:r>
            <a:r>
              <a:rPr lang="ar-SA" dirty="0" smtClean="0"/>
              <a:t>حتى لا يصعب فهمها ،</a:t>
            </a:r>
          </a:p>
          <a:p>
            <a:r>
              <a:rPr lang="ar-SA" dirty="0"/>
              <a:t> </a:t>
            </a:r>
            <a:r>
              <a:rPr lang="ar-SA" dirty="0" smtClean="0"/>
              <a:t>   بل يجب أن تعطى على دفعات متعددة .</a:t>
            </a:r>
          </a:p>
          <a:p>
            <a:endParaRPr lang="ar-SA" dirty="0"/>
          </a:p>
          <a:p>
            <a:r>
              <a:rPr lang="ar-SA" dirty="0" smtClean="0"/>
              <a:t>5- يجب </a:t>
            </a:r>
            <a:r>
              <a:rPr lang="ar-SA" dirty="0" smtClean="0">
                <a:solidFill>
                  <a:srgbClr val="FF0000"/>
                </a:solidFill>
              </a:rPr>
              <a:t>اختيار الوقت المناسب لتوصيل المعلومات </a:t>
            </a:r>
            <a:r>
              <a:rPr lang="ar-SA" dirty="0" smtClean="0"/>
              <a:t>إلى العاملين</a:t>
            </a:r>
          </a:p>
          <a:p>
            <a:r>
              <a:rPr lang="ar-SA" dirty="0"/>
              <a:t> </a:t>
            </a:r>
            <a:r>
              <a:rPr lang="ar-SA" dirty="0" smtClean="0"/>
              <a:t>   حتى لا تفقد قيمتها .</a:t>
            </a:r>
          </a:p>
          <a:p>
            <a:r>
              <a:rPr lang="ar-SA" dirty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د- </a:t>
            </a:r>
            <a:r>
              <a:rPr lang="ar-SA" dirty="0" smtClean="0">
                <a:solidFill>
                  <a:srgbClr val="0070C0"/>
                </a:solidFill>
              </a:rPr>
              <a:t>معوقات عملية الاتصال </a:t>
            </a:r>
            <a:r>
              <a:rPr lang="ar-SA" dirty="0" smtClean="0"/>
              <a:t>: </a:t>
            </a:r>
          </a:p>
          <a:p>
            <a:r>
              <a:rPr lang="ar-SA" dirty="0" smtClean="0"/>
              <a:t>1- </a:t>
            </a:r>
            <a:r>
              <a:rPr lang="ar-SA" dirty="0" smtClean="0">
                <a:solidFill>
                  <a:srgbClr val="FF0000"/>
                </a:solidFill>
              </a:rPr>
              <a:t>اتساع حجم المنظمة </a:t>
            </a:r>
            <a:r>
              <a:rPr lang="ar-SA" dirty="0" smtClean="0"/>
              <a:t>: عندما تنمو المنظمات ويزداد عدد العاملين</a:t>
            </a:r>
          </a:p>
          <a:p>
            <a:r>
              <a:rPr lang="ar-SA" dirty="0"/>
              <a:t> </a:t>
            </a:r>
            <a:r>
              <a:rPr lang="ar-SA" dirty="0" smtClean="0"/>
              <a:t>   فيها تتعقد عملية الاتصالات نتيجة لاتساع المسافة بين طرفي </a:t>
            </a:r>
          </a:p>
          <a:p>
            <a:r>
              <a:rPr lang="ar-SA" dirty="0"/>
              <a:t> </a:t>
            </a:r>
            <a:r>
              <a:rPr lang="ar-SA" dirty="0" smtClean="0"/>
              <a:t>   الاتصال ( المرسل والمستقبل ) . </a:t>
            </a:r>
          </a:p>
          <a:p>
            <a:r>
              <a:rPr lang="ar-SA" dirty="0" smtClean="0"/>
              <a:t>2- </a:t>
            </a:r>
            <a:r>
              <a:rPr lang="ar-SA" dirty="0" smtClean="0">
                <a:solidFill>
                  <a:srgbClr val="FF0000"/>
                </a:solidFill>
              </a:rPr>
              <a:t>المعوقات اللغوية أو اللفظية </a:t>
            </a:r>
            <a:r>
              <a:rPr lang="ar-SA" dirty="0" smtClean="0"/>
              <a:t>: وتظهر هذه المعوقات عندما يتم </a:t>
            </a:r>
          </a:p>
          <a:p>
            <a:r>
              <a:rPr lang="ar-SA" dirty="0"/>
              <a:t> </a:t>
            </a:r>
            <a:r>
              <a:rPr lang="ar-SA" dirty="0" smtClean="0"/>
              <a:t>   الاتصال بين طرفين لا يتحدثان بلغة واحدة 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3- </a:t>
            </a:r>
            <a:r>
              <a:rPr lang="ar-SA" dirty="0" smtClean="0">
                <a:solidFill>
                  <a:srgbClr val="FF0000"/>
                </a:solidFill>
              </a:rPr>
              <a:t>عـدم توافـر الـرغبة والاستعـداد لـدى بعـض الـرؤساء فـي نقـل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المعلومات إلي المرؤوسين </a:t>
            </a:r>
            <a:r>
              <a:rPr lang="ar-SA" dirty="0" smtClean="0"/>
              <a:t>، وقـد يضطـر بعـض الـرؤساء إلـي</a:t>
            </a:r>
          </a:p>
          <a:p>
            <a:r>
              <a:rPr lang="ar-SA" dirty="0"/>
              <a:t> </a:t>
            </a:r>
            <a:r>
              <a:rPr lang="ar-SA" dirty="0" smtClean="0"/>
              <a:t>   الاحتفاظ لأنفسهم ببعض المعلومات حتى يظهروا أمام مرؤوسيهم</a:t>
            </a:r>
          </a:p>
          <a:p>
            <a:r>
              <a:rPr lang="ar-SA" dirty="0"/>
              <a:t> </a:t>
            </a:r>
            <a:r>
              <a:rPr lang="ar-SA" dirty="0" smtClean="0"/>
              <a:t>  بمظهر العالمين ببواطن الأمور .</a:t>
            </a:r>
          </a:p>
          <a:p>
            <a:endParaRPr lang="ar-SA" dirty="0"/>
          </a:p>
          <a:p>
            <a:r>
              <a:rPr lang="ar-SA" dirty="0" smtClean="0"/>
              <a:t>4- قد يكون اختلاف </a:t>
            </a:r>
            <a:r>
              <a:rPr lang="ar-SA" dirty="0" smtClean="0">
                <a:solidFill>
                  <a:srgbClr val="FF0000"/>
                </a:solidFill>
              </a:rPr>
              <a:t>السن والدخل والثقافة والبيئة والمنزلة الوظيفية</a:t>
            </a:r>
          </a:p>
          <a:p>
            <a:r>
              <a:rPr lang="ar-SA" dirty="0"/>
              <a:t> </a:t>
            </a:r>
            <a:r>
              <a:rPr lang="ar-SA" dirty="0" smtClean="0"/>
              <a:t>  من بين معوقات عملية الاتصالات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94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5- </a:t>
            </a:r>
            <a:r>
              <a:rPr lang="ar-SA" dirty="0" smtClean="0">
                <a:solidFill>
                  <a:srgbClr val="FF0000"/>
                </a:solidFill>
              </a:rPr>
              <a:t>عوامل الزمان والمكان </a:t>
            </a:r>
            <a:r>
              <a:rPr lang="ar-SA" dirty="0" smtClean="0"/>
              <a:t>: يحدث ضعـف الاتصال الراجـع إلي 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dirty="0" smtClean="0">
                <a:solidFill>
                  <a:srgbClr val="0070C0"/>
                </a:solidFill>
              </a:rPr>
              <a:t>الزمان</a:t>
            </a:r>
            <a:r>
              <a:rPr lang="ar-SA" dirty="0" smtClean="0"/>
              <a:t> في المنظمات التي </a:t>
            </a:r>
            <a:r>
              <a:rPr lang="ar-SA" dirty="0" smtClean="0">
                <a:solidFill>
                  <a:srgbClr val="FF0000"/>
                </a:solidFill>
              </a:rPr>
              <a:t>تتبع نظـام الورديـات أو النوبـات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فقد لا يحدث أي نوع من الاتصال بين أفراد النوبات المختلفة </a:t>
            </a:r>
          </a:p>
          <a:p>
            <a:r>
              <a:rPr lang="ar-SA" dirty="0"/>
              <a:t> </a:t>
            </a:r>
            <a:r>
              <a:rPr lang="ar-SA" dirty="0" smtClean="0"/>
              <a:t> وتتمثـل أسبـاب ضعـف الاتصال الراجـع إلي عامـل </a:t>
            </a:r>
            <a:r>
              <a:rPr lang="ar-SA" dirty="0" smtClean="0">
                <a:solidFill>
                  <a:srgbClr val="0070C0"/>
                </a:solidFill>
              </a:rPr>
              <a:t>المـكان</a:t>
            </a:r>
            <a:r>
              <a:rPr lang="ar-SA" dirty="0" smtClean="0"/>
              <a:t> في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التشتت الجغرافي لوحدات العمل </a:t>
            </a:r>
            <a:r>
              <a:rPr lang="ar-SA" dirty="0" smtClean="0"/>
              <a:t>الذى يؤدى إلي صعوبة عملية </a:t>
            </a:r>
          </a:p>
          <a:p>
            <a:r>
              <a:rPr lang="ar-SA" dirty="0"/>
              <a:t> </a:t>
            </a:r>
            <a:r>
              <a:rPr lang="ar-SA" dirty="0" smtClean="0"/>
              <a:t>  الاتصال ، وخاصة عندما تكون وحدات التنظيم منعزلة إلي حد </a:t>
            </a:r>
          </a:p>
          <a:p>
            <a:r>
              <a:rPr lang="ar-SA" dirty="0"/>
              <a:t> </a:t>
            </a:r>
            <a:r>
              <a:rPr lang="ar-SA" dirty="0" smtClean="0"/>
              <a:t>  كبير ، أو مشتتة في مناطق مختلفة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75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>
                <a:solidFill>
                  <a:schemeClr val="tx1"/>
                </a:solidFill>
              </a:rPr>
              <a:t>سادسا : </a:t>
            </a:r>
            <a:r>
              <a:rPr lang="ar-SA" dirty="0" smtClean="0">
                <a:solidFill>
                  <a:srgbClr val="FF0000"/>
                </a:solidFill>
              </a:rPr>
              <a:t>حوافز العمل داخل التنظيمات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</a:p>
          <a:p>
            <a:r>
              <a:rPr lang="ar-SA" dirty="0"/>
              <a:t> </a:t>
            </a:r>
            <a:r>
              <a:rPr lang="ar-SA" dirty="0" smtClean="0"/>
              <a:t>  أ -</a:t>
            </a:r>
            <a:r>
              <a:rPr lang="ar-SA" dirty="0" smtClean="0">
                <a:solidFill>
                  <a:srgbClr val="0070C0"/>
                </a:solidFill>
              </a:rPr>
              <a:t> المقصود بحوافز العمل </a:t>
            </a:r>
          </a:p>
          <a:p>
            <a:r>
              <a:rPr lang="ar-SA" dirty="0"/>
              <a:t> </a:t>
            </a:r>
            <a:r>
              <a:rPr lang="ar-SA" dirty="0" smtClean="0"/>
              <a:t>     يمكن تعريف حوافز العمل بأنها </a:t>
            </a:r>
            <a:r>
              <a:rPr lang="ar-SA" dirty="0" smtClean="0">
                <a:solidFill>
                  <a:schemeClr val="tx1"/>
                </a:solidFill>
              </a:rPr>
              <a:t>«</a:t>
            </a:r>
            <a:r>
              <a:rPr lang="ar-SA" dirty="0" smtClean="0">
                <a:solidFill>
                  <a:srgbClr val="ECA02F"/>
                </a:solidFill>
              </a:rPr>
              <a:t> </a:t>
            </a:r>
            <a:r>
              <a:rPr lang="ar-SA" i="1" dirty="0" smtClean="0">
                <a:solidFill>
                  <a:srgbClr val="00B050"/>
                </a:solidFill>
              </a:rPr>
              <a:t>مجموعة العوامل أو </a:t>
            </a:r>
          </a:p>
          <a:p>
            <a:r>
              <a:rPr lang="ar-SA" i="1" dirty="0">
                <a:solidFill>
                  <a:srgbClr val="00B050"/>
                </a:solidFill>
              </a:rPr>
              <a:t> </a:t>
            </a:r>
            <a:r>
              <a:rPr lang="ar-SA" i="1" dirty="0" smtClean="0">
                <a:solidFill>
                  <a:srgbClr val="00B050"/>
                </a:solidFill>
              </a:rPr>
              <a:t> الظروف التي تتوفـر في جـو العمـل والتي تعمـل على إثارة</a:t>
            </a:r>
          </a:p>
          <a:p>
            <a:r>
              <a:rPr lang="ar-SA" i="1" dirty="0">
                <a:solidFill>
                  <a:srgbClr val="00B050"/>
                </a:solidFill>
              </a:rPr>
              <a:t> </a:t>
            </a:r>
            <a:r>
              <a:rPr lang="ar-SA" i="1" dirty="0" smtClean="0">
                <a:solidFill>
                  <a:srgbClr val="00B050"/>
                </a:solidFill>
              </a:rPr>
              <a:t> تلك القـوى الحـركية فـي الإنسـان والتي تؤثـر على سلوكـه </a:t>
            </a:r>
          </a:p>
          <a:p>
            <a:r>
              <a:rPr lang="ar-SA" i="1" dirty="0">
                <a:solidFill>
                  <a:srgbClr val="00B050"/>
                </a:solidFill>
              </a:rPr>
              <a:t> </a:t>
            </a:r>
            <a:r>
              <a:rPr lang="ar-SA" i="1" dirty="0" smtClean="0">
                <a:solidFill>
                  <a:srgbClr val="00B050"/>
                </a:solidFill>
              </a:rPr>
              <a:t>  وتصرفاته</a:t>
            </a:r>
            <a:r>
              <a:rPr lang="ar-SA" dirty="0" smtClean="0"/>
              <a:t>»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506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881" y="1390329"/>
            <a:ext cx="8915400" cy="4525963"/>
          </a:xfrm>
        </p:spPr>
        <p:txBody>
          <a:bodyPr/>
          <a:lstStyle/>
          <a:p>
            <a:r>
              <a:rPr lang="ar-SA" dirty="0" smtClean="0"/>
              <a:t>  ب- </a:t>
            </a:r>
            <a:r>
              <a:rPr lang="ar-SA" dirty="0" smtClean="0">
                <a:solidFill>
                  <a:srgbClr val="00B0F0"/>
                </a:solidFill>
              </a:rPr>
              <a:t>أنواع الحوافز </a:t>
            </a:r>
          </a:p>
          <a:p>
            <a:r>
              <a:rPr lang="ar-SA" dirty="0"/>
              <a:t> </a:t>
            </a:r>
            <a:r>
              <a:rPr lang="ar-SA" dirty="0" smtClean="0"/>
              <a:t>      يمكن تصنيف حوافز العمل إلى نوعين : حوافز مادية وحوافز</a:t>
            </a:r>
          </a:p>
          <a:p>
            <a:r>
              <a:rPr lang="ar-SA" dirty="0"/>
              <a:t> </a:t>
            </a:r>
            <a:r>
              <a:rPr lang="ar-SA" dirty="0" smtClean="0"/>
              <a:t>  غير مادية . </a:t>
            </a:r>
          </a:p>
          <a:p>
            <a:r>
              <a:rPr lang="ar-SA" dirty="0"/>
              <a:t> </a:t>
            </a:r>
            <a:r>
              <a:rPr lang="ar-SA" dirty="0" smtClean="0"/>
              <a:t>  - </a:t>
            </a:r>
            <a:r>
              <a:rPr lang="ar-SA" b="1" dirty="0" smtClean="0">
                <a:solidFill>
                  <a:srgbClr val="FF0000"/>
                </a:solidFill>
              </a:rPr>
              <a:t>الحوافز المادية </a:t>
            </a:r>
          </a:p>
          <a:p>
            <a:r>
              <a:rPr lang="ar-SA" dirty="0"/>
              <a:t> </a:t>
            </a:r>
            <a:r>
              <a:rPr lang="ar-SA" dirty="0" smtClean="0"/>
              <a:t>       وهى تلك الحوافـز التي </a:t>
            </a:r>
            <a:r>
              <a:rPr lang="ar-SA" dirty="0" smtClean="0">
                <a:solidFill>
                  <a:srgbClr val="FF0000"/>
                </a:solidFill>
              </a:rPr>
              <a:t>تشبـع حاجات الإنسان المادية </a:t>
            </a:r>
            <a:r>
              <a:rPr lang="ar-SA" dirty="0" smtClean="0"/>
              <a:t>مثـل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الحاجة إلي الطعام والملبس والمأوى </a:t>
            </a:r>
            <a:r>
              <a:rPr lang="ar-SA" dirty="0" smtClean="0"/>
              <a:t>وغيرها . ومن هذه الحوافز الماديـة </a:t>
            </a:r>
            <a:r>
              <a:rPr lang="ar-SA" dirty="0" smtClean="0">
                <a:solidFill>
                  <a:srgbClr val="F04316"/>
                </a:solidFill>
              </a:rPr>
              <a:t>الأجـر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00B050"/>
                </a:solidFill>
              </a:rPr>
              <a:t>وضمان استقـرار العمـل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وظروف وإمكانيـات العمل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723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</a:t>
            </a:r>
            <a:r>
              <a:rPr lang="ar-SA" b="1" dirty="0" smtClean="0">
                <a:solidFill>
                  <a:srgbClr val="FF0000"/>
                </a:solidFill>
              </a:rPr>
              <a:t>الحوافز غير المادية </a:t>
            </a:r>
          </a:p>
          <a:p>
            <a:r>
              <a:rPr lang="ar-SA" dirty="0" smtClean="0"/>
              <a:t>        وهى الحوافز التي تشبع </a:t>
            </a:r>
            <a:r>
              <a:rPr lang="ar-SA" dirty="0" smtClean="0">
                <a:solidFill>
                  <a:srgbClr val="FF0000"/>
                </a:solidFill>
              </a:rPr>
              <a:t>حاجات الإنسان الاجتماعية والذاتية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 مثـل </a:t>
            </a:r>
            <a:r>
              <a:rPr lang="ar-SA" dirty="0" smtClean="0">
                <a:solidFill>
                  <a:srgbClr val="0070C0"/>
                </a:solidFill>
              </a:rPr>
              <a:t>الحـاجة إلـى الأصدقـاء والانتمـاء للجماعـة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والحاجـة إلى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التقدير والاحترام والثناء على جهوده</a:t>
            </a:r>
            <a:r>
              <a:rPr lang="ar-SA" dirty="0" smtClean="0"/>
              <a:t> ، ومن هذه الحوافز المادية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00B050"/>
                </a:solidFill>
              </a:rPr>
              <a:t>فـرص الترقيـة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العلاقـات الاجتمـاعية بيـن الزملاء في العمل </a:t>
            </a:r>
            <a:r>
              <a:rPr lang="ar-SA" dirty="0" smtClean="0"/>
              <a:t>،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00B050"/>
                </a:solidFill>
              </a:rPr>
              <a:t>والعلاقات الطيبة مع الرؤساء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C00000"/>
                </a:solidFill>
              </a:rPr>
              <a:t>والاعتراف بأهمية الفرد وتقدير </a:t>
            </a:r>
          </a:p>
          <a:p>
            <a:r>
              <a:rPr lang="ar-SA" dirty="0">
                <a:solidFill>
                  <a:srgbClr val="C00000"/>
                </a:solidFill>
              </a:rPr>
              <a:t> </a:t>
            </a:r>
            <a:r>
              <a:rPr lang="ar-SA" dirty="0" smtClean="0">
                <a:solidFill>
                  <a:srgbClr val="C00000"/>
                </a:solidFill>
              </a:rPr>
              <a:t>  جهوده في العمل</a:t>
            </a:r>
            <a:r>
              <a:rPr lang="ar-SA" dirty="0" smtClean="0"/>
              <a:t>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692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68760"/>
            <a:ext cx="8915400" cy="4525963"/>
          </a:xfrm>
        </p:spPr>
        <p:txBody>
          <a:bodyPr/>
          <a:lstStyle/>
          <a:p>
            <a:r>
              <a:rPr lang="ar-SA" dirty="0" smtClean="0"/>
              <a:t>  ج - </a:t>
            </a:r>
            <a:r>
              <a:rPr lang="ar-SA" dirty="0" smtClean="0">
                <a:solidFill>
                  <a:srgbClr val="00B0F0"/>
                </a:solidFill>
              </a:rPr>
              <a:t>الأهمية النسبية لحوافز العمل </a:t>
            </a:r>
          </a:p>
          <a:p>
            <a:r>
              <a:rPr lang="ar-SA" dirty="0"/>
              <a:t> </a:t>
            </a:r>
            <a:r>
              <a:rPr lang="ar-SA" dirty="0" smtClean="0"/>
              <a:t>       تشير كثير من الدراسات إلي أن </a:t>
            </a:r>
            <a:r>
              <a:rPr lang="ar-SA" dirty="0" smtClean="0">
                <a:solidFill>
                  <a:srgbClr val="FF0000"/>
                </a:solidFill>
              </a:rPr>
              <a:t>الحوافز المادية </a:t>
            </a:r>
            <a:r>
              <a:rPr lang="ar-SA" dirty="0" smtClean="0">
                <a:solidFill>
                  <a:srgbClr val="00B050"/>
                </a:solidFill>
              </a:rPr>
              <a:t>قد لا تكون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هي الحوافز المثالية والوحيدة للعمل</a:t>
            </a:r>
            <a:r>
              <a:rPr lang="ar-SA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SA" dirty="0" smtClean="0"/>
              <a:t>. وقد أشار «</a:t>
            </a:r>
            <a:r>
              <a:rPr lang="ar-SA" dirty="0" smtClean="0">
                <a:solidFill>
                  <a:srgbClr val="00B0F0"/>
                </a:solidFill>
              </a:rPr>
              <a:t>براون</a:t>
            </a:r>
            <a:r>
              <a:rPr lang="ar-SA" dirty="0" smtClean="0"/>
              <a:t>» إلى</a:t>
            </a:r>
          </a:p>
          <a:p>
            <a:r>
              <a:rPr lang="ar-SA" dirty="0"/>
              <a:t> </a:t>
            </a:r>
            <a:r>
              <a:rPr lang="ar-SA" dirty="0" smtClean="0"/>
              <a:t>  أنـه ليـس هنـاك باعـث واحـد مثالـي .  </a:t>
            </a:r>
            <a:r>
              <a:rPr lang="ar-SA" dirty="0" smtClean="0">
                <a:solidFill>
                  <a:srgbClr val="0070C0"/>
                </a:solidFill>
              </a:rPr>
              <a:t>فالبـواعـث على العمـل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تختلف من ثقافة إلي أخرى ، ومن منظمة إلي أخرى ، ومن فرد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إلى آخر</a:t>
            </a:r>
            <a:r>
              <a:rPr lang="ar-SA" dirty="0" smtClean="0"/>
              <a:t> ، فقد يمثل </a:t>
            </a:r>
            <a:r>
              <a:rPr lang="ar-SA" dirty="0" smtClean="0">
                <a:solidFill>
                  <a:srgbClr val="FF0000"/>
                </a:solidFill>
              </a:rPr>
              <a:t>الأجـر</a:t>
            </a:r>
            <a:r>
              <a:rPr lang="ar-SA" dirty="0" smtClean="0"/>
              <a:t> أهم الحوافـز بالنسبة لشخص معين ،</a:t>
            </a:r>
          </a:p>
          <a:p>
            <a:r>
              <a:rPr lang="ar-SA" dirty="0"/>
              <a:t> </a:t>
            </a:r>
            <a:r>
              <a:rPr lang="ar-SA" dirty="0" smtClean="0"/>
              <a:t>  بينما يكون توفير </a:t>
            </a:r>
            <a:r>
              <a:rPr lang="ar-SA" dirty="0" smtClean="0">
                <a:solidFill>
                  <a:srgbClr val="00B050"/>
                </a:solidFill>
              </a:rPr>
              <a:t>فرصة للترقية والتقدم </a:t>
            </a:r>
            <a:r>
              <a:rPr lang="ar-SA" dirty="0" smtClean="0"/>
              <a:t>من أهم الحوافز بالنسبة</a:t>
            </a:r>
          </a:p>
          <a:p>
            <a:r>
              <a:rPr lang="ar-SA" dirty="0"/>
              <a:t> </a:t>
            </a:r>
            <a:r>
              <a:rPr lang="ar-SA" dirty="0" smtClean="0"/>
              <a:t>  لفرد آخر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743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241</TotalTime>
  <Words>1010</Words>
  <Application>Microsoft Office PowerPoint</Application>
  <PresentationFormat>A4 Paper (210x297 mm)</PresentationFormat>
  <Paragraphs>177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السابعة</vt:lpstr>
      <vt:lpstr> عناصر المحاضرة</vt:lpstr>
      <vt:lpstr>    </vt:lpstr>
      <vt:lpstr> خامسا : عملية الاتصالات</vt:lpstr>
      <vt:lpstr>    </vt:lpstr>
      <vt:lpstr>   </vt:lpstr>
      <vt:lpstr>    </vt:lpstr>
      <vt:lpstr>   </vt:lpstr>
      <vt:lpstr>    </vt:lpstr>
      <vt:lpstr>    </vt:lpstr>
      <vt:lpstr>   </vt:lpstr>
      <vt:lpstr>    </vt:lpstr>
      <vt:lpstr>   </vt:lpstr>
      <vt:lpstr>   </vt:lpstr>
      <vt:lpstr>   </vt:lpstr>
      <vt:lpstr>   </vt:lpstr>
      <vt:lpstr> سادسا : حوافز العمل داخل التنظيمات</vt:lpstr>
      <vt:lpstr>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24</cp:revision>
  <dcterms:created xsi:type="dcterms:W3CDTF">2014-03-14T20:53:53Z</dcterms:created>
  <dcterms:modified xsi:type="dcterms:W3CDTF">2014-03-19T04:16:08Z</dcterms:modified>
</cp:coreProperties>
</file>