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0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78A"/>
    <a:srgbClr val="D52D26"/>
    <a:srgbClr val="F04316"/>
    <a:srgbClr val="ECA02F"/>
    <a:srgbClr val="43A79C"/>
    <a:srgbClr val="D9791B"/>
    <a:srgbClr val="313B4A"/>
    <a:srgbClr val="EDBD1F"/>
    <a:srgbClr val="81AA52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اجتماع التنظيم والتخطيط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322126" y="4118080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المداخل النظرية في دراسة التنظيم</a:t>
            </a:r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sz="4400" b="1" dirty="0" smtClean="0">
                <a:solidFill>
                  <a:srgbClr val="FF0000"/>
                </a:solidFill>
              </a:rPr>
              <a:t>       المداخل النظرية في دراسة التنظيم </a:t>
            </a:r>
          </a:p>
          <a:p>
            <a:r>
              <a:rPr lang="ar-SA" sz="4000" dirty="0"/>
              <a:t> </a:t>
            </a:r>
            <a:r>
              <a:rPr lang="ar-SA" sz="4000" dirty="0" smtClean="0"/>
              <a:t>  أ- نظرية الإدارة العلمية </a:t>
            </a:r>
          </a:p>
          <a:p>
            <a:r>
              <a:rPr lang="ar-SA" sz="4000" dirty="0"/>
              <a:t> </a:t>
            </a:r>
            <a:r>
              <a:rPr lang="ar-SA" sz="4000" dirty="0" smtClean="0"/>
              <a:t>ب- النموذج المثالي للتنظيم البيروقراطي</a:t>
            </a:r>
          </a:p>
          <a:p>
            <a:r>
              <a:rPr lang="ar-SA" sz="4000" dirty="0"/>
              <a:t> </a:t>
            </a:r>
            <a:r>
              <a:rPr lang="ar-SA" sz="4000" dirty="0" smtClean="0"/>
              <a:t>ج- مدخل العلاقات الإنسانية</a:t>
            </a:r>
            <a:endParaRPr lang="ar-SA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المداخل النظرية في دراسة التنظيم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- عرف «</a:t>
            </a:r>
            <a:r>
              <a:rPr lang="ar-SA" dirty="0" smtClean="0">
                <a:solidFill>
                  <a:srgbClr val="00B0F0"/>
                </a:solidFill>
              </a:rPr>
              <a:t>بوج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FF0000"/>
                </a:solidFill>
              </a:rPr>
              <a:t>نظرية التنظيم </a:t>
            </a:r>
            <a:r>
              <a:rPr lang="ar-SA" dirty="0" smtClean="0"/>
              <a:t>بأنها « </a:t>
            </a:r>
            <a:r>
              <a:rPr lang="ar-SA" i="1" dirty="0" smtClean="0">
                <a:solidFill>
                  <a:srgbClr val="0070C0"/>
                </a:solidFill>
              </a:rPr>
              <a:t>عبارة عن دراسة بناء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 ووظائف التنظيمات ، وكيفية أدائها لعملها ، بالإضافة إلي </a:t>
            </a:r>
          </a:p>
          <a:p>
            <a:r>
              <a:rPr lang="ar-SA" i="1" dirty="0">
                <a:solidFill>
                  <a:srgbClr val="0070C0"/>
                </a:solidFill>
              </a:rPr>
              <a:t> </a:t>
            </a:r>
            <a:r>
              <a:rPr lang="ar-SA" i="1" dirty="0" smtClean="0">
                <a:solidFill>
                  <a:srgbClr val="0070C0"/>
                </a:solidFill>
              </a:rPr>
              <a:t>    دراسة سلوك الجماعات والأفراد داخل التنظيمات</a:t>
            </a:r>
            <a:r>
              <a:rPr lang="ar-SA" dirty="0" smtClean="0"/>
              <a:t>» .</a:t>
            </a:r>
          </a:p>
          <a:p>
            <a:r>
              <a:rPr lang="ar-SA" dirty="0"/>
              <a:t> </a:t>
            </a:r>
            <a:r>
              <a:rPr lang="ar-SA" dirty="0" smtClean="0"/>
              <a:t>    </a:t>
            </a:r>
          </a:p>
          <a:p>
            <a:r>
              <a:rPr lang="ar-SA" dirty="0"/>
              <a:t> </a:t>
            </a:r>
            <a:r>
              <a:rPr lang="ar-SA" dirty="0" smtClean="0"/>
              <a:t>  ويتضح من التعريف السابق أن </a:t>
            </a:r>
            <a:r>
              <a:rPr lang="ar-SA" dirty="0" smtClean="0">
                <a:solidFill>
                  <a:srgbClr val="00B050"/>
                </a:solidFill>
              </a:rPr>
              <a:t>لنظرية التنظيم مجالاً واسعاً </a:t>
            </a:r>
            <a:r>
              <a:rPr lang="ar-SA" dirty="0" smtClean="0">
                <a:solidFill>
                  <a:srgbClr val="7030A0"/>
                </a:solidFill>
              </a:rPr>
              <a:t>نظراً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لتعدد الموضوعات والمشكلات التي تحاول دراستها</a:t>
            </a:r>
            <a:r>
              <a:rPr lang="ar-SA" dirty="0" smtClean="0"/>
              <a:t> ، مما أدى إلي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صعوبة وجود نظرية شاملة للتنظيم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ونظراً </a:t>
            </a:r>
            <a:r>
              <a:rPr lang="ar-SA" dirty="0" smtClean="0">
                <a:solidFill>
                  <a:srgbClr val="00B050"/>
                </a:solidFill>
              </a:rPr>
              <a:t>لعدم وجود نظرية موحدة شاملة لدراسة التنظيم </a:t>
            </a:r>
            <a:r>
              <a:rPr lang="ar-SA" dirty="0" smtClean="0"/>
              <a:t>، فقد </a:t>
            </a:r>
            <a:r>
              <a:rPr lang="ar-SA" dirty="0" smtClean="0">
                <a:solidFill>
                  <a:srgbClr val="0070C0"/>
                </a:solidFill>
              </a:rPr>
              <a:t>تعددت</a:t>
            </a:r>
          </a:p>
          <a:p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المداخل النظـرية في دراسة التنظيمـات </a:t>
            </a:r>
            <a:r>
              <a:rPr lang="ar-SA" dirty="0" smtClean="0"/>
              <a:t>، وخاصـة أن </a:t>
            </a:r>
            <a:r>
              <a:rPr lang="ar-SA" dirty="0" smtClean="0">
                <a:solidFill>
                  <a:srgbClr val="FF0000"/>
                </a:solidFill>
              </a:rPr>
              <a:t>التنظيـم يعتبر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مـوضـوعاً للدراسـة في كثيـر مـن العلـوم</a:t>
            </a:r>
            <a:r>
              <a:rPr lang="ar-SA" dirty="0" smtClean="0"/>
              <a:t> مثل </a:t>
            </a:r>
            <a:r>
              <a:rPr lang="ar-SA" dirty="0" smtClean="0">
                <a:solidFill>
                  <a:srgbClr val="7030A0"/>
                </a:solidFill>
              </a:rPr>
              <a:t>علم الاجتماع ، وعلم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النفـس ، والإدارة ، والسياسـة ، والاقتصـاد </a:t>
            </a:r>
            <a:r>
              <a:rPr lang="ar-SA" dirty="0" smtClean="0"/>
              <a:t>.  فقـد حـاول الباحثـون </a:t>
            </a:r>
          </a:p>
          <a:p>
            <a:r>
              <a:rPr lang="ar-SA" dirty="0"/>
              <a:t> </a:t>
            </a:r>
            <a:r>
              <a:rPr lang="ar-SA" dirty="0" smtClean="0"/>
              <a:t>فـي مختلـف هـذه العـلـوم دراسـة التنظيمـات في ضــوء مفـاهيمهـم </a:t>
            </a:r>
          </a:p>
          <a:p>
            <a:r>
              <a:rPr lang="ar-SA" dirty="0"/>
              <a:t> </a:t>
            </a:r>
            <a:r>
              <a:rPr lang="ar-SA" dirty="0" smtClean="0"/>
              <a:t>وتصـوراتهـم ، ممـا أدى إلي ظهـور عـدة مداخـل نظرية في دراسة التنظيم ، تعكس وجهة نظر العلوم المختلفة وتعبر عن اهتمامها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87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  أ - </a:t>
            </a:r>
            <a:r>
              <a:rPr lang="ar-SA" b="1" dirty="0" smtClean="0">
                <a:solidFill>
                  <a:srgbClr val="FF0000"/>
                </a:solidFill>
              </a:rPr>
              <a:t>نظرية الإدارة العلمية </a:t>
            </a:r>
          </a:p>
          <a:p>
            <a:r>
              <a:rPr lang="ar-SA" dirty="0"/>
              <a:t> </a:t>
            </a:r>
            <a:r>
              <a:rPr lang="ar-SA" dirty="0" smtClean="0"/>
              <a:t>         فـي </a:t>
            </a:r>
            <a:r>
              <a:rPr lang="ar-SA" dirty="0" smtClean="0">
                <a:solidFill>
                  <a:srgbClr val="00B050"/>
                </a:solidFill>
              </a:rPr>
              <a:t>أوائـل القـرن العشـرين </a:t>
            </a:r>
            <a:r>
              <a:rPr lang="ar-SA" dirty="0" smtClean="0"/>
              <a:t>، نشـر المهنـدس الأمـريكي </a:t>
            </a:r>
          </a:p>
          <a:p>
            <a:r>
              <a:rPr lang="ar-SA" dirty="0"/>
              <a:t>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0070C0"/>
                </a:solidFill>
              </a:rPr>
              <a:t>فريدريك تايلور</a:t>
            </a:r>
            <a:r>
              <a:rPr lang="ar-SA" dirty="0" smtClean="0"/>
              <a:t>» العرض المنظم الأول لما اطلق عليه </a:t>
            </a:r>
            <a:r>
              <a:rPr lang="ar-SA" dirty="0" smtClean="0">
                <a:solidFill>
                  <a:srgbClr val="FF0000"/>
                </a:solidFill>
              </a:rPr>
              <a:t>حركة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الإدارة العلمية </a:t>
            </a:r>
            <a:r>
              <a:rPr lang="ar-SA" dirty="0" smtClean="0"/>
              <a:t>، والتي أصبحت نظرية في سلـوك العمـل تستنـد </a:t>
            </a:r>
          </a:p>
          <a:p>
            <a:r>
              <a:rPr lang="ar-SA" dirty="0"/>
              <a:t> </a:t>
            </a:r>
            <a:r>
              <a:rPr lang="ar-SA" dirty="0" smtClean="0"/>
              <a:t>إلي المؤلفات التي كتبها </a:t>
            </a:r>
            <a:r>
              <a:rPr lang="ar-SA" dirty="0" smtClean="0">
                <a:solidFill>
                  <a:srgbClr val="0070C0"/>
                </a:solidFill>
              </a:rPr>
              <a:t>تايلور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70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وتذهب نظرية الإدارة العلمية إلي أن </a:t>
            </a:r>
            <a:r>
              <a:rPr lang="ar-SA" dirty="0" smtClean="0">
                <a:solidFill>
                  <a:srgbClr val="FF0000"/>
                </a:solidFill>
              </a:rPr>
              <a:t>التنظيمات عبارة عن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أنساق رشيدة ، ذات أهداف محددة </a:t>
            </a:r>
            <a:r>
              <a:rPr lang="ar-SA" dirty="0" smtClean="0"/>
              <a:t>، وتفترض </a:t>
            </a:r>
            <a:r>
              <a:rPr lang="ar-SA" dirty="0" smtClean="0">
                <a:solidFill>
                  <a:srgbClr val="7030A0"/>
                </a:solidFill>
              </a:rPr>
              <a:t>أن العلم يستطيع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أن يحدد دائما أسرع وأفضل الطرق </a:t>
            </a:r>
            <a:r>
              <a:rPr lang="ar-SA" dirty="0" smtClean="0">
                <a:solidFill>
                  <a:srgbClr val="FF0000"/>
                </a:solidFill>
              </a:rPr>
              <a:t>لإنجاز العمل </a:t>
            </a:r>
            <a:r>
              <a:rPr lang="ar-SA" dirty="0" smtClean="0">
                <a:solidFill>
                  <a:srgbClr val="7030A0"/>
                </a:solidFill>
              </a:rPr>
              <a:t>وتحقيق أعلى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درجـة مـن </a:t>
            </a:r>
            <a:r>
              <a:rPr lang="ar-SA" dirty="0" smtClean="0">
                <a:solidFill>
                  <a:srgbClr val="00B0F0"/>
                </a:solidFill>
              </a:rPr>
              <a:t>الكفـاءة التنظيميـة </a:t>
            </a:r>
            <a:r>
              <a:rPr lang="ar-SA" dirty="0" smtClean="0"/>
              <a:t>. كمـا تفتـرض هـذه النظـرية </a:t>
            </a:r>
            <a:r>
              <a:rPr lang="ar-SA" dirty="0" smtClean="0">
                <a:solidFill>
                  <a:srgbClr val="00B050"/>
                </a:solidFill>
              </a:rPr>
              <a:t>أن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التنظيمات تؤدى أعمالها بدون أية مشكلات </a:t>
            </a:r>
            <a:r>
              <a:rPr lang="ar-SA" dirty="0" err="1" smtClean="0">
                <a:solidFill>
                  <a:srgbClr val="00B050"/>
                </a:solidFill>
              </a:rPr>
              <a:t>كانسـاق</a:t>
            </a:r>
            <a:r>
              <a:rPr lang="ar-SA" dirty="0" smtClean="0">
                <a:solidFill>
                  <a:srgbClr val="00B050"/>
                </a:solidFill>
              </a:rPr>
              <a:t> مغلقـة إلـي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حد ما </a:t>
            </a:r>
            <a:r>
              <a:rPr lang="ar-S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55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وتقدم نظرية الإدارة العلمية ثلاثة مبادئ أساسية تمثل بعض</a:t>
            </a:r>
          </a:p>
          <a:p>
            <a:r>
              <a:rPr lang="ar-SA" dirty="0"/>
              <a:t> </a:t>
            </a:r>
            <a:r>
              <a:rPr lang="ar-SA" dirty="0" smtClean="0"/>
              <a:t> الإجراءات المحددة التي يجب أن تتبعها الإدارة لتحقيق الكفاءة </a:t>
            </a:r>
          </a:p>
          <a:p>
            <a:r>
              <a:rPr lang="ar-SA" dirty="0"/>
              <a:t> </a:t>
            </a:r>
            <a:r>
              <a:rPr lang="ar-SA" dirty="0" smtClean="0"/>
              <a:t>التنظيمية  وهى :</a:t>
            </a:r>
          </a:p>
          <a:p>
            <a:r>
              <a:rPr lang="ar-SA" dirty="0" smtClean="0"/>
              <a:t>       </a:t>
            </a:r>
            <a:r>
              <a:rPr lang="ar-SA" b="1" dirty="0" smtClean="0">
                <a:solidFill>
                  <a:srgbClr val="FF0000"/>
                </a:solidFill>
              </a:rPr>
              <a:t> أولا </a:t>
            </a:r>
            <a:r>
              <a:rPr lang="ar-SA" dirty="0" smtClean="0"/>
              <a:t>: ضرورة التوصل إلي </a:t>
            </a:r>
            <a:r>
              <a:rPr lang="ar-SA" dirty="0" smtClean="0">
                <a:solidFill>
                  <a:srgbClr val="FF0000"/>
                </a:solidFill>
              </a:rPr>
              <a:t>أعلى درجة من تقسيم العمل </a:t>
            </a:r>
            <a:r>
              <a:rPr lang="ar-SA" dirty="0" smtClean="0"/>
              <a:t>،</a:t>
            </a:r>
          </a:p>
          <a:p>
            <a:r>
              <a:rPr lang="ar-SA" dirty="0"/>
              <a:t> </a:t>
            </a:r>
            <a:r>
              <a:rPr lang="ar-SA" dirty="0" smtClean="0"/>
              <a:t> ويمكن استخدام </a:t>
            </a:r>
            <a:r>
              <a:rPr lang="ar-SA" dirty="0" smtClean="0">
                <a:solidFill>
                  <a:srgbClr val="0070C0"/>
                </a:solidFill>
              </a:rPr>
              <a:t>دراسـات الحركـة والزمـن </a:t>
            </a:r>
            <a:r>
              <a:rPr lang="ar-SA" dirty="0" smtClean="0"/>
              <a:t>بهـدف التوصـل إلي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الطـريقـة المثلـى والوحيـدة لأداء العمـل </a:t>
            </a:r>
            <a:r>
              <a:rPr lang="ar-SA" dirty="0" smtClean="0"/>
              <a:t>، وهـى الطـريقة التـي 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تسمح بتحقيق أعلى متوسط إنتاج يومي </a:t>
            </a:r>
            <a:r>
              <a:rPr lang="ar-SA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70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    ثانيا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0070C0"/>
                </a:solidFill>
              </a:rPr>
              <a:t>التأكد من سلامة أداء العمل على نحو مناسب</a:t>
            </a:r>
            <a:r>
              <a:rPr lang="ar-SA" dirty="0" smtClean="0"/>
              <a:t> عن طريق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الإشـراف الدقيـق علـى العمـال </a:t>
            </a:r>
            <a:r>
              <a:rPr lang="ar-SA" dirty="0" smtClean="0"/>
              <a:t>، مـع </a:t>
            </a:r>
            <a:r>
              <a:rPr lang="ar-SA" dirty="0" smtClean="0">
                <a:solidFill>
                  <a:srgbClr val="7030A0"/>
                </a:solidFill>
              </a:rPr>
              <a:t>استخـدام أنـواع مختلفـة من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 الإشـراف</a:t>
            </a:r>
            <a:r>
              <a:rPr lang="ar-SA" dirty="0" smtClean="0">
                <a:solidFill>
                  <a:schemeClr val="tx1"/>
                </a:solidFill>
              </a:rPr>
              <a:t> للتـأكد مـن صـلاحية وسائـل العمـل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chemeClr val="tx1"/>
                </a:solidFill>
              </a:rPr>
              <a:t>وسـرعة العمـل 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ونـوعيتـه ، وطـريقة الأداء</a:t>
            </a:r>
            <a:r>
              <a:rPr lang="ar-SA" dirty="0" smtClean="0"/>
              <a:t> . مـع </a:t>
            </a:r>
            <a:r>
              <a:rPr lang="ar-SA" dirty="0" smtClean="0">
                <a:solidFill>
                  <a:srgbClr val="F04316"/>
                </a:solidFill>
              </a:rPr>
              <a:t>وجـود إدارة للتخطيـط لضبـط</a:t>
            </a:r>
          </a:p>
          <a:p>
            <a:r>
              <a:rPr lang="ar-SA" dirty="0">
                <a:solidFill>
                  <a:srgbClr val="F04316"/>
                </a:solidFill>
              </a:rPr>
              <a:t> </a:t>
            </a:r>
            <a:r>
              <a:rPr lang="ar-SA" dirty="0" smtClean="0">
                <a:solidFill>
                  <a:srgbClr val="F04316"/>
                </a:solidFill>
              </a:rPr>
              <a:t> عمليـة الإشـراف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6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b="1" dirty="0">
                <a:solidFill>
                  <a:srgbClr val="F04316"/>
                </a:solidFill>
              </a:rPr>
              <a:t> </a:t>
            </a:r>
            <a:r>
              <a:rPr lang="ar-SA" b="1" dirty="0" smtClean="0">
                <a:solidFill>
                  <a:srgbClr val="F04316"/>
                </a:solidFill>
              </a:rPr>
              <a:t>        ثالثا </a:t>
            </a:r>
            <a:r>
              <a:rPr lang="ar-SA" dirty="0" smtClean="0"/>
              <a:t>: وضع نظام للحوافز على أسـاس </a:t>
            </a:r>
            <a:r>
              <a:rPr lang="ar-SA" dirty="0" smtClean="0">
                <a:solidFill>
                  <a:srgbClr val="F04316"/>
                </a:solidFill>
              </a:rPr>
              <a:t>الأجـر بالقطعـة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فكلمـا زاد عـدد الوحـدات التي ينتجهـا العامـل ، ارتفـع أجـره . </a:t>
            </a:r>
          </a:p>
          <a:p>
            <a:r>
              <a:rPr lang="ar-SA" dirty="0"/>
              <a:t> </a:t>
            </a:r>
            <a:r>
              <a:rPr lang="ar-SA" dirty="0" smtClean="0"/>
              <a:t>  إذ أن </a:t>
            </a:r>
            <a:r>
              <a:rPr lang="ar-SA" dirty="0" smtClean="0">
                <a:solidFill>
                  <a:srgbClr val="0070C0"/>
                </a:solidFill>
              </a:rPr>
              <a:t>الأجر هو الحافز الرئيسي الذى يحفز الإنسان على العمل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9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ويطلق على نظرية الإدارة العلمية </a:t>
            </a:r>
            <a:r>
              <a:rPr lang="ar-SA" dirty="0" smtClean="0">
                <a:solidFill>
                  <a:srgbClr val="FF0000"/>
                </a:solidFill>
              </a:rPr>
              <a:t>نمـوذج التنظيـم الآلـي </a:t>
            </a:r>
          </a:p>
          <a:p>
            <a:r>
              <a:rPr lang="ar-SA" dirty="0"/>
              <a:t> </a:t>
            </a:r>
            <a:r>
              <a:rPr lang="ar-SA" dirty="0" smtClean="0"/>
              <a:t> ( </a:t>
            </a:r>
            <a:r>
              <a:rPr lang="ar-SA" dirty="0" smtClean="0">
                <a:solidFill>
                  <a:srgbClr val="0070C0"/>
                </a:solidFill>
              </a:rPr>
              <a:t>الميكـانيكـي</a:t>
            </a:r>
            <a:r>
              <a:rPr lang="ar-SA" dirty="0" smtClean="0"/>
              <a:t> ) </a:t>
            </a:r>
            <a:r>
              <a:rPr lang="ar-SA" i="1" dirty="0" smtClean="0">
                <a:solidFill>
                  <a:srgbClr val="00B050"/>
                </a:solidFill>
              </a:rPr>
              <a:t>نظـرا لأنهـا اعتبرت العاملين في التنظيم بمثابة</a:t>
            </a:r>
          </a:p>
          <a:p>
            <a:r>
              <a:rPr lang="ar-SA" i="1" dirty="0">
                <a:solidFill>
                  <a:srgbClr val="00B050"/>
                </a:solidFill>
              </a:rPr>
              <a:t> </a:t>
            </a:r>
            <a:r>
              <a:rPr lang="ar-SA" i="1" dirty="0" smtClean="0">
                <a:solidFill>
                  <a:srgbClr val="00B050"/>
                </a:solidFill>
              </a:rPr>
              <a:t> آلات</a:t>
            </a:r>
            <a:r>
              <a:rPr lang="ar-SA" dirty="0" smtClean="0"/>
              <a:t> ، ونظـرت إلي العمـال علـى اعتبـار أنهـم وحدات تتحـرك </a:t>
            </a:r>
          </a:p>
          <a:p>
            <a:r>
              <a:rPr lang="ar-SA" dirty="0"/>
              <a:t> </a:t>
            </a:r>
            <a:r>
              <a:rPr lang="ar-SA" dirty="0" smtClean="0"/>
              <a:t> آليـا ، </a:t>
            </a:r>
            <a:r>
              <a:rPr lang="ar-SA" dirty="0" smtClean="0">
                <a:solidFill>
                  <a:srgbClr val="0070C0"/>
                </a:solidFill>
              </a:rPr>
              <a:t>وتجاهـلت العنصـر البشـرى </a:t>
            </a:r>
            <a:r>
              <a:rPr lang="ar-SA" dirty="0" smtClean="0"/>
              <a:t>، الأمـر الـذى جعلهـا </a:t>
            </a:r>
            <a:r>
              <a:rPr lang="ar-SA" dirty="0" smtClean="0">
                <a:solidFill>
                  <a:srgbClr val="FF0000"/>
                </a:solidFill>
              </a:rPr>
              <a:t>تواجه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مقاومة شديدة</a:t>
            </a:r>
            <a:r>
              <a:rPr lang="ar-SA" dirty="0" smtClean="0"/>
              <a:t> من كل من العمال وأعضاء النقابات ، والإداريين</a:t>
            </a:r>
          </a:p>
          <a:p>
            <a:r>
              <a:rPr lang="ar-SA" dirty="0"/>
              <a:t> </a:t>
            </a:r>
            <a:r>
              <a:rPr lang="ar-SA" dirty="0" smtClean="0"/>
              <a:t> وذلك بسبب </a:t>
            </a:r>
            <a:r>
              <a:rPr lang="ar-SA" dirty="0" smtClean="0">
                <a:solidFill>
                  <a:srgbClr val="7030A0"/>
                </a:solidFill>
              </a:rPr>
              <a:t>تحكمها الزائد في الجوانب الشخصية للعمل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47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    </a:t>
            </a:r>
            <a:r>
              <a:rPr lang="ar-SA" b="1" dirty="0" smtClean="0"/>
              <a:t>ب- </a:t>
            </a:r>
            <a:r>
              <a:rPr lang="ar-SA" b="1" dirty="0" smtClean="0">
                <a:solidFill>
                  <a:srgbClr val="FF0000"/>
                </a:solidFill>
              </a:rPr>
              <a:t>النموذج المثالي للتنظيم البيروقراطي </a:t>
            </a:r>
          </a:p>
          <a:p>
            <a:r>
              <a:rPr lang="ar-SA" dirty="0"/>
              <a:t> </a:t>
            </a:r>
            <a:r>
              <a:rPr lang="ar-SA" dirty="0" smtClean="0"/>
              <a:t>       وضع عالم الاجتماع الألماني « </a:t>
            </a:r>
            <a:r>
              <a:rPr lang="ar-SA" dirty="0" smtClean="0">
                <a:solidFill>
                  <a:srgbClr val="00B0F0"/>
                </a:solidFill>
              </a:rPr>
              <a:t>ماكس فيبر</a:t>
            </a:r>
            <a:r>
              <a:rPr lang="ar-SA" dirty="0" smtClean="0"/>
              <a:t>» مـا يسمـى </a:t>
            </a:r>
          </a:p>
          <a:p>
            <a:r>
              <a:rPr lang="ar-SA" dirty="0"/>
              <a:t> </a:t>
            </a:r>
            <a:r>
              <a:rPr lang="ar-SA" dirty="0" smtClean="0"/>
              <a:t> بالنموذج المثالي للتنظيم البيروقراطي ، وهو عبارة عن « </a:t>
            </a:r>
            <a:r>
              <a:rPr lang="ar-SA" dirty="0" smtClean="0">
                <a:solidFill>
                  <a:srgbClr val="00B050"/>
                </a:solidFill>
              </a:rPr>
              <a:t>بناء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عقلي يتم تكوينه على أساس ملاحظة عدة سمات أو خصائص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معينة في الواقع</a:t>
            </a:r>
            <a:r>
              <a:rPr lang="ar-SA" dirty="0" smtClean="0"/>
              <a:t>»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 ويرى « </a:t>
            </a:r>
            <a:r>
              <a:rPr lang="ar-SA" dirty="0" smtClean="0">
                <a:solidFill>
                  <a:srgbClr val="00B0F0"/>
                </a:solidFill>
              </a:rPr>
              <a:t>ماكس فيبر</a:t>
            </a:r>
            <a:r>
              <a:rPr lang="ar-SA" dirty="0" smtClean="0"/>
              <a:t>» أن النموذج المثالي للتنظيم البيروقراطي</a:t>
            </a:r>
          </a:p>
          <a:p>
            <a:r>
              <a:rPr lang="ar-SA" dirty="0" smtClean="0"/>
              <a:t>يتسم بمجموعة من الخصائص ، تزيد من </a:t>
            </a:r>
            <a:r>
              <a:rPr lang="ar-SA" dirty="0" smtClean="0">
                <a:solidFill>
                  <a:srgbClr val="00B050"/>
                </a:solidFill>
              </a:rPr>
              <a:t>فـرص اتخـاذ القـرارات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الرشيدة داخل التنظيم </a:t>
            </a:r>
            <a:r>
              <a:rPr lang="ar-SA" dirty="0" smtClean="0"/>
              <a:t>، وتؤدى إلي </a:t>
            </a:r>
            <a:r>
              <a:rPr lang="ar-SA" dirty="0" smtClean="0">
                <a:solidFill>
                  <a:srgbClr val="FF0000"/>
                </a:solidFill>
              </a:rPr>
              <a:t>الكفاءة التنظيمية </a:t>
            </a:r>
            <a:r>
              <a:rPr lang="ar-SA" dirty="0" smtClean="0"/>
              <a:t>، التي </a:t>
            </a:r>
            <a:r>
              <a:rPr lang="ar-SA" dirty="0" smtClean="0">
                <a:solidFill>
                  <a:srgbClr val="00B0F0"/>
                </a:solidFill>
              </a:rPr>
              <a:t>تعد هي </a:t>
            </a:r>
          </a:p>
          <a:p>
            <a:r>
              <a:rPr lang="ar-SA" dirty="0" smtClean="0">
                <a:solidFill>
                  <a:srgbClr val="00B0F0"/>
                </a:solidFill>
              </a:rPr>
              <a:t>الهدف الأسمى للتنظيم البيروقراطي</a:t>
            </a:r>
            <a:r>
              <a:rPr lang="ar-SA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7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ويؤكد « </a:t>
            </a:r>
            <a:r>
              <a:rPr lang="ar-SA" dirty="0" smtClean="0">
                <a:solidFill>
                  <a:srgbClr val="00B0F0"/>
                </a:solidFill>
              </a:rPr>
              <a:t>ماكس فيبر</a:t>
            </a:r>
            <a:r>
              <a:rPr lang="ar-SA" dirty="0" smtClean="0"/>
              <a:t>» على أن النموذج المثالي للتنظيم </a:t>
            </a:r>
          </a:p>
          <a:p>
            <a:r>
              <a:rPr lang="ar-SA" dirty="0"/>
              <a:t> </a:t>
            </a:r>
            <a:r>
              <a:rPr lang="ar-SA" dirty="0" smtClean="0"/>
              <a:t>   البيروقراطي </a:t>
            </a:r>
            <a:r>
              <a:rPr lang="ar-SA" dirty="0" smtClean="0">
                <a:solidFill>
                  <a:srgbClr val="FF0000"/>
                </a:solidFill>
              </a:rPr>
              <a:t>يعـد من أفضل نمـاذج التنظيمات التي تحقق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الكفـاءة التنظيميـة </a:t>
            </a:r>
            <a:r>
              <a:rPr lang="ar-SA" dirty="0" smtClean="0"/>
              <a:t>، وذلك عـن </a:t>
            </a:r>
            <a:r>
              <a:rPr lang="ar-SA" dirty="0" smtClean="0">
                <a:solidFill>
                  <a:schemeClr val="tx1"/>
                </a:solidFill>
              </a:rPr>
              <a:t>طريـق</a:t>
            </a:r>
            <a:r>
              <a:rPr lang="ar-SA" dirty="0" smtClean="0">
                <a:solidFill>
                  <a:srgbClr val="92D05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استبعـاد العلاقـات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   الشخصية والعاطفية لأعضـاء التنظيـم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chemeClr val="tx1"/>
                </a:solidFill>
              </a:rPr>
              <a:t>وتعريف هؤلاء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الأعضاء بالمواقف المختلفة داخل التنظيم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chemeClr val="tx1"/>
                </a:solidFill>
              </a:rPr>
              <a:t>وبالرسميات</a:t>
            </a:r>
          </a:p>
          <a:p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والقواعد المتعلقة بتقسيم العمل ، والتباين في السلطة</a:t>
            </a:r>
            <a:r>
              <a:rPr lang="ar-SA" dirty="0" smtClean="0">
                <a:solidFill>
                  <a:srgbClr val="F04316"/>
                </a:solidFill>
              </a:rPr>
              <a:t>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36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</a:t>
            </a:r>
            <a:r>
              <a:rPr lang="ar-SA" b="1" dirty="0" smtClean="0"/>
              <a:t>ج- </a:t>
            </a:r>
            <a:r>
              <a:rPr lang="ar-SA" b="1" dirty="0" smtClean="0">
                <a:solidFill>
                  <a:srgbClr val="F04316"/>
                </a:solidFill>
              </a:rPr>
              <a:t>مدخل العلاقات الإنسانية </a:t>
            </a:r>
          </a:p>
          <a:p>
            <a:r>
              <a:rPr lang="ar-SA" dirty="0"/>
              <a:t> </a:t>
            </a:r>
            <a:r>
              <a:rPr lang="ar-SA" dirty="0" smtClean="0"/>
              <a:t>     ظهرت مدرسة العلاقات الإنسانية في </a:t>
            </a:r>
            <a:r>
              <a:rPr lang="ar-SA" dirty="0" smtClean="0">
                <a:solidFill>
                  <a:srgbClr val="00B050"/>
                </a:solidFill>
              </a:rPr>
              <a:t>الـولايات المتحدة 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الأمريكية قبل الحرب العالمية الثانية</a:t>
            </a:r>
            <a:r>
              <a:rPr lang="ar-SA" dirty="0" smtClean="0"/>
              <a:t> ، ثم انتشر تأثيرها إلي</a:t>
            </a:r>
          </a:p>
          <a:p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D9791B"/>
                </a:solidFill>
              </a:rPr>
              <a:t>بريطانيا لفترة قصيرة فيما بعد الحرب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     ولقد استمدت أفكار هذه المدرسة سندها من تجارب أو </a:t>
            </a:r>
          </a:p>
          <a:p>
            <a:r>
              <a:rPr lang="ar-SA" dirty="0"/>
              <a:t> </a:t>
            </a:r>
            <a:r>
              <a:rPr lang="ar-SA" dirty="0" smtClean="0"/>
              <a:t> دراسـات </a:t>
            </a:r>
            <a:r>
              <a:rPr lang="ar-SA" dirty="0" err="1" smtClean="0">
                <a:solidFill>
                  <a:srgbClr val="43A79C"/>
                </a:solidFill>
              </a:rPr>
              <a:t>هاوثورن</a:t>
            </a:r>
            <a:r>
              <a:rPr lang="ar-SA" dirty="0" smtClean="0"/>
              <a:t> التي أجـريت في </a:t>
            </a:r>
            <a:r>
              <a:rPr lang="ar-SA" dirty="0" smtClean="0">
                <a:solidFill>
                  <a:srgbClr val="F04316"/>
                </a:solidFill>
              </a:rPr>
              <a:t>شيكـاغو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فـي منتصـف العشرينيات وحتى أوائل الأربعينات</a:t>
            </a:r>
            <a:r>
              <a:rPr lang="ar-SA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49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</a:t>
            </a:r>
          </a:p>
          <a:p>
            <a:r>
              <a:rPr lang="ar-SA" dirty="0"/>
              <a:t> </a:t>
            </a:r>
            <a:r>
              <a:rPr lang="ar-SA" dirty="0" smtClean="0"/>
              <a:t>       وتسعى حركة العلاقات الإنسانية إلي </a:t>
            </a:r>
            <a:r>
              <a:rPr lang="ar-SA" dirty="0" smtClean="0">
                <a:solidFill>
                  <a:srgbClr val="FF0000"/>
                </a:solidFill>
              </a:rPr>
              <a:t>فهم الأسبـاب المتعلقـة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بعدم الرضا لدي العمال عن العمل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والنضال النقابي 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00B050"/>
                </a:solidFill>
              </a:rPr>
              <a:t>الصراع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 الصناعي </a:t>
            </a:r>
            <a:r>
              <a:rPr lang="ar-SA" dirty="0" smtClean="0"/>
              <a:t> . </a:t>
            </a:r>
          </a:p>
          <a:p>
            <a:r>
              <a:rPr lang="ar-SA" dirty="0"/>
              <a:t> </a:t>
            </a:r>
            <a:r>
              <a:rPr lang="ar-SA" dirty="0" smtClean="0"/>
              <a:t>     وقد اشتهر انصار العلاقات الإنسانية </a:t>
            </a:r>
            <a:r>
              <a:rPr lang="ar-SA" dirty="0" smtClean="0">
                <a:solidFill>
                  <a:srgbClr val="7030A0"/>
                </a:solidFill>
              </a:rPr>
              <a:t>بالرغبـة في التقليل من </a:t>
            </a:r>
          </a:p>
          <a:p>
            <a:r>
              <a:rPr lang="ar-SA" dirty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7030A0"/>
                </a:solidFill>
              </a:rPr>
              <a:t>أهمية دور الدوافع الاقتصادية داخـل مكـان العمـل </a:t>
            </a:r>
            <a:r>
              <a:rPr lang="ar-SA" dirty="0" smtClean="0"/>
              <a:t>، والتأكيد في </a:t>
            </a:r>
          </a:p>
          <a:p>
            <a:r>
              <a:rPr lang="ar-SA" dirty="0"/>
              <a:t> </a:t>
            </a:r>
            <a:r>
              <a:rPr lang="ar-SA" dirty="0" smtClean="0"/>
              <a:t>مقابل ذلك على </a:t>
            </a:r>
            <a:r>
              <a:rPr lang="ar-SA" dirty="0" smtClean="0">
                <a:solidFill>
                  <a:srgbClr val="ECA02F"/>
                </a:solidFill>
              </a:rPr>
              <a:t>منطق المشاعر الذى يحكم سلوك العمال </a:t>
            </a:r>
            <a:r>
              <a:rPr lang="ar-SA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98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   وقد بدأت دراسات </a:t>
            </a:r>
            <a:r>
              <a:rPr lang="ar-SA" dirty="0" err="1" smtClean="0">
                <a:solidFill>
                  <a:srgbClr val="00B0F0"/>
                </a:solidFill>
              </a:rPr>
              <a:t>هاوثورن</a:t>
            </a:r>
            <a:r>
              <a:rPr lang="ar-SA" dirty="0" smtClean="0"/>
              <a:t> - والتي أشـرف عليها </a:t>
            </a:r>
            <a:r>
              <a:rPr lang="ar-SA" dirty="0" smtClean="0">
                <a:solidFill>
                  <a:srgbClr val="00B0F0"/>
                </a:solidFill>
              </a:rPr>
              <a:t>التـون مايـو</a:t>
            </a:r>
          </a:p>
          <a:p>
            <a:r>
              <a:rPr lang="ar-SA" dirty="0"/>
              <a:t> </a:t>
            </a:r>
            <a:r>
              <a:rPr lang="ar-SA" dirty="0" smtClean="0"/>
              <a:t>وزمـلاؤه من الباحثيـن - من أجـل استكشـاف العلاقـة بين </a:t>
            </a:r>
            <a:r>
              <a:rPr lang="ar-SA" dirty="0" smtClean="0">
                <a:solidFill>
                  <a:srgbClr val="FF0000"/>
                </a:solidFill>
              </a:rPr>
              <a:t>ظـروف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العمل الفيزيقية</a:t>
            </a:r>
            <a:r>
              <a:rPr lang="ar-SA" dirty="0" smtClean="0"/>
              <a:t> وبين </a:t>
            </a:r>
            <a:r>
              <a:rPr lang="ar-SA" dirty="0" smtClean="0">
                <a:solidFill>
                  <a:srgbClr val="00B050"/>
                </a:solidFill>
              </a:rPr>
              <a:t>الإنتاجية</a:t>
            </a:r>
            <a:r>
              <a:rPr lang="ar-SA" dirty="0" smtClean="0"/>
              <a:t> ، ثم اتسعـت هـذه الدراسـات بحيـث</a:t>
            </a:r>
          </a:p>
          <a:p>
            <a:r>
              <a:rPr lang="ar-SA" dirty="0"/>
              <a:t> </a:t>
            </a:r>
            <a:r>
              <a:rPr lang="ar-SA" dirty="0" smtClean="0"/>
              <a:t>أصبحت تتناول جماعات العمل من حيث </a:t>
            </a:r>
            <a:r>
              <a:rPr lang="ar-SA" dirty="0" smtClean="0">
                <a:solidFill>
                  <a:srgbClr val="F04316"/>
                </a:solidFill>
              </a:rPr>
              <a:t>البناء ،والروح المعنوية،</a:t>
            </a:r>
          </a:p>
          <a:p>
            <a:r>
              <a:rPr lang="ar-SA" dirty="0">
                <a:solidFill>
                  <a:srgbClr val="F04316"/>
                </a:solidFill>
              </a:rPr>
              <a:t> </a:t>
            </a:r>
            <a:r>
              <a:rPr lang="ar-SA" dirty="0" smtClean="0">
                <a:solidFill>
                  <a:srgbClr val="F04316"/>
                </a:solidFill>
              </a:rPr>
              <a:t>والقيـم ، والاتجاهـات ، والمعاييـر ، والدافعيـة</a:t>
            </a:r>
            <a:r>
              <a:rPr lang="ar-SA" dirty="0" smtClean="0"/>
              <a:t> .   وقد كشفـت هـذه </a:t>
            </a:r>
          </a:p>
          <a:p>
            <a:r>
              <a:rPr lang="ar-SA" dirty="0"/>
              <a:t> </a:t>
            </a:r>
            <a:r>
              <a:rPr lang="ar-SA" dirty="0" smtClean="0"/>
              <a:t>الدراسات عن </a:t>
            </a:r>
            <a:r>
              <a:rPr lang="ar-SA" dirty="0" smtClean="0">
                <a:solidFill>
                  <a:srgbClr val="7030A0"/>
                </a:solidFill>
              </a:rPr>
              <a:t>أهمية البناء غير الرسمي للتنظيم </a:t>
            </a:r>
            <a:r>
              <a:rPr lang="ar-SA" dirty="0" smtClean="0"/>
              <a:t>، وعن أثر </a:t>
            </a:r>
            <a:r>
              <a:rPr lang="ar-SA" dirty="0" smtClean="0">
                <a:solidFill>
                  <a:srgbClr val="00B050"/>
                </a:solidFill>
              </a:rPr>
              <a:t>جماعات</a:t>
            </a:r>
          </a:p>
          <a:p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 smtClean="0">
                <a:solidFill>
                  <a:srgbClr val="00B050"/>
                </a:solidFill>
              </a:rPr>
              <a:t>العمـل غيـر الرسميـة</a:t>
            </a:r>
            <a:r>
              <a:rPr lang="ar-SA" dirty="0" smtClean="0"/>
              <a:t> في التأثيـر على سلـوك العمـال واتجاهاتهـم </a:t>
            </a:r>
          </a:p>
          <a:p>
            <a:r>
              <a:rPr lang="ar-SA" dirty="0"/>
              <a:t> </a:t>
            </a:r>
            <a:r>
              <a:rPr lang="ar-SA" dirty="0" smtClean="0"/>
              <a:t>وإنتاجهم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25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ويمكن عرض أهم النتائج التي كشفت عنها دراسات التون مايو</a:t>
            </a:r>
          </a:p>
          <a:p>
            <a:r>
              <a:rPr lang="ar-SA" dirty="0"/>
              <a:t> </a:t>
            </a:r>
            <a:r>
              <a:rPr lang="ar-SA" dirty="0" smtClean="0"/>
              <a:t>  فيما يلى : </a:t>
            </a:r>
          </a:p>
          <a:p>
            <a:r>
              <a:rPr lang="ar-SA" dirty="0"/>
              <a:t> </a:t>
            </a:r>
            <a:r>
              <a:rPr lang="ar-SA" dirty="0" smtClean="0"/>
              <a:t>    1- أن العمل </a:t>
            </a:r>
            <a:r>
              <a:rPr lang="ar-SA" dirty="0" smtClean="0">
                <a:solidFill>
                  <a:srgbClr val="FF0000"/>
                </a:solidFill>
              </a:rPr>
              <a:t>نشاط جمعي </a:t>
            </a:r>
          </a:p>
          <a:p>
            <a:r>
              <a:rPr lang="ar-SA" dirty="0"/>
              <a:t> </a:t>
            </a:r>
            <a:r>
              <a:rPr lang="ar-SA" dirty="0" smtClean="0"/>
              <a:t>    2- تتمركز حياة الراشد الاجتماعية حول </a:t>
            </a:r>
            <a:r>
              <a:rPr lang="ar-SA" dirty="0" smtClean="0">
                <a:solidFill>
                  <a:srgbClr val="FF0000"/>
                </a:solidFill>
              </a:rPr>
              <a:t>نشاط العمل </a:t>
            </a:r>
            <a:r>
              <a:rPr lang="ar-SA" dirty="0" smtClean="0"/>
              <a:t>وتتشكل</a:t>
            </a:r>
          </a:p>
          <a:p>
            <a:r>
              <a:rPr lang="ar-SA" dirty="0"/>
              <a:t> </a:t>
            </a:r>
            <a:r>
              <a:rPr lang="ar-SA" dirty="0" smtClean="0"/>
              <a:t>    وفقا له .</a:t>
            </a:r>
          </a:p>
          <a:p>
            <a:r>
              <a:rPr lang="ar-SA" dirty="0"/>
              <a:t> </a:t>
            </a:r>
            <a:r>
              <a:rPr lang="ar-SA" dirty="0" smtClean="0"/>
              <a:t>    3- أن الحاجة إلي التقدير والأمن ، والشعور بالانتماء لهما </a:t>
            </a:r>
          </a:p>
          <a:p>
            <a:r>
              <a:rPr lang="ar-SA" dirty="0"/>
              <a:t> </a:t>
            </a:r>
            <a:r>
              <a:rPr lang="ar-SA" dirty="0" smtClean="0"/>
              <a:t>    أهمية كبيرة في </a:t>
            </a:r>
            <a:r>
              <a:rPr lang="ar-SA" dirty="0" smtClean="0">
                <a:solidFill>
                  <a:srgbClr val="FF0000"/>
                </a:solidFill>
              </a:rPr>
              <a:t>تحديد </a:t>
            </a:r>
            <a:r>
              <a:rPr lang="ar-SA" dirty="0">
                <a:solidFill>
                  <a:srgbClr val="FF0000"/>
                </a:solidFill>
              </a:rPr>
              <a:t>الروح المعنوية </a:t>
            </a:r>
            <a:r>
              <a:rPr lang="ar-SA" dirty="0" smtClean="0">
                <a:solidFill>
                  <a:srgbClr val="FF0000"/>
                </a:solidFill>
              </a:rPr>
              <a:t>للعمال وإنتاجيتهم </a:t>
            </a:r>
            <a:r>
              <a:rPr lang="ar-SA" dirty="0" smtClean="0"/>
              <a:t>من</a:t>
            </a:r>
          </a:p>
          <a:p>
            <a:r>
              <a:rPr lang="ar-SA" dirty="0"/>
              <a:t> </a:t>
            </a:r>
            <a:r>
              <a:rPr lang="ar-SA" dirty="0" smtClean="0"/>
              <a:t>     </a:t>
            </a:r>
            <a:r>
              <a:rPr lang="ar-SA" dirty="0" smtClean="0">
                <a:solidFill>
                  <a:srgbClr val="0070C0"/>
                </a:solidFill>
              </a:rPr>
              <a:t>الظروف الفيزيقية </a:t>
            </a:r>
            <a:r>
              <a:rPr lang="ar-SA" dirty="0" smtClean="0"/>
              <a:t>التي يعملون في ظلها .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16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4- أن الشكوى لا تكون بالضرورة </a:t>
            </a:r>
            <a:r>
              <a:rPr lang="ar-SA" dirty="0" smtClean="0">
                <a:solidFill>
                  <a:srgbClr val="FF0000"/>
                </a:solidFill>
              </a:rPr>
              <a:t>تقريراً موضوعيا للحقائق </a:t>
            </a:r>
            <a:r>
              <a:rPr lang="ar-SA" dirty="0" smtClean="0"/>
              <a:t>، </a:t>
            </a:r>
          </a:p>
          <a:p>
            <a:r>
              <a:rPr lang="ar-SA" dirty="0"/>
              <a:t> </a:t>
            </a:r>
            <a:r>
              <a:rPr lang="ar-SA" dirty="0" smtClean="0"/>
              <a:t>     فهي في الغالب عرض يفصح عن </a:t>
            </a:r>
            <a:r>
              <a:rPr lang="ar-SA" dirty="0" smtClean="0">
                <a:solidFill>
                  <a:srgbClr val="0070C0"/>
                </a:solidFill>
              </a:rPr>
              <a:t>اضطراب في مكانة الفرد </a:t>
            </a:r>
            <a:r>
              <a:rPr lang="ar-SA" dirty="0" smtClean="0"/>
              <a:t>.</a:t>
            </a:r>
          </a:p>
          <a:p>
            <a:r>
              <a:rPr lang="ar-SA" dirty="0"/>
              <a:t> </a:t>
            </a:r>
            <a:r>
              <a:rPr lang="ar-SA" dirty="0" smtClean="0"/>
              <a:t>  5- أن العامل شخص </a:t>
            </a:r>
            <a:r>
              <a:rPr lang="ar-SA" dirty="0" smtClean="0">
                <a:solidFill>
                  <a:srgbClr val="FF0000"/>
                </a:solidFill>
              </a:rPr>
              <a:t>تتحكم في اتجاهاته ومدى فاعليته </a:t>
            </a:r>
            <a:r>
              <a:rPr lang="ar-SA" dirty="0" smtClean="0">
                <a:solidFill>
                  <a:srgbClr val="00B0F0"/>
                </a:solidFill>
              </a:rPr>
              <a:t>المطالب </a:t>
            </a:r>
          </a:p>
          <a:p>
            <a:r>
              <a:rPr lang="ar-SA" dirty="0">
                <a:solidFill>
                  <a:srgbClr val="00B0F0"/>
                </a:solidFill>
              </a:rPr>
              <a:t> </a:t>
            </a:r>
            <a:r>
              <a:rPr lang="ar-SA" dirty="0" smtClean="0">
                <a:solidFill>
                  <a:srgbClr val="00B0F0"/>
                </a:solidFill>
              </a:rPr>
              <a:t>     الاجتماعية</a:t>
            </a:r>
            <a:r>
              <a:rPr lang="ar-SA" dirty="0" smtClean="0"/>
              <a:t> التي تأتى من داخل مكان العمل أو خارجه .</a:t>
            </a:r>
          </a:p>
          <a:p>
            <a:r>
              <a:rPr lang="ar-SA" dirty="0" smtClean="0"/>
              <a:t>   6- تمارس </a:t>
            </a:r>
            <a:r>
              <a:rPr lang="ar-SA" dirty="0" smtClean="0">
                <a:solidFill>
                  <a:srgbClr val="00B050"/>
                </a:solidFill>
              </a:rPr>
              <a:t>الجماعات غير الرسمية </a:t>
            </a:r>
            <a:r>
              <a:rPr lang="ar-SA" dirty="0" smtClean="0"/>
              <a:t>داخل مكان العمل ، </a:t>
            </a:r>
            <a:r>
              <a:rPr lang="ar-SA" dirty="0" smtClean="0">
                <a:solidFill>
                  <a:srgbClr val="FF0000"/>
                </a:solidFill>
              </a:rPr>
              <a:t>ضبطاً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     اجتماعيا قوياً</a:t>
            </a:r>
            <a:r>
              <a:rPr lang="ar-SA" dirty="0" smtClean="0"/>
              <a:t> على </a:t>
            </a:r>
            <a:r>
              <a:rPr lang="ar-SA" dirty="0" smtClean="0">
                <a:solidFill>
                  <a:srgbClr val="0E478A"/>
                </a:solidFill>
              </a:rPr>
              <a:t>عادات العمل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52D26"/>
                </a:solidFill>
              </a:rPr>
              <a:t>واتجاهات العامل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279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46617"/>
            <a:ext cx="8915400" cy="11430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" y="1340768"/>
            <a:ext cx="8915400" cy="4525963"/>
          </a:xfrm>
        </p:spPr>
        <p:txBody>
          <a:bodyPr/>
          <a:lstStyle/>
          <a:p>
            <a:r>
              <a:rPr lang="ar-SA" dirty="0" smtClean="0"/>
              <a:t>       ونجد أن نتائج دراسات «</a:t>
            </a:r>
            <a:r>
              <a:rPr lang="ar-SA" dirty="0" smtClean="0">
                <a:solidFill>
                  <a:srgbClr val="00B0F0"/>
                </a:solidFill>
              </a:rPr>
              <a:t>التون مايو</a:t>
            </a:r>
            <a:r>
              <a:rPr lang="ar-SA" dirty="0" smtClean="0"/>
              <a:t>» </a:t>
            </a:r>
            <a:r>
              <a:rPr lang="ar-SA" dirty="0" smtClean="0">
                <a:solidFill>
                  <a:srgbClr val="FF0000"/>
                </a:solidFill>
              </a:rPr>
              <a:t>قد شكلت جوهر نظرية </a:t>
            </a:r>
          </a:p>
          <a:p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العلاقـات الإنسانيـة</a:t>
            </a:r>
            <a:r>
              <a:rPr lang="ar-SA" dirty="0" smtClean="0"/>
              <a:t>  ، وهى </a:t>
            </a:r>
            <a:r>
              <a:rPr lang="ar-SA" dirty="0" smtClean="0">
                <a:solidFill>
                  <a:srgbClr val="00B050"/>
                </a:solidFill>
              </a:rPr>
              <a:t>على عكـس جميـع الافتـراضـات التـي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قـدمتهـا نظـرية الإدارة العلميـة </a:t>
            </a:r>
            <a:r>
              <a:rPr lang="ar-SA" dirty="0" smtClean="0"/>
              <a:t>، وتؤكـد على أن الكفـاية التنظيميـة </a:t>
            </a:r>
          </a:p>
          <a:p>
            <a:r>
              <a:rPr lang="ar-SA" dirty="0" smtClean="0"/>
              <a:t>وارتفاع مستـوى الإنتاجية يعتمد على </a:t>
            </a:r>
            <a:r>
              <a:rPr lang="ar-SA" dirty="0" smtClean="0">
                <a:solidFill>
                  <a:srgbClr val="FF0000"/>
                </a:solidFill>
              </a:rPr>
              <a:t>القـوى الاجتماعيـة </a:t>
            </a:r>
            <a:r>
              <a:rPr lang="ar-SA" dirty="0" smtClean="0"/>
              <a:t>، وخاصة</a:t>
            </a:r>
          </a:p>
          <a:p>
            <a:r>
              <a:rPr lang="ar-SA" dirty="0"/>
              <a:t> </a:t>
            </a:r>
            <a:r>
              <a:rPr lang="ar-SA" dirty="0" smtClean="0"/>
              <a:t>العلاقات غير الرسمية بين العاملين .</a:t>
            </a:r>
          </a:p>
          <a:p>
            <a:r>
              <a:rPr lang="ar-SA" dirty="0"/>
              <a:t> </a:t>
            </a:r>
            <a:r>
              <a:rPr lang="ar-SA" dirty="0" smtClean="0"/>
              <a:t>     وترى نظـرية العلاقـات الإنسانية أن </a:t>
            </a:r>
            <a:r>
              <a:rPr lang="ar-SA" dirty="0" smtClean="0">
                <a:solidFill>
                  <a:srgbClr val="FF0000"/>
                </a:solidFill>
              </a:rPr>
              <a:t>زيـادة الإنتاجيـة </a:t>
            </a:r>
            <a:r>
              <a:rPr lang="ar-SA" dirty="0" smtClean="0">
                <a:solidFill>
                  <a:srgbClr val="0E478A"/>
                </a:solidFill>
              </a:rPr>
              <a:t>لا تعتمـد</a:t>
            </a:r>
          </a:p>
          <a:p>
            <a:r>
              <a:rPr lang="ar-SA" dirty="0"/>
              <a:t> </a:t>
            </a:r>
            <a:r>
              <a:rPr lang="ar-SA" dirty="0" smtClean="0"/>
              <a:t>على </a:t>
            </a:r>
            <a:r>
              <a:rPr lang="ar-SA" dirty="0" smtClean="0">
                <a:solidFill>
                  <a:srgbClr val="00B050"/>
                </a:solidFill>
              </a:rPr>
              <a:t>التنظيم الرسمي </a:t>
            </a:r>
            <a:r>
              <a:rPr lang="ar-SA" dirty="0" smtClean="0"/>
              <a:t>، وإنما </a:t>
            </a:r>
            <a:r>
              <a:rPr lang="ar-SA" dirty="0" smtClean="0">
                <a:solidFill>
                  <a:srgbClr val="7030A0"/>
                </a:solidFill>
              </a:rPr>
              <a:t>تعتمد على التنظيـم غيـر الرسمي </a:t>
            </a:r>
            <a:r>
              <a:rPr lang="ar-SA" dirty="0" smtClean="0"/>
              <a:t>الذى</a:t>
            </a:r>
          </a:p>
          <a:p>
            <a:r>
              <a:rPr lang="ar-SA" dirty="0"/>
              <a:t> </a:t>
            </a:r>
            <a:r>
              <a:rPr lang="ar-SA" dirty="0" smtClean="0"/>
              <a:t> يتشكل عن طريق الجماعات غير الرسمية والعلاقات بين أعضائها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71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(3)</Template>
  <TotalTime>319</TotalTime>
  <Words>1091</Words>
  <Application>Microsoft Office PowerPoint</Application>
  <PresentationFormat>A4 Paper (210x297 mm)</PresentationFormat>
  <Paragraphs>168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الثامنة</vt:lpstr>
      <vt:lpstr> العناصر الأساسية</vt:lpstr>
      <vt:lpstr> المداخل النظرية في دراسة التنظيم </vt:lpstr>
      <vt:lpstr>    </vt:lpstr>
      <vt:lpstr>    </vt:lpstr>
      <vt:lpstr>    </vt:lpstr>
      <vt:lpstr>    </vt:lpstr>
      <vt:lpstr>    </vt:lpstr>
      <vt:lpstr>   </vt:lpstr>
      <vt:lpstr>   </vt:lpstr>
      <vt:lpstr>    </vt:lpstr>
      <vt:lpstr>    </vt:lpstr>
      <vt:lpstr>    </vt:lpstr>
      <vt:lpstr>    </vt:lpstr>
      <vt:lpstr>    </vt:lpstr>
      <vt:lpstr>    </vt:lpstr>
      <vt:lpstr>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28</cp:revision>
  <dcterms:created xsi:type="dcterms:W3CDTF">2014-03-16T16:22:04Z</dcterms:created>
  <dcterms:modified xsi:type="dcterms:W3CDTF">2014-03-19T04:18:47Z</dcterms:modified>
</cp:coreProperties>
</file>