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2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08" r:id="rId13"/>
    <p:sldId id="30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D52D26"/>
    <a:srgbClr val="ECA02F"/>
    <a:srgbClr val="0E478A"/>
    <a:srgbClr val="313B4A"/>
    <a:srgbClr val="43A79C"/>
    <a:srgbClr val="EDBD1F"/>
    <a:srgbClr val="F04316"/>
    <a:srgbClr val="81AA52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اجتماع التنظيم والتخطيط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التاسعة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مفهوم التخطيط الاجتماعي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وأهم المفهومات المرتبطة به 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عناصر المحاضرة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أولا : مفهوم التخطيط الاجتماعي </a:t>
            </a:r>
          </a:p>
          <a:p>
            <a:r>
              <a:rPr lang="ar-SA" dirty="0"/>
              <a:t> </a:t>
            </a:r>
            <a:r>
              <a:rPr lang="ar-SA" dirty="0" smtClean="0"/>
              <a:t>  ثانيا  : المفهومات المرتبطة به </a:t>
            </a:r>
          </a:p>
          <a:p>
            <a:r>
              <a:rPr lang="en-US" dirty="0" smtClean="0"/>
              <a:t> </a:t>
            </a:r>
            <a:r>
              <a:rPr lang="ar-SA" dirty="0" smtClean="0"/>
              <a:t>               مفهوم الخطة– التنمية الاجتماعية – مفهوم البرمجة</a:t>
            </a:r>
          </a:p>
          <a:p>
            <a:r>
              <a:rPr lang="ar-SA" dirty="0" smtClean="0"/>
              <a:t>         التغير الاجتماعي – النمو – التطور – التخلف – الفقر </a:t>
            </a:r>
          </a:p>
          <a:p>
            <a:r>
              <a:rPr lang="ar-SA" dirty="0"/>
              <a:t> </a:t>
            </a:r>
            <a:r>
              <a:rPr lang="ar-SA" dirty="0" smtClean="0"/>
              <a:t>        العالم الثالث  - دولة الرفاهية .</a:t>
            </a:r>
          </a:p>
          <a:p>
            <a:r>
              <a:rPr lang="ar-SA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327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أولاً : </a:t>
            </a:r>
            <a:r>
              <a:rPr lang="ar-SA" dirty="0" smtClean="0">
                <a:solidFill>
                  <a:srgbClr val="FF0000"/>
                </a:solidFill>
              </a:rPr>
              <a:t>مفهوم التخطيط الاجتماعي </a:t>
            </a:r>
          </a:p>
          <a:p>
            <a:pPr rtl="1"/>
            <a:r>
              <a:rPr lang="ar-SA" dirty="0"/>
              <a:t> </a:t>
            </a:r>
            <a:r>
              <a:rPr lang="ar-SA" dirty="0" smtClean="0"/>
              <a:t>         </a:t>
            </a:r>
            <a:r>
              <a:rPr lang="ar-EG" dirty="0"/>
              <a:t>يعد الاقتصادي النمساوي" </a:t>
            </a:r>
            <a:r>
              <a:rPr lang="ar-EG" dirty="0">
                <a:solidFill>
                  <a:srgbClr val="0070C0"/>
                </a:solidFill>
              </a:rPr>
              <a:t>كريستيان </a:t>
            </a:r>
            <a:r>
              <a:rPr lang="ar-EG" dirty="0" err="1">
                <a:solidFill>
                  <a:srgbClr val="0070C0"/>
                </a:solidFill>
              </a:rPr>
              <a:t>شو</a:t>
            </a:r>
            <a:r>
              <a:rPr lang="ar-EG" dirty="0">
                <a:solidFill>
                  <a:srgbClr val="0070C0"/>
                </a:solidFill>
              </a:rPr>
              <a:t> يندر</a:t>
            </a:r>
            <a:r>
              <a:rPr lang="ar-EG" dirty="0"/>
              <a:t>" </a:t>
            </a:r>
            <a:r>
              <a:rPr lang="ar-EG" dirty="0" smtClean="0"/>
              <a:t>أول </a:t>
            </a:r>
            <a:r>
              <a:rPr lang="ar-EG" dirty="0"/>
              <a:t>من أدخل مصطلح </a:t>
            </a:r>
            <a:r>
              <a:rPr lang="ar-EG" dirty="0" smtClean="0">
                <a:solidFill>
                  <a:srgbClr val="00B050"/>
                </a:solidFill>
              </a:rPr>
              <a:t>التخطيط</a:t>
            </a:r>
            <a:r>
              <a:rPr lang="ar-EG" dirty="0" smtClean="0"/>
              <a:t> في </a:t>
            </a:r>
            <a:r>
              <a:rPr lang="ar-EG" dirty="0"/>
              <a:t>تعريفه للنشاط المبذول في المجتمع ، وذلك في مقال نشر له عام </a:t>
            </a:r>
            <a:r>
              <a:rPr lang="ar-EG" dirty="0">
                <a:solidFill>
                  <a:srgbClr val="FF0000"/>
                </a:solidFill>
              </a:rPr>
              <a:t>1910</a:t>
            </a:r>
            <a:r>
              <a:rPr lang="ar-EG" dirty="0"/>
              <a:t> </a:t>
            </a:r>
            <a:r>
              <a:rPr lang="ar-EG" dirty="0" smtClean="0"/>
              <a:t>0</a:t>
            </a:r>
            <a:endParaRPr lang="ar-SA" dirty="0" smtClean="0"/>
          </a:p>
          <a:p>
            <a:pPr rtl="1"/>
            <a:r>
              <a:rPr lang="ar-SA" dirty="0" smtClean="0"/>
              <a:t>        </a:t>
            </a:r>
            <a:r>
              <a:rPr lang="ar-EG" dirty="0" smtClean="0"/>
              <a:t>و</a:t>
            </a:r>
            <a:r>
              <a:rPr lang="ar-EG" dirty="0" smtClean="0">
                <a:solidFill>
                  <a:srgbClr val="FF0000"/>
                </a:solidFill>
              </a:rPr>
              <a:t>التخطيط</a:t>
            </a:r>
            <a:r>
              <a:rPr lang="ar-EG" dirty="0" smtClean="0"/>
              <a:t> </a:t>
            </a:r>
            <a:r>
              <a:rPr lang="ar-EG" dirty="0"/>
              <a:t>هو </a:t>
            </a:r>
            <a:r>
              <a:rPr lang="ar-EG" dirty="0">
                <a:solidFill>
                  <a:srgbClr val="0070C0"/>
                </a:solidFill>
              </a:rPr>
              <a:t>أسلوب في التنظيم يهدف إلى استخدام الموارد الاستخدام الأمثل بهدف تحقيق أهداف محددة </a:t>
            </a:r>
            <a:r>
              <a:rPr lang="ar-SA" dirty="0" smtClean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100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</a:t>
            </a:r>
            <a:r>
              <a:rPr lang="ar-EG" dirty="0" smtClean="0"/>
              <a:t>ويقصد </a:t>
            </a:r>
            <a:r>
              <a:rPr lang="ar-EG" dirty="0">
                <a:solidFill>
                  <a:srgbClr val="FF0000"/>
                </a:solidFill>
              </a:rPr>
              <a:t>بالتخطيط على النطاق القومي </a:t>
            </a:r>
            <a:r>
              <a:rPr lang="ar-EG" dirty="0">
                <a:solidFill>
                  <a:srgbClr val="00B050"/>
                </a:solidFill>
              </a:rPr>
              <a:t>وضع خطة يسير عليها المجتمع خلال فترة معينة بقصد تحقيق التنمية الاقتصادية </a:t>
            </a:r>
            <a:r>
              <a:rPr lang="ar-EG" dirty="0" smtClean="0">
                <a:solidFill>
                  <a:srgbClr val="00B050"/>
                </a:solidFill>
              </a:rPr>
              <a:t>والاجتماعية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/>
              <a:t>. </a:t>
            </a:r>
          </a:p>
          <a:p>
            <a:r>
              <a:rPr lang="ar-SA" dirty="0" smtClean="0"/>
              <a:t>       </a:t>
            </a:r>
            <a:r>
              <a:rPr lang="ar-EG" dirty="0" smtClean="0"/>
              <a:t>وقد </a:t>
            </a:r>
            <a:r>
              <a:rPr lang="ar-EG" dirty="0"/>
              <a:t>يكون التخطيط </a:t>
            </a:r>
            <a:r>
              <a:rPr lang="ar-EG" dirty="0">
                <a:solidFill>
                  <a:srgbClr val="00B050"/>
                </a:solidFill>
              </a:rPr>
              <a:t>كليا</a:t>
            </a:r>
            <a:r>
              <a:rPr lang="ar-EG" dirty="0"/>
              <a:t> أو </a:t>
            </a:r>
            <a:r>
              <a:rPr lang="ar-EG" dirty="0">
                <a:solidFill>
                  <a:srgbClr val="FF0000"/>
                </a:solidFill>
              </a:rPr>
              <a:t>جزئيا</a:t>
            </a:r>
            <a:r>
              <a:rPr lang="ar-EG" dirty="0"/>
              <a:t> وقد يكون </a:t>
            </a:r>
            <a:r>
              <a:rPr lang="ar-EG" dirty="0">
                <a:solidFill>
                  <a:srgbClr val="0070C0"/>
                </a:solidFill>
              </a:rPr>
              <a:t>مرنا</a:t>
            </a:r>
            <a:r>
              <a:rPr lang="ar-EG" dirty="0"/>
              <a:t> </a:t>
            </a:r>
            <a:r>
              <a:rPr lang="ar-SA" dirty="0" smtClean="0"/>
              <a:t>أو </a:t>
            </a:r>
            <a:r>
              <a:rPr lang="ar-EG" dirty="0" smtClean="0">
                <a:solidFill>
                  <a:srgbClr val="FF0000"/>
                </a:solidFill>
              </a:rPr>
              <a:t>جامدا</a:t>
            </a:r>
            <a:r>
              <a:rPr lang="ar-EG" dirty="0" smtClean="0"/>
              <a:t>، </a:t>
            </a:r>
            <a:r>
              <a:rPr lang="ar-EG" dirty="0"/>
              <a:t>وهناك </a:t>
            </a:r>
            <a:r>
              <a:rPr lang="ar-EG" dirty="0">
                <a:solidFill>
                  <a:srgbClr val="D9791B"/>
                </a:solidFill>
              </a:rPr>
              <a:t>التخطيط الهيكلي </a:t>
            </a:r>
            <a:r>
              <a:rPr lang="ar-EG" dirty="0" smtClean="0"/>
              <a:t>، </a:t>
            </a:r>
            <a:r>
              <a:rPr lang="ar-EG" dirty="0">
                <a:solidFill>
                  <a:srgbClr val="7030A0"/>
                </a:solidFill>
              </a:rPr>
              <a:t>والتخطيط </a:t>
            </a:r>
            <a:r>
              <a:rPr lang="ar-EG" dirty="0" smtClean="0">
                <a:solidFill>
                  <a:srgbClr val="7030A0"/>
                </a:solidFill>
              </a:rPr>
              <a:t>الإصلاحي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93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</a:t>
            </a:r>
            <a:r>
              <a:rPr lang="ar-EG" dirty="0" smtClean="0"/>
              <a:t>و</a:t>
            </a:r>
            <a:r>
              <a:rPr lang="ar-EG" dirty="0" smtClean="0">
                <a:solidFill>
                  <a:srgbClr val="D52D26"/>
                </a:solidFill>
              </a:rPr>
              <a:t>التخطيط</a:t>
            </a:r>
            <a:r>
              <a:rPr lang="ar-EG" dirty="0" smtClean="0"/>
              <a:t> </a:t>
            </a:r>
            <a:r>
              <a:rPr lang="ar-EG" dirty="0">
                <a:solidFill>
                  <a:srgbClr val="7030A0"/>
                </a:solidFill>
              </a:rPr>
              <a:t>منهج يتضمن عدة اجراءات لتحقيق </a:t>
            </a:r>
            <a:r>
              <a:rPr lang="ar-EG" dirty="0">
                <a:solidFill>
                  <a:srgbClr val="FF0000"/>
                </a:solidFill>
              </a:rPr>
              <a:t>غايات </a:t>
            </a:r>
            <a:r>
              <a:rPr lang="ar-EG" dirty="0" smtClean="0">
                <a:solidFill>
                  <a:srgbClr val="FF0000"/>
                </a:solidFill>
              </a:rPr>
              <a:t>أ</a:t>
            </a:r>
            <a:r>
              <a:rPr lang="ar-SA" dirty="0" smtClean="0">
                <a:solidFill>
                  <a:srgbClr val="FF0000"/>
                </a:solidFill>
              </a:rPr>
              <a:t>و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 أهداف مرغوب فيها</a:t>
            </a:r>
            <a:r>
              <a:rPr lang="ar-SA" dirty="0" smtClean="0"/>
              <a:t> .</a:t>
            </a:r>
          </a:p>
          <a:p>
            <a:endParaRPr lang="ar-SA" dirty="0" smtClean="0"/>
          </a:p>
          <a:p>
            <a:r>
              <a:rPr lang="ar-SA" dirty="0" smtClean="0"/>
              <a:t>       </a:t>
            </a:r>
            <a:r>
              <a:rPr lang="ar-EG" dirty="0" smtClean="0">
                <a:solidFill>
                  <a:srgbClr val="FF0000"/>
                </a:solidFill>
              </a:rPr>
              <a:t>والتخطيط </a:t>
            </a:r>
            <a:r>
              <a:rPr lang="ar-EG" dirty="0">
                <a:solidFill>
                  <a:srgbClr val="FF0000"/>
                </a:solidFill>
              </a:rPr>
              <a:t>الكفء </a:t>
            </a:r>
            <a:r>
              <a:rPr lang="ar-EG" dirty="0"/>
              <a:t>يعنى اتخاذ </a:t>
            </a:r>
            <a:r>
              <a:rPr lang="ar-EG" dirty="0">
                <a:solidFill>
                  <a:srgbClr val="0070C0"/>
                </a:solidFill>
              </a:rPr>
              <a:t>قرارات رشيدة </a:t>
            </a:r>
            <a:r>
              <a:rPr lang="ar-EG" dirty="0"/>
              <a:t>في رسم السياسات المختلفة وتنفيذها ، </a:t>
            </a:r>
            <a:r>
              <a:rPr lang="ar-EG" dirty="0">
                <a:solidFill>
                  <a:srgbClr val="00B050"/>
                </a:solidFill>
              </a:rPr>
              <a:t>ويجب أن يتضمن تقديراً دقيقاً للوسائل والغايات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151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/>
              <a:t>	</a:t>
            </a:r>
            <a:r>
              <a:rPr lang="ar-SA" dirty="0" smtClean="0"/>
              <a:t>     </a:t>
            </a:r>
          </a:p>
          <a:p>
            <a:r>
              <a:rPr lang="ar-SA" dirty="0"/>
              <a:t> </a:t>
            </a:r>
            <a:r>
              <a:rPr lang="ar-SA" dirty="0" smtClean="0"/>
              <a:t>      </a:t>
            </a:r>
            <a:r>
              <a:rPr lang="ar-EG" dirty="0" smtClean="0">
                <a:solidFill>
                  <a:srgbClr val="00B050"/>
                </a:solidFill>
              </a:rPr>
              <a:t>ويستخدم </a:t>
            </a:r>
            <a:r>
              <a:rPr lang="ar-EG" dirty="0">
                <a:solidFill>
                  <a:srgbClr val="00B050"/>
                </a:solidFill>
              </a:rPr>
              <a:t>مفهوم التخطيط استخدامات متعددة </a:t>
            </a:r>
            <a:r>
              <a:rPr lang="ar-EG" dirty="0"/>
              <a:t>، فأحياناً يستخدم كمرادف لمصطلح (</a:t>
            </a:r>
            <a:r>
              <a:rPr lang="ar-EG" dirty="0">
                <a:solidFill>
                  <a:srgbClr val="FF0000"/>
                </a:solidFill>
              </a:rPr>
              <a:t>الاشتراكية</a:t>
            </a:r>
            <a:r>
              <a:rPr lang="ar-EG" dirty="0"/>
              <a:t>) ، وأحيانا </a:t>
            </a:r>
            <a:r>
              <a:rPr lang="ar-EG" dirty="0" smtClean="0"/>
              <a:t>يطل</a:t>
            </a:r>
            <a:r>
              <a:rPr lang="ar-SA" dirty="0" smtClean="0"/>
              <a:t>ـ</a:t>
            </a:r>
            <a:r>
              <a:rPr lang="ar-EG" dirty="0" smtClean="0"/>
              <a:t>ق </a:t>
            </a:r>
            <a:r>
              <a:rPr lang="ar-EG" dirty="0"/>
              <a:t>عليه </a:t>
            </a:r>
            <a:r>
              <a:rPr lang="ar-EG" dirty="0" smtClean="0">
                <a:solidFill>
                  <a:srgbClr val="0070C0"/>
                </a:solidFill>
              </a:rPr>
              <a:t>برامج </a:t>
            </a:r>
            <a:r>
              <a:rPr lang="ar-EG" dirty="0">
                <a:solidFill>
                  <a:srgbClr val="0070C0"/>
                </a:solidFill>
              </a:rPr>
              <a:t>تنمية </a:t>
            </a:r>
            <a:r>
              <a:rPr lang="ar-EG" dirty="0" smtClean="0">
                <a:solidFill>
                  <a:srgbClr val="0070C0"/>
                </a:solidFill>
              </a:rPr>
              <a:t>الم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وارد </a:t>
            </a:r>
            <a:r>
              <a:rPr lang="ar-EG" dirty="0">
                <a:solidFill>
                  <a:srgbClr val="0070C0"/>
                </a:solidFill>
              </a:rPr>
              <a:t>أو تحسين </a:t>
            </a:r>
            <a:r>
              <a:rPr lang="ar-EG" dirty="0" smtClean="0">
                <a:solidFill>
                  <a:srgbClr val="0070C0"/>
                </a:solidFill>
              </a:rPr>
              <a:t>ط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رق </a:t>
            </a:r>
            <a:r>
              <a:rPr lang="ar-EG" dirty="0">
                <a:solidFill>
                  <a:srgbClr val="0070C0"/>
                </a:solidFill>
              </a:rPr>
              <a:t>الأداء في الإدارة</a:t>
            </a:r>
            <a:r>
              <a:rPr lang="ar-EG" dirty="0"/>
              <a:t> ، </a:t>
            </a:r>
            <a:r>
              <a:rPr lang="ar-EG" dirty="0" smtClean="0">
                <a:solidFill>
                  <a:srgbClr val="0E478A"/>
                </a:solidFill>
              </a:rPr>
              <a:t>أم</a:t>
            </a:r>
            <a:r>
              <a:rPr lang="ar-SA" dirty="0" smtClean="0">
                <a:solidFill>
                  <a:srgbClr val="0E478A"/>
                </a:solidFill>
              </a:rPr>
              <a:t>ـ</a:t>
            </a:r>
            <a:r>
              <a:rPr lang="ar-EG" dirty="0" smtClean="0">
                <a:solidFill>
                  <a:srgbClr val="0E478A"/>
                </a:solidFill>
              </a:rPr>
              <a:t>ا </a:t>
            </a:r>
            <a:r>
              <a:rPr lang="ar-EG" dirty="0">
                <a:solidFill>
                  <a:srgbClr val="0E478A"/>
                </a:solidFill>
              </a:rPr>
              <a:t>في </a:t>
            </a:r>
            <a:r>
              <a:rPr lang="ar-EG" dirty="0" err="1" smtClean="0">
                <a:solidFill>
                  <a:srgbClr val="0E478A"/>
                </a:solidFill>
              </a:rPr>
              <a:t>الاقتص</a:t>
            </a:r>
            <a:r>
              <a:rPr lang="ar-SA" dirty="0" smtClean="0">
                <a:solidFill>
                  <a:srgbClr val="0E478A"/>
                </a:solidFill>
              </a:rPr>
              <a:t>ـ</a:t>
            </a:r>
            <a:r>
              <a:rPr lang="ar-EG" dirty="0" smtClean="0">
                <a:solidFill>
                  <a:srgbClr val="0E478A"/>
                </a:solidFill>
              </a:rPr>
              <a:t>اد </a:t>
            </a:r>
            <a:r>
              <a:rPr lang="ar-EG" dirty="0"/>
              <a:t>، فيبدو أن التخطيط يعني </a:t>
            </a:r>
            <a:r>
              <a:rPr lang="ar-EG" dirty="0">
                <a:solidFill>
                  <a:srgbClr val="FF0000"/>
                </a:solidFill>
              </a:rPr>
              <a:t>أي </a:t>
            </a:r>
            <a:r>
              <a:rPr lang="ar-EG" dirty="0" smtClean="0">
                <a:solidFill>
                  <a:srgbClr val="FF0000"/>
                </a:solidFill>
              </a:rPr>
              <a:t>تدخ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ل </a:t>
            </a:r>
            <a:r>
              <a:rPr lang="ar-EG" dirty="0">
                <a:solidFill>
                  <a:srgbClr val="FF0000"/>
                </a:solidFill>
              </a:rPr>
              <a:t>في </a:t>
            </a:r>
            <a:r>
              <a:rPr lang="ar-EG" dirty="0" err="1" smtClean="0">
                <a:solidFill>
                  <a:srgbClr val="FF0000"/>
                </a:solidFill>
              </a:rPr>
              <a:t>نظ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ام </a:t>
            </a:r>
            <a:r>
              <a:rPr lang="ar-EG" dirty="0" err="1" smtClean="0">
                <a:solidFill>
                  <a:srgbClr val="FF0000"/>
                </a:solidFill>
              </a:rPr>
              <a:t>الائتم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ان </a:t>
            </a:r>
            <a:r>
              <a:rPr lang="ar-EG" dirty="0">
                <a:solidFill>
                  <a:srgbClr val="FF0000"/>
                </a:solidFill>
              </a:rPr>
              <a:t>عن طريق </a:t>
            </a:r>
            <a:r>
              <a:rPr lang="ar-SA" dirty="0" smtClean="0">
                <a:solidFill>
                  <a:srgbClr val="FF0000"/>
                </a:solidFill>
              </a:rPr>
              <a:t>الدولة </a:t>
            </a:r>
            <a:r>
              <a:rPr lang="ar-SA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616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EG" dirty="0" smtClean="0"/>
              <a:t>أما </a:t>
            </a:r>
            <a:r>
              <a:rPr lang="ar-EG" dirty="0"/>
              <a:t>مصطلح "</a:t>
            </a:r>
            <a:r>
              <a:rPr lang="ar-EG" dirty="0">
                <a:solidFill>
                  <a:srgbClr val="FF0000"/>
                </a:solidFill>
              </a:rPr>
              <a:t>التخطيط الاجتماعي</a:t>
            </a:r>
            <a:r>
              <a:rPr lang="ar-EG" dirty="0"/>
              <a:t>" ، فيشير إلى </a:t>
            </a:r>
            <a:r>
              <a:rPr lang="ar-EG" dirty="0">
                <a:solidFill>
                  <a:srgbClr val="0070C0"/>
                </a:solidFill>
              </a:rPr>
              <a:t>أي جهد مقصود وشامل نسبيا ومنسق </a:t>
            </a:r>
            <a:r>
              <a:rPr lang="ar-EG" dirty="0" smtClean="0">
                <a:solidFill>
                  <a:srgbClr val="0070C0"/>
                </a:solidFill>
              </a:rPr>
              <a:t>ينطوي </a:t>
            </a:r>
            <a:r>
              <a:rPr lang="ar-EG" dirty="0">
                <a:solidFill>
                  <a:srgbClr val="0070C0"/>
                </a:solidFill>
              </a:rPr>
              <a:t>على </a:t>
            </a:r>
            <a:r>
              <a:rPr lang="ar-EG" dirty="0" smtClean="0">
                <a:solidFill>
                  <a:srgbClr val="0070C0"/>
                </a:solidFill>
              </a:rPr>
              <a:t>الاعت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راف </a:t>
            </a:r>
            <a:r>
              <a:rPr lang="ar-EG" dirty="0">
                <a:solidFill>
                  <a:srgbClr val="0070C0"/>
                </a:solidFill>
              </a:rPr>
              <a:t>بمشكلات </a:t>
            </a:r>
            <a:r>
              <a:rPr lang="ar-EG" dirty="0" smtClean="0">
                <a:solidFill>
                  <a:srgbClr val="0070C0"/>
                </a:solidFill>
              </a:rPr>
              <a:t>قديم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ة </a:t>
            </a:r>
            <a:r>
              <a:rPr lang="ar-EG" dirty="0"/>
              <a:t>، أو </a:t>
            </a:r>
            <a:r>
              <a:rPr lang="ar-EG" dirty="0" smtClean="0">
                <a:solidFill>
                  <a:srgbClr val="00B050"/>
                </a:solidFill>
              </a:rPr>
              <a:t>توق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ع </a:t>
            </a:r>
            <a:r>
              <a:rPr lang="ar-EG" dirty="0">
                <a:solidFill>
                  <a:srgbClr val="00B050"/>
                </a:solidFill>
              </a:rPr>
              <a:t>مشكلات أو </a:t>
            </a:r>
            <a:r>
              <a:rPr lang="ar-EG" dirty="0" smtClean="0">
                <a:solidFill>
                  <a:srgbClr val="00B050"/>
                </a:solidFill>
              </a:rPr>
              <a:t>ف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رص </a:t>
            </a:r>
            <a:r>
              <a:rPr lang="ar-EG" dirty="0">
                <a:solidFill>
                  <a:srgbClr val="00B050"/>
                </a:solidFill>
              </a:rPr>
              <a:t>جديدة </a:t>
            </a:r>
            <a:r>
              <a:rPr lang="ar-EG" dirty="0"/>
              <a:t>، </a:t>
            </a:r>
            <a:r>
              <a:rPr lang="ar-EG" dirty="0">
                <a:solidFill>
                  <a:srgbClr val="7030A0"/>
                </a:solidFill>
              </a:rPr>
              <a:t>واقتراح </a:t>
            </a:r>
            <a:r>
              <a:rPr lang="ar-EG" dirty="0" smtClean="0">
                <a:solidFill>
                  <a:srgbClr val="7030A0"/>
                </a:solidFill>
              </a:rPr>
              <a:t>حل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ول </a:t>
            </a:r>
            <a:r>
              <a:rPr lang="ar-EG" dirty="0">
                <a:solidFill>
                  <a:srgbClr val="7030A0"/>
                </a:solidFill>
              </a:rPr>
              <a:t>وبرامج لرفاهية المجتمع أو المجتمع المحلي أو </a:t>
            </a:r>
            <a:r>
              <a:rPr lang="ar-EG" dirty="0" err="1" smtClean="0">
                <a:solidFill>
                  <a:srgbClr val="7030A0"/>
                </a:solidFill>
              </a:rPr>
              <a:t>التنظي</a:t>
            </a:r>
            <a:r>
              <a:rPr lang="ar-SA" dirty="0" smtClean="0">
                <a:solidFill>
                  <a:srgbClr val="7030A0"/>
                </a:solidFill>
              </a:rPr>
              <a:t>م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466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</a:t>
            </a:r>
            <a:r>
              <a:rPr lang="ar-EG" dirty="0" smtClean="0"/>
              <a:t>ويقصد </a:t>
            </a:r>
            <a:r>
              <a:rPr lang="ar-EG" dirty="0">
                <a:solidFill>
                  <a:srgbClr val="FF0000"/>
                </a:solidFill>
              </a:rPr>
              <a:t>بالتخطيط الاجتماعي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وضع الخطط المتعلقة بالموارد والمؤسسات الاجتماعية لإجابة حاجات المجتمع </a:t>
            </a:r>
            <a:r>
              <a:rPr lang="ar-EG" dirty="0"/>
              <a:t>، </a:t>
            </a:r>
            <a:r>
              <a:rPr lang="ar-EG" dirty="0">
                <a:solidFill>
                  <a:srgbClr val="7030A0"/>
                </a:solidFill>
              </a:rPr>
              <a:t>أي الأمة بأجمعها</a:t>
            </a:r>
            <a:r>
              <a:rPr lang="ar-EG" dirty="0"/>
              <a:t> </a:t>
            </a:r>
            <a:r>
              <a:rPr lang="ar-SA" dirty="0" smtClean="0"/>
              <a:t>.</a:t>
            </a:r>
          </a:p>
          <a:p>
            <a:r>
              <a:rPr lang="ar-SA" dirty="0" smtClean="0"/>
              <a:t>         </a:t>
            </a:r>
            <a:r>
              <a:rPr lang="ar-EG" dirty="0" smtClean="0"/>
              <a:t>وعلى </a:t>
            </a:r>
            <a:r>
              <a:rPr lang="ar-EG" dirty="0"/>
              <a:t>ذلك يعتبر مصطلح "</a:t>
            </a:r>
            <a:r>
              <a:rPr lang="ar-EG" dirty="0">
                <a:solidFill>
                  <a:srgbClr val="FF0000"/>
                </a:solidFill>
              </a:rPr>
              <a:t>التخطيط الاجتماعي</a:t>
            </a:r>
            <a:r>
              <a:rPr lang="ar-EG" dirty="0"/>
              <a:t>" مرادفا لمصطلح "</a:t>
            </a:r>
            <a:r>
              <a:rPr lang="ar-EG" dirty="0" smtClean="0">
                <a:solidFill>
                  <a:srgbClr val="0070C0"/>
                </a:solidFill>
              </a:rPr>
              <a:t>تخطي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ط </a:t>
            </a:r>
            <a:r>
              <a:rPr lang="ar-EG" dirty="0" err="1" smtClean="0">
                <a:solidFill>
                  <a:srgbClr val="0070C0"/>
                </a:solidFill>
              </a:rPr>
              <a:t>المجتم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ع</a:t>
            </a:r>
            <a:r>
              <a:rPr lang="ar-EG" dirty="0"/>
              <a:t>" </a:t>
            </a:r>
            <a:r>
              <a:rPr lang="ar-SA" dirty="0" smtClean="0"/>
              <a:t>.</a:t>
            </a:r>
            <a:r>
              <a:rPr lang="ar-EG" dirty="0" smtClean="0"/>
              <a:t> </a:t>
            </a:r>
            <a:r>
              <a:rPr lang="ar-EG" dirty="0"/>
              <a:t>كذلك يستخدم مصطلح </a:t>
            </a:r>
            <a:r>
              <a:rPr lang="ar-EG" dirty="0" smtClean="0">
                <a:solidFill>
                  <a:srgbClr val="FF0000"/>
                </a:solidFill>
              </a:rPr>
              <a:t>التخطي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ط </a:t>
            </a:r>
            <a:r>
              <a:rPr lang="ar-EG" dirty="0">
                <a:solidFill>
                  <a:srgbClr val="FF0000"/>
                </a:solidFill>
              </a:rPr>
              <a:t>الاجتماعي</a:t>
            </a:r>
            <a:r>
              <a:rPr lang="ar-EG" dirty="0"/>
              <a:t> </a:t>
            </a:r>
            <a:r>
              <a:rPr lang="ar-EG" dirty="0">
                <a:solidFill>
                  <a:srgbClr val="0070C0"/>
                </a:solidFill>
              </a:rPr>
              <a:t>للدلالة على التخطيط الذي يقوم به جماعة من الخبراء في مقابل التخطيط الذي يقوم به فرد </a:t>
            </a:r>
            <a:r>
              <a:rPr lang="ar-EG" dirty="0" smtClean="0">
                <a:solidFill>
                  <a:srgbClr val="0070C0"/>
                </a:solidFill>
              </a:rPr>
              <a:t>واحد</a:t>
            </a:r>
            <a:r>
              <a:rPr lang="ar-SA" dirty="0" smtClean="0"/>
              <a:t>.</a:t>
            </a:r>
            <a:r>
              <a:rPr lang="ar-EG" dirty="0" smtClean="0"/>
              <a:t> </a:t>
            </a:r>
            <a:endParaRPr lang="en-US" dirty="0"/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51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</a:t>
            </a:r>
          </a:p>
          <a:p>
            <a:r>
              <a:rPr lang="ar-SA" dirty="0"/>
              <a:t> </a:t>
            </a:r>
            <a:r>
              <a:rPr lang="ar-SA" dirty="0" smtClean="0"/>
              <a:t>        </a:t>
            </a:r>
            <a:r>
              <a:rPr lang="ar-EG" dirty="0" smtClean="0"/>
              <a:t>وعموما </a:t>
            </a:r>
            <a:r>
              <a:rPr lang="ar-EG" dirty="0"/>
              <a:t>يمكن القول بأن </a:t>
            </a:r>
            <a:r>
              <a:rPr lang="ar-EG" dirty="0">
                <a:solidFill>
                  <a:srgbClr val="FF0000"/>
                </a:solidFill>
              </a:rPr>
              <a:t>التخطيط </a:t>
            </a:r>
            <a:r>
              <a:rPr lang="ar-EG" dirty="0"/>
              <a:t>عملية </a:t>
            </a:r>
            <a:r>
              <a:rPr lang="ar-EG" dirty="0">
                <a:solidFill>
                  <a:srgbClr val="FF0000"/>
                </a:solidFill>
              </a:rPr>
              <a:t>مقصودة وواقعية يشترك فيها الفرد ، والجماعة ، والمجتمع</a:t>
            </a:r>
            <a:r>
              <a:rPr lang="ar-EG" dirty="0"/>
              <a:t> 0 وتتضمن هذه العملية </a:t>
            </a:r>
            <a:r>
              <a:rPr lang="ar-EG" dirty="0">
                <a:solidFill>
                  <a:srgbClr val="0070C0"/>
                </a:solidFill>
              </a:rPr>
              <a:t>إحداث حالة من التوازن بين الهدف والموارد والزمن عن طريق محاولة الوصول إلى أقصى درجات الهدف عن طريق الاستخدام الأمثل للموارد في أقصر وقت ممكن </a:t>
            </a:r>
            <a:r>
              <a:rPr lang="ar-EG" dirty="0"/>
              <a:t>، وذلك </a:t>
            </a:r>
            <a:r>
              <a:rPr lang="ar-EG" dirty="0">
                <a:solidFill>
                  <a:srgbClr val="FF0000"/>
                </a:solidFill>
              </a:rPr>
              <a:t>بهدف تنمية المجتمع والتحكم في مجرى التغيرات الاجتماعية – البنائية والوظيفية – </a:t>
            </a:r>
            <a:r>
              <a:rPr lang="ar-EG" dirty="0" smtClean="0">
                <a:solidFill>
                  <a:srgbClr val="FF0000"/>
                </a:solidFill>
              </a:rPr>
              <a:t>في</a:t>
            </a:r>
            <a:r>
              <a:rPr lang="ar-SA" dirty="0" smtClean="0">
                <a:solidFill>
                  <a:srgbClr val="FF0000"/>
                </a:solidFill>
              </a:rPr>
              <a:t>ه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215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</a:t>
            </a:r>
            <a:r>
              <a:rPr lang="ar-EG" dirty="0" smtClean="0"/>
              <a:t>ويقسم </a:t>
            </a:r>
            <a:r>
              <a:rPr lang="ar-EG" dirty="0"/>
              <a:t>بعض المخططين الاجتماعيين عملية التخطيط الاجتماعي إلى قسمين رئيسين هما </a:t>
            </a:r>
            <a:r>
              <a:rPr lang="ar-SA" dirty="0" smtClean="0"/>
              <a:t>: </a:t>
            </a:r>
          </a:p>
          <a:p>
            <a:r>
              <a:rPr lang="ar-SA" dirty="0" smtClean="0"/>
              <a:t>    </a:t>
            </a:r>
            <a:r>
              <a:rPr lang="ar-EG" dirty="0">
                <a:solidFill>
                  <a:srgbClr val="FF0000"/>
                </a:solidFill>
              </a:rPr>
              <a:t>التخطيط </a:t>
            </a:r>
            <a:r>
              <a:rPr lang="ar-EG" dirty="0" smtClean="0">
                <a:solidFill>
                  <a:srgbClr val="FF0000"/>
                </a:solidFill>
              </a:rPr>
              <a:t>المجتمعي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: </a:t>
            </a:r>
            <a:r>
              <a:rPr lang="ar-EG" dirty="0" smtClean="0"/>
              <a:t> </a:t>
            </a:r>
            <a:r>
              <a:rPr lang="ar-EG" dirty="0"/>
              <a:t>وهو </a:t>
            </a:r>
            <a:r>
              <a:rPr lang="ar-EG" dirty="0">
                <a:solidFill>
                  <a:srgbClr val="00B050"/>
                </a:solidFill>
              </a:rPr>
              <a:t>تخطيط عام </a:t>
            </a:r>
            <a:r>
              <a:rPr lang="ar-EG" dirty="0">
                <a:solidFill>
                  <a:srgbClr val="0070C0"/>
                </a:solidFill>
              </a:rPr>
              <a:t>يتناول المجتمع ككل </a:t>
            </a:r>
            <a:r>
              <a:rPr lang="ar-EG" dirty="0" smtClean="0"/>
              <a:t>بأنشطته المختلف</a:t>
            </a:r>
            <a:r>
              <a:rPr lang="ar-SA" dirty="0" smtClean="0"/>
              <a:t>ة .</a:t>
            </a:r>
          </a:p>
          <a:p>
            <a:endParaRPr lang="ar-SA" dirty="0"/>
          </a:p>
          <a:p>
            <a:r>
              <a:rPr lang="ar-SA" dirty="0" smtClean="0"/>
              <a:t>   </a:t>
            </a:r>
            <a:r>
              <a:rPr lang="ar-EG" dirty="0" smtClean="0">
                <a:solidFill>
                  <a:srgbClr val="FF0000"/>
                </a:solidFill>
              </a:rPr>
              <a:t>التخطيط الاجتماعي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: </a:t>
            </a:r>
            <a:r>
              <a:rPr lang="ar-EG" dirty="0" smtClean="0"/>
              <a:t> </a:t>
            </a:r>
            <a:r>
              <a:rPr lang="ar-EG" dirty="0"/>
              <a:t>وهو </a:t>
            </a:r>
            <a:r>
              <a:rPr lang="ar-EG" dirty="0">
                <a:solidFill>
                  <a:srgbClr val="00B050"/>
                </a:solidFill>
              </a:rPr>
              <a:t>تخطيط محدود </a:t>
            </a:r>
            <a:r>
              <a:rPr lang="ar-EG" dirty="0"/>
              <a:t>يعني </a:t>
            </a:r>
            <a:r>
              <a:rPr lang="ar-EG" dirty="0">
                <a:solidFill>
                  <a:srgbClr val="0070C0"/>
                </a:solidFill>
              </a:rPr>
              <a:t>بوضع وتنفيذ برامج في مجالات اجتماعية </a:t>
            </a:r>
            <a:r>
              <a:rPr lang="ar-EG" dirty="0" smtClean="0">
                <a:solidFill>
                  <a:srgbClr val="0070C0"/>
                </a:solidFill>
              </a:rPr>
              <a:t>محدد</a:t>
            </a:r>
            <a:r>
              <a:rPr lang="ar-SA" dirty="0" smtClean="0">
                <a:solidFill>
                  <a:srgbClr val="0070C0"/>
                </a:solidFill>
              </a:rPr>
              <a:t>ة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697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      </a:t>
            </a:r>
            <a:r>
              <a:rPr lang="ar-EG" dirty="0" smtClean="0"/>
              <a:t>وينظر </a:t>
            </a:r>
            <a:r>
              <a:rPr lang="ar-EG" dirty="0"/>
              <a:t>إلى مصطلح </a:t>
            </a:r>
            <a:r>
              <a:rPr lang="ar-EG" dirty="0">
                <a:solidFill>
                  <a:srgbClr val="FF0000"/>
                </a:solidFill>
              </a:rPr>
              <a:t>التخطيط الاجتماعي </a:t>
            </a:r>
            <a:r>
              <a:rPr lang="ar-EG" dirty="0"/>
              <a:t>على اعتبار أنه </a:t>
            </a:r>
            <a:r>
              <a:rPr lang="ar-EG" dirty="0">
                <a:solidFill>
                  <a:srgbClr val="0070C0"/>
                </a:solidFill>
              </a:rPr>
              <a:t>تخطيط متمم </a:t>
            </a:r>
            <a:r>
              <a:rPr lang="ar-EG" dirty="0">
                <a:solidFill>
                  <a:srgbClr val="00B050"/>
                </a:solidFill>
              </a:rPr>
              <a:t>للتخطيط الاقتصادي </a:t>
            </a:r>
            <a:r>
              <a:rPr lang="ar-EG" dirty="0" smtClean="0"/>
              <a:t>0 </a:t>
            </a:r>
            <a:r>
              <a:rPr lang="ar-EG" dirty="0"/>
              <a:t>وفي </a:t>
            </a:r>
            <a:r>
              <a:rPr lang="ar-EG" dirty="0" smtClean="0"/>
              <a:t>ه</a:t>
            </a:r>
            <a:r>
              <a:rPr lang="ar-SA" dirty="0" smtClean="0"/>
              <a:t>ـ</a:t>
            </a:r>
            <a:r>
              <a:rPr lang="ar-EG" dirty="0" smtClean="0"/>
              <a:t>ذه </a:t>
            </a:r>
            <a:r>
              <a:rPr lang="ar-EG" dirty="0"/>
              <a:t>الحالة ، </a:t>
            </a:r>
            <a:r>
              <a:rPr lang="ar-EG" dirty="0" smtClean="0"/>
              <a:t>يقص</a:t>
            </a:r>
            <a:r>
              <a:rPr lang="ar-SA" dirty="0" smtClean="0"/>
              <a:t>ـ</a:t>
            </a:r>
            <a:r>
              <a:rPr lang="ar-EG" dirty="0" smtClean="0"/>
              <a:t>د </a:t>
            </a:r>
            <a:r>
              <a:rPr lang="ar-EG" dirty="0"/>
              <a:t>بالتخطيط الاجتماعي </a:t>
            </a:r>
            <a:r>
              <a:rPr lang="ar-EG" dirty="0">
                <a:solidFill>
                  <a:srgbClr val="D9791B"/>
                </a:solidFill>
              </a:rPr>
              <a:t>تخطيط نواحي وأنشطة المجتمع غير </a:t>
            </a:r>
            <a:r>
              <a:rPr lang="ar-EG" dirty="0" smtClean="0">
                <a:solidFill>
                  <a:srgbClr val="D9791B"/>
                </a:solidFill>
              </a:rPr>
              <a:t>الاقتصادي</a:t>
            </a:r>
            <a:r>
              <a:rPr lang="ar-SA" dirty="0" smtClean="0">
                <a:solidFill>
                  <a:srgbClr val="D9791B"/>
                </a:solidFill>
              </a:rPr>
              <a:t>ة </a:t>
            </a:r>
            <a:r>
              <a:rPr lang="ar-SA" dirty="0" smtClean="0"/>
              <a:t>. </a:t>
            </a:r>
          </a:p>
          <a:p>
            <a:endParaRPr lang="ar-SA" dirty="0"/>
          </a:p>
          <a:p>
            <a:r>
              <a:rPr lang="ar-SA" dirty="0" smtClean="0"/>
              <a:t>       </a:t>
            </a:r>
            <a:r>
              <a:rPr lang="ar-EG" dirty="0" smtClean="0"/>
              <a:t>ويشير </a:t>
            </a:r>
            <a:r>
              <a:rPr lang="ar-EG" dirty="0"/>
              <a:t>مصطلح "</a:t>
            </a:r>
            <a:r>
              <a:rPr lang="ar-EG" dirty="0">
                <a:solidFill>
                  <a:srgbClr val="FF0000"/>
                </a:solidFill>
              </a:rPr>
              <a:t>التخطيط الاقتصادي</a:t>
            </a:r>
            <a:r>
              <a:rPr lang="ar-EG" dirty="0"/>
              <a:t>" إلى </a:t>
            </a:r>
            <a:r>
              <a:rPr lang="ar-EG" dirty="0">
                <a:solidFill>
                  <a:srgbClr val="0070C0"/>
                </a:solidFill>
              </a:rPr>
              <a:t>توجيه الحياة الاقتصادية للناس وفقا لنمط محدد عقليا من أجل تحقيق أهداف معينة </a:t>
            </a:r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</a:t>
            </a:r>
            <a:r>
              <a:rPr lang="ar-EG" dirty="0" smtClean="0"/>
              <a:t>وقد </a:t>
            </a:r>
            <a:r>
              <a:rPr lang="ar-EG" dirty="0">
                <a:solidFill>
                  <a:srgbClr val="FF0000"/>
                </a:solidFill>
              </a:rPr>
              <a:t>بدأ التخطيط الاقتصادي الشامل </a:t>
            </a:r>
            <a:r>
              <a:rPr lang="ar-EG" dirty="0"/>
              <a:t>في </a:t>
            </a:r>
            <a:r>
              <a:rPr lang="ar-EG" dirty="0">
                <a:solidFill>
                  <a:srgbClr val="0070C0"/>
                </a:solidFill>
              </a:rPr>
              <a:t>روسيا </a:t>
            </a:r>
            <a:r>
              <a:rPr lang="ar-EG" dirty="0"/>
              <a:t>عام </a:t>
            </a:r>
            <a:r>
              <a:rPr lang="ar-EG" dirty="0">
                <a:solidFill>
                  <a:srgbClr val="FF0000"/>
                </a:solidFill>
              </a:rPr>
              <a:t>1928</a:t>
            </a:r>
            <a:r>
              <a:rPr lang="ar-EG" dirty="0"/>
              <a:t> حينما وضعت الخطة الخمسية </a:t>
            </a:r>
            <a:r>
              <a:rPr lang="ar-EG" dirty="0" smtClean="0"/>
              <a:t>الأول</a:t>
            </a:r>
            <a:r>
              <a:rPr lang="ar-SA" dirty="0" smtClean="0"/>
              <a:t>ى .</a:t>
            </a:r>
          </a:p>
          <a:p>
            <a:endParaRPr lang="ar-SA" dirty="0"/>
          </a:p>
          <a:p>
            <a:r>
              <a:rPr lang="ar-SA" dirty="0" smtClean="0"/>
              <a:t>        </a:t>
            </a:r>
            <a:r>
              <a:rPr lang="ar-EG" dirty="0" smtClean="0"/>
              <a:t> </a:t>
            </a:r>
            <a:r>
              <a:rPr lang="ar-EG" dirty="0"/>
              <a:t>كذلك تبنى </a:t>
            </a:r>
            <a:r>
              <a:rPr lang="ar-EG" dirty="0">
                <a:solidFill>
                  <a:srgbClr val="0070C0"/>
                </a:solidFill>
              </a:rPr>
              <a:t>النظام الاشتراكي القومي في</a:t>
            </a:r>
            <a:r>
              <a:rPr lang="ar-EG" dirty="0"/>
              <a:t> </a:t>
            </a:r>
            <a:r>
              <a:rPr lang="ar-EG" dirty="0">
                <a:solidFill>
                  <a:srgbClr val="FF0000"/>
                </a:solidFill>
              </a:rPr>
              <a:t>ألمانيا</a:t>
            </a:r>
            <a:r>
              <a:rPr lang="ar-EG" dirty="0"/>
              <a:t> </a:t>
            </a:r>
            <a:r>
              <a:rPr lang="ar-EG" dirty="0">
                <a:solidFill>
                  <a:srgbClr val="00B050"/>
                </a:solidFill>
              </a:rPr>
              <a:t>تخطيطاً اقتصادياً معدلا</a:t>
            </a:r>
            <a:r>
              <a:rPr lang="ar-EG" dirty="0"/>
              <a:t> ، من أجل تحقيق إعادة البناء العسكري حتى يمكن تزويد الجيوش بإمكانيات متطورة ، ومعنى ذلك أن </a:t>
            </a:r>
            <a:r>
              <a:rPr lang="ar-EG" dirty="0">
                <a:solidFill>
                  <a:srgbClr val="D52D26"/>
                </a:solidFill>
              </a:rPr>
              <a:t>متطلبات الحرب العالمية الثانية</a:t>
            </a:r>
            <a:r>
              <a:rPr lang="ar-EG" dirty="0"/>
              <a:t> - حتى قبل قيامها – </a:t>
            </a:r>
            <a:r>
              <a:rPr lang="ar-EG" dirty="0">
                <a:solidFill>
                  <a:srgbClr val="00B050"/>
                </a:solidFill>
              </a:rPr>
              <a:t>فرضت ضرورة التخطيط </a:t>
            </a:r>
            <a:r>
              <a:rPr lang="ar-EG" dirty="0" smtClean="0">
                <a:solidFill>
                  <a:srgbClr val="00B050"/>
                </a:solidFill>
              </a:rPr>
              <a:t>الاقتصاد</a:t>
            </a:r>
            <a:r>
              <a:rPr lang="ar-SA" dirty="0" smtClean="0">
                <a:solidFill>
                  <a:srgbClr val="00B050"/>
                </a:solidFill>
              </a:rPr>
              <a:t>ي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       </a:t>
            </a:r>
            <a:r>
              <a:rPr lang="ar-EG" dirty="0" smtClean="0"/>
              <a:t>ويتطلب </a:t>
            </a:r>
            <a:r>
              <a:rPr lang="ar-EG" dirty="0"/>
              <a:t>التخطيط الاقتصادي توافر أربعة شروط على النحو التالي : </a:t>
            </a:r>
            <a:r>
              <a:rPr lang="ar-EG" dirty="0" smtClean="0"/>
              <a:t>-</a:t>
            </a:r>
            <a:endParaRPr lang="en-US" dirty="0"/>
          </a:p>
          <a:p>
            <a:pPr rtl="1"/>
            <a:r>
              <a:rPr lang="ar-EG" dirty="0"/>
              <a:t>1- </a:t>
            </a:r>
            <a:r>
              <a:rPr lang="ar-EG" dirty="0">
                <a:solidFill>
                  <a:srgbClr val="FF0000"/>
                </a:solidFill>
              </a:rPr>
              <a:t>تحديد الأهداف </a:t>
            </a:r>
            <a:r>
              <a:rPr lang="ar-EG" dirty="0" err="1"/>
              <a:t>التى</a:t>
            </a:r>
            <a:r>
              <a:rPr lang="ar-EG" dirty="0"/>
              <a:t> يتطلع المجتمع إلى </a:t>
            </a:r>
            <a:r>
              <a:rPr lang="ar-EG" dirty="0" smtClean="0"/>
              <a:t>تحقيقها</a:t>
            </a:r>
            <a:r>
              <a:rPr lang="ar-SA" dirty="0" smtClean="0"/>
              <a:t> .</a:t>
            </a:r>
            <a:endParaRPr lang="en-US" dirty="0"/>
          </a:p>
          <a:p>
            <a:pPr rtl="1"/>
            <a:r>
              <a:rPr lang="ar-EG" dirty="0"/>
              <a:t>2- </a:t>
            </a:r>
            <a:r>
              <a:rPr lang="ar-EG" dirty="0">
                <a:solidFill>
                  <a:srgbClr val="FF0000"/>
                </a:solidFill>
              </a:rPr>
              <a:t>تقدير كمية السلع ونوعيتها </a:t>
            </a:r>
            <a:r>
              <a:rPr lang="ar-EG" dirty="0"/>
              <a:t>اللازمة لتحقيق هذه الأهداف </a:t>
            </a:r>
            <a:r>
              <a:rPr lang="ar-SA" dirty="0"/>
              <a:t>.</a:t>
            </a:r>
            <a:endParaRPr lang="en-US" dirty="0"/>
          </a:p>
          <a:p>
            <a:pPr rtl="1"/>
            <a:r>
              <a:rPr lang="ar-EG" dirty="0"/>
              <a:t>3- </a:t>
            </a:r>
            <a:r>
              <a:rPr lang="ar-EG" dirty="0">
                <a:solidFill>
                  <a:srgbClr val="FF0000"/>
                </a:solidFill>
              </a:rPr>
              <a:t>تنظيم القوى الإنتاجية الضرورية </a:t>
            </a:r>
            <a:r>
              <a:rPr lang="ar-EG" dirty="0"/>
              <a:t>مثل </a:t>
            </a:r>
            <a:r>
              <a:rPr lang="ar-EG" dirty="0">
                <a:solidFill>
                  <a:srgbClr val="0070C0"/>
                </a:solidFill>
              </a:rPr>
              <a:t>رأس المال </a:t>
            </a:r>
            <a:r>
              <a:rPr lang="ar-EG" dirty="0">
                <a:solidFill>
                  <a:srgbClr val="00B050"/>
                </a:solidFill>
              </a:rPr>
              <a:t>والقوى العاملة </a:t>
            </a:r>
            <a:r>
              <a:rPr lang="ar-EG" dirty="0" smtClean="0"/>
              <a:t>و</a:t>
            </a:r>
            <a:r>
              <a:rPr lang="ar-EG" dirty="0" smtClean="0">
                <a:solidFill>
                  <a:srgbClr val="7030A0"/>
                </a:solidFill>
              </a:rPr>
              <a:t>الموارد</a:t>
            </a:r>
            <a:r>
              <a:rPr lang="ar-SA" dirty="0" smtClean="0"/>
              <a:t>.</a:t>
            </a:r>
            <a:endParaRPr lang="en-US" dirty="0"/>
          </a:p>
          <a:p>
            <a:r>
              <a:rPr lang="ar-EG" dirty="0"/>
              <a:t>4- </a:t>
            </a:r>
            <a:r>
              <a:rPr lang="ar-EG" dirty="0">
                <a:solidFill>
                  <a:srgbClr val="FF0000"/>
                </a:solidFill>
              </a:rPr>
              <a:t>توفر نسق أو تنظيم معين</a:t>
            </a:r>
            <a:r>
              <a:rPr lang="ar-EG" dirty="0"/>
              <a:t> يشرف على توطين ومراقبة المواد المختلفة المتعلقة </a:t>
            </a:r>
            <a:r>
              <a:rPr lang="ar-EG" dirty="0">
                <a:solidFill>
                  <a:srgbClr val="0070C0"/>
                </a:solidFill>
              </a:rPr>
              <a:t>بالإنتاج والاستهلاك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744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ثانياً : </a:t>
            </a:r>
            <a:r>
              <a:rPr lang="ar-SA" dirty="0" smtClean="0">
                <a:solidFill>
                  <a:srgbClr val="FF0000"/>
                </a:solidFill>
              </a:rPr>
              <a:t>المفهومات المرتبطة بمفهوم التخطيط الاجتماعي </a:t>
            </a:r>
          </a:p>
          <a:p>
            <a:r>
              <a:rPr lang="ar-SA" dirty="0" smtClean="0"/>
              <a:t>        1- </a:t>
            </a:r>
            <a:r>
              <a:rPr lang="ar-SA" dirty="0" smtClean="0">
                <a:solidFill>
                  <a:srgbClr val="0070C0"/>
                </a:solidFill>
              </a:rPr>
              <a:t>مفهوم الخطة </a:t>
            </a:r>
          </a:p>
          <a:p>
            <a:r>
              <a:rPr lang="ar-SA" dirty="0" smtClean="0"/>
              <a:t>            </a:t>
            </a:r>
            <a:r>
              <a:rPr lang="ar-EG" dirty="0" smtClean="0"/>
              <a:t>يرتبط </a:t>
            </a:r>
            <a:r>
              <a:rPr lang="ar-EG" dirty="0"/>
              <a:t>مفهوم التخطيط الاجتماعي بمفهوم الخطة ، فهو مفهوم قريب الشبه </a:t>
            </a:r>
            <a:r>
              <a:rPr lang="ar-EG" dirty="0" smtClean="0"/>
              <a:t>من</a:t>
            </a:r>
            <a:r>
              <a:rPr lang="ar-SA" dirty="0" smtClean="0"/>
              <a:t>ه.</a:t>
            </a:r>
          </a:p>
          <a:p>
            <a:r>
              <a:rPr lang="ar-SA" dirty="0" smtClean="0"/>
              <a:t>              </a:t>
            </a:r>
            <a:r>
              <a:rPr lang="ar-EG" dirty="0" smtClean="0"/>
              <a:t>ويع</a:t>
            </a:r>
            <a:r>
              <a:rPr lang="ar-SA" dirty="0" smtClean="0"/>
              <a:t>ـ</a:t>
            </a:r>
            <a:r>
              <a:rPr lang="ar-EG" dirty="0" smtClean="0"/>
              <a:t>رف </a:t>
            </a:r>
            <a:r>
              <a:rPr lang="ar-SA" dirty="0" smtClean="0">
                <a:solidFill>
                  <a:schemeClr val="tx1"/>
                </a:solidFill>
              </a:rPr>
              <a:t>«</a:t>
            </a:r>
            <a:r>
              <a:rPr lang="ar-EG" dirty="0" smtClean="0">
                <a:solidFill>
                  <a:srgbClr val="0070C0"/>
                </a:solidFill>
              </a:rPr>
              <a:t>ج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err="1" smtClean="0">
                <a:solidFill>
                  <a:srgbClr val="0070C0"/>
                </a:solidFill>
              </a:rPr>
              <a:t>ون</a:t>
            </a:r>
            <a:r>
              <a:rPr lang="ar-EG" dirty="0" smtClean="0">
                <a:solidFill>
                  <a:srgbClr val="0070C0"/>
                </a:solidFill>
              </a:rPr>
              <a:t> سي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err="1" smtClean="0">
                <a:solidFill>
                  <a:srgbClr val="0070C0"/>
                </a:solidFill>
              </a:rPr>
              <a:t>ردال</a:t>
            </a:r>
            <a:r>
              <a:rPr lang="ar-SA" dirty="0" smtClean="0">
                <a:solidFill>
                  <a:schemeClr val="tx1"/>
                </a:solidFill>
              </a:rPr>
              <a:t>»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الخط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ة </a:t>
            </a:r>
            <a:r>
              <a:rPr lang="ar-EG" dirty="0" smtClean="0"/>
              <a:t>بأنه</a:t>
            </a:r>
            <a:r>
              <a:rPr lang="ar-SA" dirty="0" smtClean="0"/>
              <a:t>ـ</a:t>
            </a:r>
            <a:r>
              <a:rPr lang="ar-EG" dirty="0" smtClean="0"/>
              <a:t>ا</a:t>
            </a:r>
            <a:r>
              <a:rPr lang="ar-SA" dirty="0" smtClean="0"/>
              <a:t> </a:t>
            </a:r>
            <a:r>
              <a:rPr lang="ar-EG" dirty="0" smtClean="0"/>
              <a:t>«</a:t>
            </a:r>
            <a:r>
              <a:rPr lang="ar-SA" dirty="0" smtClean="0"/>
              <a:t> </a:t>
            </a:r>
            <a:r>
              <a:rPr lang="ar-EG" dirty="0" err="1" smtClean="0">
                <a:solidFill>
                  <a:srgbClr val="0070C0"/>
                </a:solidFill>
              </a:rPr>
              <a:t>برنام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ج </a:t>
            </a:r>
            <a:r>
              <a:rPr lang="ar-EG" dirty="0">
                <a:solidFill>
                  <a:srgbClr val="0070C0"/>
                </a:solidFill>
              </a:rPr>
              <a:t>استراتيجي لحكومة وطنية يتمثل في تطبيق نظام للتدخل الحكومي يتعلق </a:t>
            </a:r>
            <a:r>
              <a:rPr lang="ar-EG" dirty="0" smtClean="0">
                <a:solidFill>
                  <a:srgbClr val="0070C0"/>
                </a:solidFill>
              </a:rPr>
              <a:t>بسي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ر وعم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ل ق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وي الس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وق </a:t>
            </a:r>
            <a:r>
              <a:rPr lang="ar-EG" dirty="0">
                <a:solidFill>
                  <a:srgbClr val="0070C0"/>
                </a:solidFill>
              </a:rPr>
              <a:t>، </a:t>
            </a:r>
            <a:r>
              <a:rPr lang="ar-EG" dirty="0" err="1" smtClean="0">
                <a:solidFill>
                  <a:srgbClr val="0070C0"/>
                </a:solidFill>
              </a:rPr>
              <a:t>وم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ن </a:t>
            </a:r>
            <a:r>
              <a:rPr lang="ar-EG" dirty="0">
                <a:solidFill>
                  <a:srgbClr val="0070C0"/>
                </a:solidFill>
              </a:rPr>
              <a:t>ثم تخصيصها </a:t>
            </a:r>
            <a:r>
              <a:rPr lang="ar-EG" dirty="0" smtClean="0">
                <a:solidFill>
                  <a:srgbClr val="0070C0"/>
                </a:solidFill>
              </a:rPr>
              <a:t>بط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ريقة </a:t>
            </a:r>
            <a:r>
              <a:rPr lang="ar-EG" dirty="0">
                <a:solidFill>
                  <a:srgbClr val="0070C0"/>
                </a:solidFill>
              </a:rPr>
              <a:t>تجعلها تعطي دفعة إلى الأمام للتقدم </a:t>
            </a:r>
            <a:r>
              <a:rPr lang="ar-EG" dirty="0" smtClean="0">
                <a:solidFill>
                  <a:srgbClr val="0070C0"/>
                </a:solidFill>
              </a:rPr>
              <a:t>الاجتماعي</a:t>
            </a:r>
            <a:r>
              <a:rPr lang="ar-SA" dirty="0" smtClean="0"/>
              <a:t>» .</a:t>
            </a:r>
            <a:endParaRPr lang="ar-SA" dirty="0"/>
          </a:p>
          <a:p>
            <a:r>
              <a:rPr lang="ar-SA" dirty="0" smtClean="0"/>
              <a:t> 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042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 </a:t>
            </a:r>
            <a:r>
              <a:rPr lang="ar-EG" dirty="0" smtClean="0"/>
              <a:t>وتتضمن </a:t>
            </a:r>
            <a:r>
              <a:rPr lang="ar-EG" dirty="0">
                <a:solidFill>
                  <a:srgbClr val="FF0000"/>
                </a:solidFill>
              </a:rPr>
              <a:t>الخطة</a:t>
            </a:r>
            <a:r>
              <a:rPr lang="ar-EG" dirty="0"/>
              <a:t> </a:t>
            </a:r>
            <a:r>
              <a:rPr lang="ar-EG" dirty="0">
                <a:solidFill>
                  <a:srgbClr val="0070C0"/>
                </a:solidFill>
              </a:rPr>
              <a:t>جملة الإجراءات والتدابير المرسومة لتنفيذ مشروع يتعلق بالنشاط الاجتماعي والاقتصادي </a:t>
            </a:r>
            <a:r>
              <a:rPr lang="ar-SA" dirty="0" smtClean="0"/>
              <a:t>.</a:t>
            </a:r>
            <a:r>
              <a:rPr lang="ar-EG" dirty="0" smtClean="0"/>
              <a:t> </a:t>
            </a:r>
            <a:r>
              <a:rPr lang="ar-EG" dirty="0"/>
              <a:t>وتدور هذه </a:t>
            </a:r>
            <a:r>
              <a:rPr lang="ar-EG" dirty="0">
                <a:solidFill>
                  <a:srgbClr val="FF0000"/>
                </a:solidFill>
              </a:rPr>
              <a:t>الخطة</a:t>
            </a:r>
            <a:r>
              <a:rPr lang="ar-EG" dirty="0"/>
              <a:t> بوجه عام </a:t>
            </a:r>
            <a:r>
              <a:rPr lang="ar-EG" dirty="0">
                <a:solidFill>
                  <a:srgbClr val="00B050"/>
                </a:solidFill>
              </a:rPr>
              <a:t>حول أنشطة الوحدات الاجتماعية </a:t>
            </a:r>
            <a:r>
              <a:rPr lang="ar-EG" dirty="0" smtClean="0">
                <a:solidFill>
                  <a:srgbClr val="00B050"/>
                </a:solidFill>
              </a:rPr>
              <a:t>و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ا</a:t>
            </a:r>
            <a:r>
              <a:rPr lang="ar-SA" dirty="0" smtClean="0">
                <a:solidFill>
                  <a:srgbClr val="00B050"/>
                </a:solidFill>
              </a:rPr>
              <a:t>لا</a:t>
            </a:r>
            <a:r>
              <a:rPr lang="ar-EG" dirty="0" err="1" smtClean="0">
                <a:solidFill>
                  <a:srgbClr val="00B050"/>
                </a:solidFill>
              </a:rPr>
              <a:t>قتصادية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في محاولة لتنميتها </a:t>
            </a:r>
            <a:r>
              <a:rPr lang="ar-EG" dirty="0" smtClean="0">
                <a:solidFill>
                  <a:srgbClr val="00B050"/>
                </a:solidFill>
              </a:rPr>
              <a:t>وتطويره</a:t>
            </a:r>
            <a:r>
              <a:rPr lang="ar-SA" dirty="0" smtClean="0">
                <a:solidFill>
                  <a:srgbClr val="00B050"/>
                </a:solidFill>
              </a:rPr>
              <a:t>ا </a:t>
            </a:r>
            <a:r>
              <a:rPr lang="ar-SA" dirty="0" smtClean="0"/>
              <a:t>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960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2 – </a:t>
            </a:r>
            <a:r>
              <a:rPr lang="ar-SA" dirty="0" smtClean="0">
                <a:solidFill>
                  <a:srgbClr val="0070C0"/>
                </a:solidFill>
              </a:rPr>
              <a:t>التنمية الاجتماعية </a:t>
            </a:r>
          </a:p>
          <a:p>
            <a:r>
              <a:rPr lang="ar-SA" dirty="0"/>
              <a:t> </a:t>
            </a:r>
            <a:r>
              <a:rPr lang="ar-SA" dirty="0" smtClean="0"/>
              <a:t>      </a:t>
            </a:r>
            <a:r>
              <a:rPr lang="ar-EG" dirty="0" smtClean="0"/>
              <a:t>تتضمن </a:t>
            </a:r>
            <a:r>
              <a:rPr lang="ar-EG" dirty="0">
                <a:solidFill>
                  <a:srgbClr val="00B050"/>
                </a:solidFill>
              </a:rPr>
              <a:t>فكرة التنمية من منظورها العام </a:t>
            </a:r>
            <a:r>
              <a:rPr lang="ar-EG" dirty="0"/>
              <a:t>كلا من </a:t>
            </a:r>
            <a:r>
              <a:rPr lang="ar-EG" dirty="0">
                <a:solidFill>
                  <a:srgbClr val="FF0000"/>
                </a:solidFill>
              </a:rPr>
              <a:t>التنمية الاقتصادية والتغيرات الاجتماعية والثقافية المصاحبة </a:t>
            </a:r>
            <a:r>
              <a:rPr lang="ar-EG" dirty="0" smtClean="0">
                <a:solidFill>
                  <a:srgbClr val="FF0000"/>
                </a:solidFill>
              </a:rPr>
              <a:t>لها</a:t>
            </a:r>
            <a:r>
              <a:rPr lang="ar-SA" dirty="0" smtClean="0"/>
              <a:t>.       </a:t>
            </a:r>
            <a:r>
              <a:rPr lang="ar-EG" dirty="0" smtClean="0">
                <a:solidFill>
                  <a:srgbClr val="0070C0"/>
                </a:solidFill>
              </a:rPr>
              <a:t>ويرتبط مصطلح </a:t>
            </a:r>
            <a:r>
              <a:rPr lang="ar-EG" dirty="0">
                <a:solidFill>
                  <a:srgbClr val="0070C0"/>
                </a:solidFill>
              </a:rPr>
              <a:t>التنمية ارتباطا وثيقا </a:t>
            </a:r>
            <a:r>
              <a:rPr lang="ar-EG" dirty="0">
                <a:solidFill>
                  <a:srgbClr val="ECA02F"/>
                </a:solidFill>
              </a:rPr>
              <a:t>بأيديولوجيات معينة </a:t>
            </a:r>
            <a:r>
              <a:rPr lang="ar-EG" dirty="0">
                <a:solidFill>
                  <a:srgbClr val="0070C0"/>
                </a:solidFill>
              </a:rPr>
              <a:t>، وبنظريات العلاقات الدولية ، وبتاريخ </a:t>
            </a:r>
            <a:r>
              <a:rPr lang="ar-EG" dirty="0" smtClean="0">
                <a:solidFill>
                  <a:srgbClr val="0070C0"/>
                </a:solidFill>
              </a:rPr>
              <a:t>العال</a:t>
            </a:r>
            <a:r>
              <a:rPr lang="ar-SA" dirty="0" smtClean="0">
                <a:solidFill>
                  <a:srgbClr val="0070C0"/>
                </a:solidFill>
              </a:rPr>
              <a:t>م </a:t>
            </a:r>
            <a:r>
              <a:rPr lang="ar-SA" dirty="0" smtClean="0"/>
              <a:t>. </a:t>
            </a:r>
          </a:p>
          <a:p>
            <a:r>
              <a:rPr lang="ar-SA" dirty="0"/>
              <a:t> </a:t>
            </a:r>
            <a:r>
              <a:rPr lang="ar-SA" dirty="0" smtClean="0"/>
              <a:t>     وينظر إلي </a:t>
            </a:r>
            <a:r>
              <a:rPr lang="ar-SA" dirty="0" smtClean="0">
                <a:solidFill>
                  <a:srgbClr val="FF0000"/>
                </a:solidFill>
              </a:rPr>
              <a:t>التنمية الاقتصادية </a:t>
            </a:r>
            <a:r>
              <a:rPr lang="ar-SA" dirty="0" smtClean="0"/>
              <a:t>علي </a:t>
            </a:r>
            <a:r>
              <a:rPr lang="ar-SA" dirty="0" smtClean="0">
                <a:solidFill>
                  <a:srgbClr val="7030A0"/>
                </a:solidFill>
              </a:rPr>
              <a:t>أنها عملية تحول من نظام اقتصادي لآخر </a:t>
            </a:r>
            <a:r>
              <a:rPr lang="ar-SA" dirty="0" smtClean="0"/>
              <a:t>،وتتضمن </a:t>
            </a:r>
            <a:r>
              <a:rPr lang="ar-SA" dirty="0" smtClean="0">
                <a:solidFill>
                  <a:srgbClr val="00B050"/>
                </a:solidFill>
              </a:rPr>
              <a:t>نموا اقتصاديا </a:t>
            </a:r>
            <a:r>
              <a:rPr lang="ar-SA" dirty="0" smtClean="0"/>
              <a:t>( زيادة في الإنتاج وزيادة في متوسط دخل الفرد ) ، </a:t>
            </a:r>
            <a:r>
              <a:rPr lang="ar-SA" dirty="0" smtClean="0">
                <a:solidFill>
                  <a:srgbClr val="FF0000"/>
                </a:solidFill>
              </a:rPr>
              <a:t>وتغييرا اجتماعيا وثقافيا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665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       </a:t>
            </a:r>
            <a:r>
              <a:rPr lang="ar-EG" dirty="0" smtClean="0"/>
              <a:t>وتتضمن </a:t>
            </a:r>
            <a:r>
              <a:rPr lang="ar-EG" dirty="0" smtClean="0">
                <a:solidFill>
                  <a:srgbClr val="FF0000"/>
                </a:solidFill>
              </a:rPr>
              <a:t>فكرة التنمية</a:t>
            </a:r>
            <a:r>
              <a:rPr lang="ar-SA" dirty="0" smtClean="0">
                <a:solidFill>
                  <a:srgbClr val="FF0000"/>
                </a:solidFill>
              </a:rPr>
              <a:t> في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صورتها التقليدية </a:t>
            </a:r>
            <a:r>
              <a:rPr lang="ar-EG" dirty="0"/>
              <a:t>مقولة أن المجتمعات أو </a:t>
            </a:r>
            <a:r>
              <a:rPr lang="ar-EG" dirty="0" smtClean="0"/>
              <a:t>الأم</a:t>
            </a:r>
            <a:r>
              <a:rPr lang="ar-SA" dirty="0" smtClean="0"/>
              <a:t>ـ</a:t>
            </a:r>
            <a:r>
              <a:rPr lang="ar-EG" dirty="0" smtClean="0"/>
              <a:t>م </a:t>
            </a:r>
            <a:r>
              <a:rPr lang="ar-EG" dirty="0" smtClean="0">
                <a:solidFill>
                  <a:srgbClr val="0070C0"/>
                </a:solidFill>
              </a:rPr>
              <a:t>يمك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ن ترتيبه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ا وفق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ا لمقي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اس ت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طوري تكون في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ه ال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دول الغربي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ة </a:t>
            </a:r>
            <a:r>
              <a:rPr lang="ar-EG" dirty="0">
                <a:solidFill>
                  <a:srgbClr val="0070C0"/>
                </a:solidFill>
              </a:rPr>
              <a:t>أو </a:t>
            </a:r>
            <a:r>
              <a:rPr lang="ar-EG" dirty="0" smtClean="0">
                <a:solidFill>
                  <a:srgbClr val="0070C0"/>
                </a:solidFill>
              </a:rPr>
              <a:t>المتقدم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ة ه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ي </a:t>
            </a:r>
            <a:r>
              <a:rPr lang="ar-SA" dirty="0" smtClean="0">
                <a:solidFill>
                  <a:srgbClr val="0070C0"/>
                </a:solidFill>
              </a:rPr>
              <a:t>الأكثر </a:t>
            </a:r>
            <a:r>
              <a:rPr lang="ar-EG" dirty="0" smtClean="0">
                <a:solidFill>
                  <a:srgbClr val="0070C0"/>
                </a:solidFill>
              </a:rPr>
              <a:t>تقدم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ا</a:t>
            </a:r>
            <a:r>
              <a:rPr lang="ar-EG" dirty="0" smtClean="0"/>
              <a:t> </a:t>
            </a:r>
            <a:r>
              <a:rPr lang="ar-EG" dirty="0"/>
              <a:t>، وتوجد عليه </a:t>
            </a:r>
            <a:r>
              <a:rPr lang="ar-EG" dirty="0">
                <a:solidFill>
                  <a:srgbClr val="00B050"/>
                </a:solidFill>
              </a:rPr>
              <a:t>دول العالم الثالث أو الدول النامية أو المتخلفة باعتبارها مازالت تمر بمرحلة </a:t>
            </a:r>
            <a:r>
              <a:rPr lang="ar-EG" dirty="0" err="1" smtClean="0">
                <a:solidFill>
                  <a:srgbClr val="00B050"/>
                </a:solidFill>
              </a:rPr>
              <a:t>التغي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رات </a:t>
            </a:r>
            <a:r>
              <a:rPr lang="ar-EG" dirty="0">
                <a:solidFill>
                  <a:srgbClr val="00B050"/>
                </a:solidFill>
              </a:rPr>
              <a:t>أو </a:t>
            </a:r>
            <a:r>
              <a:rPr lang="ar-EG" dirty="0" smtClean="0">
                <a:solidFill>
                  <a:srgbClr val="00B050"/>
                </a:solidFill>
              </a:rPr>
              <a:t>التح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ولات ال</a:t>
            </a:r>
            <a:r>
              <a:rPr lang="ar-SA" dirty="0" smtClean="0">
                <a:solidFill>
                  <a:srgbClr val="00B050"/>
                </a:solidFill>
              </a:rPr>
              <a:t>ض</a:t>
            </a:r>
            <a:r>
              <a:rPr lang="ar-EG" dirty="0" err="1" smtClean="0">
                <a:solidFill>
                  <a:srgbClr val="00B050"/>
                </a:solidFill>
              </a:rPr>
              <a:t>رورية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 err="1" smtClean="0">
                <a:solidFill>
                  <a:srgbClr val="00B050"/>
                </a:solidFill>
              </a:rPr>
              <a:t>لتص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ل </a:t>
            </a:r>
            <a:r>
              <a:rPr lang="ar-EG" dirty="0">
                <a:solidFill>
                  <a:srgbClr val="00B050"/>
                </a:solidFill>
              </a:rPr>
              <a:t>إلى </a:t>
            </a:r>
            <a:r>
              <a:rPr lang="ar-EG" dirty="0" smtClean="0">
                <a:solidFill>
                  <a:srgbClr val="00B050"/>
                </a:solidFill>
              </a:rPr>
              <a:t>الرخ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err="1" smtClean="0">
                <a:solidFill>
                  <a:srgbClr val="00B050"/>
                </a:solidFill>
              </a:rPr>
              <a:t>اء</a:t>
            </a:r>
            <a:r>
              <a:rPr lang="ar-EG" dirty="0" smtClean="0">
                <a:solidFill>
                  <a:srgbClr val="00B050"/>
                </a:solidFill>
              </a:rPr>
              <a:t> والنم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و الاقتصاد</a:t>
            </a:r>
            <a:r>
              <a:rPr lang="ar-SA" dirty="0" smtClean="0">
                <a:solidFill>
                  <a:srgbClr val="00B050"/>
                </a:solidFill>
              </a:rPr>
              <a:t>ي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638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</a:t>
            </a:r>
            <a:r>
              <a:rPr lang="ar-EG" dirty="0" smtClean="0"/>
              <a:t>ويشير </a:t>
            </a:r>
            <a:r>
              <a:rPr lang="ar-EG" dirty="0"/>
              <a:t>مفهوم </a:t>
            </a:r>
            <a:r>
              <a:rPr lang="ar-EG" dirty="0">
                <a:solidFill>
                  <a:srgbClr val="FF0000"/>
                </a:solidFill>
              </a:rPr>
              <a:t>التنمية الاجتماعية </a:t>
            </a:r>
            <a:r>
              <a:rPr lang="ar-EG" dirty="0"/>
              <a:t>إلى </a:t>
            </a:r>
            <a:r>
              <a:rPr lang="ar-EG" dirty="0">
                <a:solidFill>
                  <a:srgbClr val="0070C0"/>
                </a:solidFill>
              </a:rPr>
              <a:t>الجهود </a:t>
            </a:r>
            <a:r>
              <a:rPr lang="ar-EG" dirty="0" err="1">
                <a:solidFill>
                  <a:srgbClr val="0070C0"/>
                </a:solidFill>
              </a:rPr>
              <a:t>التى</a:t>
            </a:r>
            <a:r>
              <a:rPr lang="ar-EG" dirty="0">
                <a:solidFill>
                  <a:srgbClr val="0070C0"/>
                </a:solidFill>
              </a:rPr>
              <a:t> تبذل لإحداث </a:t>
            </a:r>
            <a:r>
              <a:rPr lang="ar-EG" dirty="0" smtClean="0">
                <a:solidFill>
                  <a:srgbClr val="0070C0"/>
                </a:solidFill>
              </a:rPr>
              <a:t>سلس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err="1" smtClean="0">
                <a:solidFill>
                  <a:srgbClr val="0070C0"/>
                </a:solidFill>
              </a:rPr>
              <a:t>لة</a:t>
            </a:r>
            <a:r>
              <a:rPr lang="ar-EG" dirty="0" smtClean="0">
                <a:solidFill>
                  <a:srgbClr val="0070C0"/>
                </a:solidFill>
              </a:rPr>
              <a:t> 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ن التغيرات ال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وظيفية والهيكلي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ة اللازم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ة لنم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و </a:t>
            </a:r>
            <a:r>
              <a:rPr lang="ar-EG" dirty="0" err="1" smtClean="0">
                <a:solidFill>
                  <a:srgbClr val="0070C0"/>
                </a:solidFill>
              </a:rPr>
              <a:t>المجتم</a:t>
            </a:r>
            <a:r>
              <a:rPr lang="ar-SA" dirty="0" smtClean="0">
                <a:solidFill>
                  <a:srgbClr val="0070C0"/>
                </a:solidFill>
              </a:rPr>
              <a:t>ع </a:t>
            </a:r>
            <a:r>
              <a:rPr lang="ar-SA" dirty="0" smtClean="0"/>
              <a:t>، </a:t>
            </a:r>
            <a:r>
              <a:rPr lang="ar-EG" dirty="0" smtClean="0"/>
              <a:t>وذلك </a:t>
            </a:r>
            <a:r>
              <a:rPr lang="ar-EG" dirty="0"/>
              <a:t>عن طريق </a:t>
            </a:r>
            <a:r>
              <a:rPr lang="ar-EG" dirty="0">
                <a:solidFill>
                  <a:srgbClr val="00B050"/>
                </a:solidFill>
              </a:rPr>
              <a:t>زيادة قدرة أفراده على </a:t>
            </a:r>
            <a:r>
              <a:rPr lang="ar-SA" dirty="0" smtClean="0">
                <a:solidFill>
                  <a:srgbClr val="00B050"/>
                </a:solidFill>
              </a:rPr>
              <a:t>ا</a:t>
            </a:r>
            <a:r>
              <a:rPr lang="ar-EG" dirty="0" err="1" smtClean="0">
                <a:solidFill>
                  <a:srgbClr val="00B050"/>
                </a:solidFill>
              </a:rPr>
              <a:t>ستغلال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الطاقة المتاحة </a:t>
            </a:r>
            <a:r>
              <a:rPr lang="ar-EG" dirty="0"/>
              <a:t>إلى </a:t>
            </a:r>
            <a:r>
              <a:rPr lang="ar-EG" dirty="0" smtClean="0"/>
              <a:t>أقص</a:t>
            </a:r>
            <a:r>
              <a:rPr lang="ar-SA" dirty="0" smtClean="0"/>
              <a:t>ـ</a:t>
            </a:r>
            <a:r>
              <a:rPr lang="ar-EG" dirty="0" smtClean="0"/>
              <a:t>ى ح</a:t>
            </a:r>
            <a:r>
              <a:rPr lang="ar-SA" dirty="0" smtClean="0"/>
              <a:t>ـ</a:t>
            </a:r>
            <a:r>
              <a:rPr lang="ar-EG" dirty="0" smtClean="0"/>
              <a:t>د </a:t>
            </a:r>
            <a:r>
              <a:rPr lang="ar-EG" dirty="0" err="1" smtClean="0"/>
              <a:t>ممك</a:t>
            </a:r>
            <a:r>
              <a:rPr lang="ar-SA" dirty="0" smtClean="0"/>
              <a:t>ـ</a:t>
            </a:r>
            <a:r>
              <a:rPr lang="ar-EG" dirty="0" smtClean="0"/>
              <a:t>ن </a:t>
            </a:r>
            <a:r>
              <a:rPr lang="ar-EG" dirty="0" smtClean="0">
                <a:solidFill>
                  <a:srgbClr val="D52D26"/>
                </a:solidFill>
              </a:rPr>
              <a:t>لتحقي</a:t>
            </a:r>
            <a:r>
              <a:rPr lang="ar-SA" dirty="0" smtClean="0">
                <a:solidFill>
                  <a:srgbClr val="D52D26"/>
                </a:solidFill>
              </a:rPr>
              <a:t>ـ</a:t>
            </a:r>
            <a:r>
              <a:rPr lang="ar-EG" dirty="0" smtClean="0">
                <a:solidFill>
                  <a:srgbClr val="D52D26"/>
                </a:solidFill>
              </a:rPr>
              <a:t>ق أكب</a:t>
            </a:r>
            <a:r>
              <a:rPr lang="ar-SA" dirty="0" smtClean="0">
                <a:solidFill>
                  <a:srgbClr val="D52D26"/>
                </a:solidFill>
              </a:rPr>
              <a:t>ـ</a:t>
            </a:r>
            <a:r>
              <a:rPr lang="ar-EG" dirty="0" smtClean="0">
                <a:solidFill>
                  <a:srgbClr val="D52D26"/>
                </a:solidFill>
              </a:rPr>
              <a:t>ر ق</a:t>
            </a:r>
            <a:r>
              <a:rPr lang="ar-SA" dirty="0" smtClean="0">
                <a:solidFill>
                  <a:srgbClr val="D52D26"/>
                </a:solidFill>
              </a:rPr>
              <a:t>ـ</a:t>
            </a:r>
            <a:r>
              <a:rPr lang="ar-EG" dirty="0" smtClean="0">
                <a:solidFill>
                  <a:srgbClr val="D52D26"/>
                </a:solidFill>
              </a:rPr>
              <a:t>در م</a:t>
            </a:r>
            <a:r>
              <a:rPr lang="ar-SA" dirty="0" smtClean="0">
                <a:solidFill>
                  <a:srgbClr val="D52D26"/>
                </a:solidFill>
              </a:rPr>
              <a:t>ـ</a:t>
            </a:r>
            <a:r>
              <a:rPr lang="ar-EG" dirty="0" smtClean="0">
                <a:solidFill>
                  <a:srgbClr val="D52D26"/>
                </a:solidFill>
              </a:rPr>
              <a:t>ن الح</a:t>
            </a:r>
            <a:r>
              <a:rPr lang="ar-SA" dirty="0" smtClean="0">
                <a:solidFill>
                  <a:srgbClr val="D52D26"/>
                </a:solidFill>
              </a:rPr>
              <a:t>ـ</a:t>
            </a:r>
            <a:r>
              <a:rPr lang="ar-EG" dirty="0" smtClean="0">
                <a:solidFill>
                  <a:srgbClr val="D52D26"/>
                </a:solidFill>
              </a:rPr>
              <a:t>رية </a:t>
            </a:r>
            <a:r>
              <a:rPr lang="ar-EG" dirty="0">
                <a:solidFill>
                  <a:srgbClr val="D52D26"/>
                </a:solidFill>
              </a:rPr>
              <a:t>والرفاهية لهؤلاء الأفراد بأسرع من معدل النمو </a:t>
            </a:r>
            <a:r>
              <a:rPr lang="ar-EG" dirty="0" err="1" smtClean="0">
                <a:solidFill>
                  <a:srgbClr val="D52D26"/>
                </a:solidFill>
              </a:rPr>
              <a:t>الطبيع</a:t>
            </a:r>
            <a:r>
              <a:rPr lang="ar-SA" dirty="0" smtClean="0">
                <a:solidFill>
                  <a:srgbClr val="D52D26"/>
                </a:solidFill>
              </a:rPr>
              <a:t>ي</a:t>
            </a:r>
            <a:r>
              <a:rPr lang="ar-SA" dirty="0" smtClean="0"/>
              <a:t> 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269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</a:t>
            </a:r>
            <a:endParaRPr lang="ar-SA" dirty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rgbClr val="0070C0"/>
                </a:solidFill>
              </a:rPr>
              <a:t>        </a:t>
            </a:r>
            <a:r>
              <a:rPr lang="ar-EG" dirty="0" smtClean="0"/>
              <a:t>ويخلط </a:t>
            </a:r>
            <a:r>
              <a:rPr lang="ar-EG" dirty="0"/>
              <a:t>الكثيرون بين مفهوم </a:t>
            </a:r>
            <a:r>
              <a:rPr lang="ar-EG" dirty="0">
                <a:solidFill>
                  <a:srgbClr val="FF0000"/>
                </a:solidFill>
              </a:rPr>
              <a:t>التنمية المجتمعية </a:t>
            </a:r>
            <a:r>
              <a:rPr lang="ar-EG" dirty="0" smtClean="0"/>
              <a:t>وبين </a:t>
            </a:r>
            <a:r>
              <a:rPr lang="ar-EG" dirty="0"/>
              <a:t>مفهوم </a:t>
            </a:r>
            <a:r>
              <a:rPr lang="ar-EG" dirty="0">
                <a:solidFill>
                  <a:srgbClr val="FF0000"/>
                </a:solidFill>
              </a:rPr>
              <a:t>تنمية </a:t>
            </a:r>
            <a:r>
              <a:rPr lang="ar-EG" dirty="0" err="1" smtClean="0">
                <a:solidFill>
                  <a:srgbClr val="FF0000"/>
                </a:solidFill>
              </a:rPr>
              <a:t>المجتم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ع</a:t>
            </a:r>
            <a:r>
              <a:rPr lang="ar-EG" dirty="0" smtClean="0"/>
              <a:t>، </a:t>
            </a:r>
            <a:r>
              <a:rPr lang="ar-EG" dirty="0"/>
              <a:t>وذلك على </a:t>
            </a:r>
            <a:r>
              <a:rPr lang="ar-SA" dirty="0" smtClean="0"/>
              <a:t>ا</a:t>
            </a:r>
            <a:r>
              <a:rPr lang="ar-EG" dirty="0" smtClean="0"/>
              <a:t>عتب</a:t>
            </a:r>
            <a:r>
              <a:rPr lang="ar-SA" dirty="0" smtClean="0"/>
              <a:t>ـ</a:t>
            </a:r>
            <a:r>
              <a:rPr lang="ar-EG" dirty="0" smtClean="0"/>
              <a:t>ار </a:t>
            </a:r>
            <a:r>
              <a:rPr lang="ar-EG" dirty="0"/>
              <a:t>أن </a:t>
            </a:r>
            <a:r>
              <a:rPr lang="ar-EG" dirty="0" smtClean="0">
                <a:solidFill>
                  <a:srgbClr val="00B050"/>
                </a:solidFill>
              </a:rPr>
              <a:t>مج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ال الاثني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ن واح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د وه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و </a:t>
            </a:r>
            <a:r>
              <a:rPr lang="ar-EG" dirty="0">
                <a:solidFill>
                  <a:srgbClr val="00B050"/>
                </a:solidFill>
              </a:rPr>
              <a:t>المجتمع</a:t>
            </a:r>
            <a:r>
              <a:rPr lang="ar-EG" dirty="0"/>
              <a:t> ، </a:t>
            </a:r>
            <a:r>
              <a:rPr lang="ar-EG" dirty="0">
                <a:solidFill>
                  <a:srgbClr val="0070C0"/>
                </a:solidFill>
              </a:rPr>
              <a:t>وأن هدفهما واحد أيضا وهو تحقيق وإشباع متطلبات أفراد المجتمع ككل عن طريق وسائل تبدو كثيرا متشابهة في كل منهما </a:t>
            </a:r>
            <a:r>
              <a:rPr lang="ar-EG" dirty="0" smtClean="0">
                <a:solidFill>
                  <a:srgbClr val="0070C0"/>
                </a:solidFill>
              </a:rPr>
              <a:t>أيض</a:t>
            </a:r>
            <a:r>
              <a:rPr lang="ar-SA" dirty="0" smtClean="0">
                <a:solidFill>
                  <a:srgbClr val="0070C0"/>
                </a:solidFill>
              </a:rPr>
              <a:t>ا </a:t>
            </a:r>
            <a:r>
              <a:rPr lang="ar-SA" dirty="0" smtClean="0"/>
              <a:t>.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739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</a:t>
            </a:r>
          </a:p>
          <a:p>
            <a:r>
              <a:rPr lang="ar-SA" dirty="0"/>
              <a:t> </a:t>
            </a:r>
            <a:r>
              <a:rPr lang="ar-SA" dirty="0" smtClean="0"/>
              <a:t>         </a:t>
            </a:r>
            <a:r>
              <a:rPr lang="ar-EG" dirty="0" smtClean="0"/>
              <a:t>إلا </a:t>
            </a:r>
            <a:r>
              <a:rPr lang="ar-EG" dirty="0"/>
              <a:t>أن </a:t>
            </a:r>
            <a:r>
              <a:rPr lang="ar-EG" dirty="0">
                <a:solidFill>
                  <a:srgbClr val="FF0000"/>
                </a:solidFill>
              </a:rPr>
              <a:t>هناك اختلافا بين التنمية المجتمعية وتنمية المجتمع </a:t>
            </a:r>
            <a:r>
              <a:rPr lang="ar-EG" dirty="0"/>
              <a:t>تتعلق </a:t>
            </a:r>
            <a:r>
              <a:rPr lang="ar-EG" dirty="0">
                <a:solidFill>
                  <a:srgbClr val="D9791B"/>
                </a:solidFill>
              </a:rPr>
              <a:t>بحجج التغيرات البنائية والوظيفية </a:t>
            </a:r>
            <a:r>
              <a:rPr lang="ar-EG" dirty="0" err="1"/>
              <a:t>التى</a:t>
            </a:r>
            <a:r>
              <a:rPr lang="ar-EG" dirty="0"/>
              <a:t> تحدثها كل منهما في </a:t>
            </a:r>
            <a:r>
              <a:rPr lang="ar-EG" dirty="0" err="1" smtClean="0"/>
              <a:t>المجتم</a:t>
            </a:r>
            <a:r>
              <a:rPr lang="ar-SA" dirty="0" smtClean="0"/>
              <a:t>ـ</a:t>
            </a:r>
            <a:r>
              <a:rPr lang="ar-EG" dirty="0" smtClean="0"/>
              <a:t>ع </a:t>
            </a:r>
            <a:r>
              <a:rPr lang="ar-EG" dirty="0"/>
              <a:t>0 فإذا كانت </a:t>
            </a:r>
            <a:r>
              <a:rPr lang="ar-EG" dirty="0" err="1" smtClean="0">
                <a:solidFill>
                  <a:srgbClr val="FF0000"/>
                </a:solidFill>
              </a:rPr>
              <a:t>التنمي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ة</a:t>
            </a:r>
            <a:r>
              <a:rPr lang="ar-EG" dirty="0" smtClean="0"/>
              <a:t> </a:t>
            </a:r>
            <a:r>
              <a:rPr lang="ar-EG" dirty="0" smtClean="0">
                <a:solidFill>
                  <a:srgbClr val="0070C0"/>
                </a:solidFill>
              </a:rPr>
              <a:t>ته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دف إل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ى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أح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err="1" smtClean="0">
                <a:solidFill>
                  <a:srgbClr val="0070C0"/>
                </a:solidFill>
              </a:rPr>
              <a:t>داث</a:t>
            </a:r>
            <a:r>
              <a:rPr lang="ar-EG" dirty="0" smtClean="0">
                <a:solidFill>
                  <a:srgbClr val="0070C0"/>
                </a:solidFill>
              </a:rPr>
              <a:t> مجم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err="1" smtClean="0">
                <a:solidFill>
                  <a:srgbClr val="0070C0"/>
                </a:solidFill>
              </a:rPr>
              <a:t>وعة</a:t>
            </a:r>
            <a:r>
              <a:rPr lang="ar-EG" dirty="0" smtClean="0">
                <a:solidFill>
                  <a:srgbClr val="0070C0"/>
                </a:solidFill>
              </a:rPr>
              <a:t> 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ن </a:t>
            </a:r>
            <a:r>
              <a:rPr lang="ar-EG" dirty="0" err="1" smtClean="0">
                <a:solidFill>
                  <a:srgbClr val="0070C0"/>
                </a:solidFill>
              </a:rPr>
              <a:t>التغي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رات </a:t>
            </a:r>
            <a:r>
              <a:rPr lang="ar-EG" dirty="0">
                <a:solidFill>
                  <a:srgbClr val="0070C0"/>
                </a:solidFill>
              </a:rPr>
              <a:t>في </a:t>
            </a:r>
            <a:r>
              <a:rPr lang="ar-EG" dirty="0" smtClean="0">
                <a:solidFill>
                  <a:srgbClr val="0070C0"/>
                </a:solidFill>
              </a:rPr>
              <a:t>بن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err="1" smtClean="0">
                <a:solidFill>
                  <a:srgbClr val="0070C0"/>
                </a:solidFill>
              </a:rPr>
              <a:t>اء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المجتمع </a:t>
            </a:r>
            <a:r>
              <a:rPr lang="ar-EG" dirty="0" smtClean="0">
                <a:solidFill>
                  <a:srgbClr val="0070C0"/>
                </a:solidFill>
              </a:rPr>
              <a:t>ووظائف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ه ،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فإن </a:t>
            </a:r>
            <a:r>
              <a:rPr lang="ar-EG" dirty="0" smtClean="0">
                <a:solidFill>
                  <a:srgbClr val="0070C0"/>
                </a:solidFill>
              </a:rPr>
              <a:t>حج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م ه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ذه </a:t>
            </a:r>
            <a:r>
              <a:rPr lang="ar-EG" dirty="0" err="1" smtClean="0">
                <a:solidFill>
                  <a:srgbClr val="0070C0"/>
                </a:solidFill>
              </a:rPr>
              <a:t>التغي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رات </a:t>
            </a:r>
            <a:r>
              <a:rPr lang="ar-EG" dirty="0">
                <a:solidFill>
                  <a:srgbClr val="0070C0"/>
                </a:solidFill>
              </a:rPr>
              <a:t>يختلف عند إجراء عملية التنمية </a:t>
            </a:r>
            <a:r>
              <a:rPr lang="ar-EG" dirty="0"/>
              <a:t>، </a:t>
            </a:r>
            <a:r>
              <a:rPr lang="ar-SA" dirty="0" smtClean="0"/>
              <a:t> </a:t>
            </a:r>
            <a:r>
              <a:rPr lang="ar-EG" dirty="0" smtClean="0"/>
              <a:t>فهي </a:t>
            </a:r>
            <a:r>
              <a:rPr lang="ar-EG" dirty="0"/>
              <a:t>في </a:t>
            </a:r>
            <a:r>
              <a:rPr lang="ar-EG" dirty="0">
                <a:solidFill>
                  <a:srgbClr val="FF0000"/>
                </a:solidFill>
              </a:rPr>
              <a:t>التنمية المجتمعية </a:t>
            </a:r>
            <a:r>
              <a:rPr lang="ar-EG" dirty="0">
                <a:solidFill>
                  <a:srgbClr val="00B050"/>
                </a:solidFill>
              </a:rPr>
              <a:t>أكبر وأضخم</a:t>
            </a:r>
            <a:r>
              <a:rPr lang="ar-EG" dirty="0"/>
              <a:t> من حجمها في </a:t>
            </a:r>
            <a:r>
              <a:rPr lang="ar-EG" dirty="0">
                <a:solidFill>
                  <a:srgbClr val="FF0000"/>
                </a:solidFill>
              </a:rPr>
              <a:t>تنمية </a:t>
            </a:r>
            <a:r>
              <a:rPr lang="ar-EG" dirty="0" err="1" smtClean="0">
                <a:solidFill>
                  <a:srgbClr val="FF0000"/>
                </a:solidFill>
              </a:rPr>
              <a:t>المجتم</a:t>
            </a:r>
            <a:r>
              <a:rPr lang="ar-SA" dirty="0" smtClean="0">
                <a:solidFill>
                  <a:srgbClr val="FF0000"/>
                </a:solidFill>
              </a:rPr>
              <a:t>ع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160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180</TotalTime>
  <Words>1127</Words>
  <Application>Microsoft Office PowerPoint</Application>
  <PresentationFormat>A4 Paper (210x297 mm)</PresentationFormat>
  <Paragraphs>114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التاسعة</vt:lpstr>
      <vt:lpstr>عناصر المحاضرة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17</cp:revision>
  <dcterms:created xsi:type="dcterms:W3CDTF">2014-03-31T18:34:54Z</dcterms:created>
  <dcterms:modified xsi:type="dcterms:W3CDTF">2014-04-01T17:49:46Z</dcterms:modified>
</cp:coreProperties>
</file>