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266" r:id="rId2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D52D26"/>
    <a:srgbClr val="43A79C"/>
    <a:srgbClr val="ECA02F"/>
    <a:srgbClr val="F04316"/>
    <a:srgbClr val="313B4A"/>
    <a:srgbClr val="EDBD1F"/>
    <a:srgbClr val="81AA52"/>
    <a:srgbClr val="0E478A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اجتماع التخطيط والتنظيم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العاشرة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334436" y="4005064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مفهوم التخطيط الاجتماعي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وأهم المفهومات المرتبطة به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40768"/>
            <a:ext cx="8915400" cy="4525963"/>
          </a:xfrm>
        </p:spPr>
        <p:txBody>
          <a:bodyPr/>
          <a:lstStyle/>
          <a:p>
            <a:r>
              <a:rPr lang="ar-SA" dirty="0" smtClean="0"/>
              <a:t>   3 – </a:t>
            </a:r>
            <a:r>
              <a:rPr lang="ar-SA" dirty="0" smtClean="0">
                <a:solidFill>
                  <a:srgbClr val="0070C0"/>
                </a:solidFill>
              </a:rPr>
              <a:t>البرمجة</a:t>
            </a:r>
          </a:p>
          <a:p>
            <a:pPr rtl="1"/>
            <a:r>
              <a:rPr lang="ar-SA" dirty="0"/>
              <a:t> </a:t>
            </a:r>
            <a:r>
              <a:rPr lang="ar-SA" dirty="0" smtClean="0"/>
              <a:t>          </a:t>
            </a:r>
            <a:r>
              <a:rPr lang="ar-EG" dirty="0"/>
              <a:t>ويطلق على الخطط الجزئية لبعض وحدات الاقتصاد القومي ، أو لأحد قطاعاته أو أنشطته ، </a:t>
            </a:r>
            <a:r>
              <a:rPr lang="ar-SA" dirty="0" smtClean="0"/>
              <a:t>ا</a:t>
            </a:r>
            <a:r>
              <a:rPr lang="ar-EG" dirty="0" err="1" smtClean="0"/>
              <a:t>صطلاح</a:t>
            </a:r>
            <a:r>
              <a:rPr lang="ar-EG" dirty="0" smtClean="0"/>
              <a:t> </a:t>
            </a:r>
            <a:r>
              <a:rPr lang="ar-EG" dirty="0">
                <a:solidFill>
                  <a:srgbClr val="FF0000"/>
                </a:solidFill>
              </a:rPr>
              <a:t>البرامج الاقتصادية أو الاجتماعية</a:t>
            </a:r>
            <a:r>
              <a:rPr lang="ar-EG" dirty="0"/>
              <a:t> 0 </a:t>
            </a:r>
            <a:endParaRPr lang="en-US" dirty="0"/>
          </a:p>
          <a:p>
            <a:pPr rtl="1"/>
            <a:r>
              <a:rPr lang="ar-EG" b="1" dirty="0"/>
              <a:t> </a:t>
            </a:r>
            <a:endParaRPr lang="en-US" b="1" dirty="0"/>
          </a:p>
          <a:p>
            <a:r>
              <a:rPr lang="ar-EG" dirty="0"/>
              <a:t>	</a:t>
            </a:r>
            <a:r>
              <a:rPr lang="ar-SA" dirty="0" smtClean="0"/>
              <a:t>        </a:t>
            </a:r>
            <a:r>
              <a:rPr lang="ar-EG" dirty="0" smtClean="0"/>
              <a:t>وقد </a:t>
            </a:r>
            <a:r>
              <a:rPr lang="ar-EG" dirty="0"/>
              <a:t>شاع </a:t>
            </a:r>
            <a:r>
              <a:rPr lang="ar-SA" dirty="0" smtClean="0"/>
              <a:t>ا</a:t>
            </a:r>
            <a:r>
              <a:rPr lang="ar-EG" dirty="0" err="1" smtClean="0"/>
              <a:t>ستخدام</a:t>
            </a:r>
            <a:r>
              <a:rPr lang="ar-EG" dirty="0" smtClean="0"/>
              <a:t> </a:t>
            </a:r>
            <a:r>
              <a:rPr lang="ar-EG" dirty="0"/>
              <a:t>مصطلح "</a:t>
            </a:r>
            <a:r>
              <a:rPr lang="ar-EG" dirty="0">
                <a:solidFill>
                  <a:srgbClr val="FF0000"/>
                </a:solidFill>
              </a:rPr>
              <a:t>البرمجة</a:t>
            </a:r>
            <a:r>
              <a:rPr lang="ar-EG" dirty="0"/>
              <a:t>" في </a:t>
            </a:r>
            <a:r>
              <a:rPr lang="ar-EG" dirty="0">
                <a:solidFill>
                  <a:srgbClr val="0070C0"/>
                </a:solidFill>
              </a:rPr>
              <a:t>الخمسينيات من القرن العشرين </a:t>
            </a:r>
            <a:r>
              <a:rPr lang="ar-EG" dirty="0"/>
              <a:t>، وخاصة في </a:t>
            </a:r>
            <a:r>
              <a:rPr lang="ar-EG" dirty="0">
                <a:solidFill>
                  <a:srgbClr val="00B050"/>
                </a:solidFill>
              </a:rPr>
              <a:t>الدول الغربية </a:t>
            </a:r>
            <a:r>
              <a:rPr lang="ar-EG" dirty="0"/>
              <a:t>وعلى قمتها </a:t>
            </a:r>
            <a:r>
              <a:rPr lang="ar-EG" dirty="0">
                <a:solidFill>
                  <a:srgbClr val="FFC000"/>
                </a:solidFill>
              </a:rPr>
              <a:t>الولايات المتحدة الأمريكية </a:t>
            </a:r>
            <a:r>
              <a:rPr lang="ar-EG" dirty="0"/>
              <a:t>، </a:t>
            </a:r>
            <a:r>
              <a:rPr lang="ar-EG" dirty="0" smtClean="0"/>
              <a:t>والت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SA" dirty="0" smtClean="0"/>
              <a:t>ا</a:t>
            </a:r>
            <a:r>
              <a:rPr lang="ar-EG" dirty="0" err="1" smtClean="0"/>
              <a:t>ستعاضت</a:t>
            </a:r>
            <a:r>
              <a:rPr lang="ar-EG" dirty="0" smtClean="0"/>
              <a:t> </a:t>
            </a:r>
            <a:r>
              <a:rPr lang="ar-EG" dirty="0"/>
              <a:t>به – في بعض الأحيان – عن مصطلح "</a:t>
            </a:r>
            <a:r>
              <a:rPr lang="ar-EG" dirty="0">
                <a:solidFill>
                  <a:srgbClr val="FF0000"/>
                </a:solidFill>
              </a:rPr>
              <a:t>التخطيط</a:t>
            </a:r>
            <a:r>
              <a:rPr lang="ar-EG" dirty="0"/>
              <a:t>"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   </a:t>
            </a:r>
            <a:r>
              <a:rPr lang="ar-EG" dirty="0" smtClean="0"/>
              <a:t>وي</a:t>
            </a:r>
            <a:r>
              <a:rPr lang="ar-SA" dirty="0" err="1" smtClean="0"/>
              <a:t>عتبر</a:t>
            </a:r>
            <a:r>
              <a:rPr lang="ar-EG" dirty="0" smtClean="0"/>
              <a:t> </a:t>
            </a:r>
            <a:r>
              <a:rPr lang="ar-EG" dirty="0">
                <a:solidFill>
                  <a:srgbClr val="FF0000"/>
                </a:solidFill>
              </a:rPr>
              <a:t>البرنامج</a:t>
            </a:r>
            <a:r>
              <a:rPr lang="ar-EG" dirty="0"/>
              <a:t> </a:t>
            </a:r>
            <a:r>
              <a:rPr lang="ar-EG" dirty="0">
                <a:solidFill>
                  <a:srgbClr val="0070C0"/>
                </a:solidFill>
              </a:rPr>
              <a:t>وحدة السياسة التخطيطية في الدول </a:t>
            </a:r>
            <a:r>
              <a:rPr lang="ar-EG" dirty="0" err="1" smtClean="0">
                <a:solidFill>
                  <a:srgbClr val="0070C0"/>
                </a:solidFill>
              </a:rPr>
              <a:t>التى</a:t>
            </a:r>
            <a:r>
              <a:rPr lang="ar-EG" dirty="0" smtClean="0">
                <a:solidFill>
                  <a:srgbClr val="0070C0"/>
                </a:solidFill>
              </a:rPr>
              <a:t> تؤمن </a:t>
            </a:r>
            <a:r>
              <a:rPr lang="ar-EG" dirty="0">
                <a:solidFill>
                  <a:srgbClr val="0070C0"/>
                </a:solidFill>
              </a:rPr>
              <a:t>بالفلسفة الرأسمالية</a:t>
            </a:r>
            <a:r>
              <a:rPr lang="ar-EG" dirty="0"/>
              <a:t> 0 ومن </a:t>
            </a:r>
            <a:r>
              <a:rPr lang="ar-EG" dirty="0">
                <a:solidFill>
                  <a:srgbClr val="FF0000"/>
                </a:solidFill>
              </a:rPr>
              <a:t>أهم البرامج الاقتصادية العامة </a:t>
            </a:r>
            <a:r>
              <a:rPr lang="ar-EG" dirty="0"/>
              <a:t>، </a:t>
            </a:r>
            <a:r>
              <a:rPr lang="ar-EG" dirty="0">
                <a:solidFill>
                  <a:srgbClr val="00B050"/>
                </a:solidFill>
              </a:rPr>
              <a:t>تلك </a:t>
            </a:r>
            <a:r>
              <a:rPr lang="ar-EG" dirty="0" smtClean="0">
                <a:solidFill>
                  <a:srgbClr val="00B050"/>
                </a:solidFill>
              </a:rPr>
              <a:t>الت</a:t>
            </a:r>
            <a:r>
              <a:rPr lang="ar-SA" dirty="0" smtClean="0">
                <a:solidFill>
                  <a:srgbClr val="00B050"/>
                </a:solidFill>
              </a:rPr>
              <a:t>ي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تضعها الدول الحديثة </a:t>
            </a:r>
            <a:r>
              <a:rPr lang="ar-EG" dirty="0" smtClean="0">
                <a:solidFill>
                  <a:srgbClr val="00B050"/>
                </a:solidFill>
              </a:rPr>
              <a:t>ل</a:t>
            </a:r>
            <a:r>
              <a:rPr lang="ar-SA" dirty="0" smtClean="0">
                <a:solidFill>
                  <a:srgbClr val="00B050"/>
                </a:solidFill>
              </a:rPr>
              <a:t>لا</a:t>
            </a:r>
            <a:r>
              <a:rPr lang="ar-EG" dirty="0" err="1" smtClean="0">
                <a:solidFill>
                  <a:srgbClr val="00B050"/>
                </a:solidFill>
              </a:rPr>
              <a:t>ستغلال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الأمثل للموارد المتاحة في المجتمع</a:t>
            </a:r>
            <a:r>
              <a:rPr lang="ar-EG" dirty="0"/>
              <a:t> ، كما هو الحال في </a:t>
            </a:r>
            <a:r>
              <a:rPr lang="ar-EG" dirty="0">
                <a:solidFill>
                  <a:srgbClr val="00B050"/>
                </a:solidFill>
              </a:rPr>
              <a:t>دول أمريكا الجنوبية </a:t>
            </a:r>
            <a:r>
              <a:rPr lang="ar-EG" dirty="0"/>
              <a:t>، و</a:t>
            </a:r>
            <a:r>
              <a:rPr lang="ar-EG" dirty="0">
                <a:solidFill>
                  <a:srgbClr val="FF0000"/>
                </a:solidFill>
              </a:rPr>
              <a:t>نيوزيلاندا</a:t>
            </a:r>
            <a:r>
              <a:rPr lang="ar-EG" dirty="0"/>
              <a:t> </a:t>
            </a:r>
            <a:r>
              <a:rPr lang="ar-SA" dirty="0" smtClean="0"/>
              <a:t> </a:t>
            </a:r>
            <a:r>
              <a:rPr lang="ar-EG" dirty="0" smtClean="0"/>
              <a:t>و</a:t>
            </a:r>
            <a:r>
              <a:rPr lang="ar-SA" dirty="0" smtClean="0">
                <a:solidFill>
                  <a:srgbClr val="7030A0"/>
                </a:solidFill>
              </a:rPr>
              <a:t>ا</a:t>
            </a:r>
            <a:r>
              <a:rPr lang="ar-EG" dirty="0" err="1" smtClean="0">
                <a:solidFill>
                  <a:srgbClr val="7030A0"/>
                </a:solidFill>
              </a:rPr>
              <a:t>سترالي</a:t>
            </a:r>
            <a:r>
              <a:rPr lang="ar-SA" dirty="0" smtClean="0">
                <a:solidFill>
                  <a:srgbClr val="7030A0"/>
                </a:solidFill>
              </a:rPr>
              <a:t>ا </a:t>
            </a:r>
            <a:r>
              <a:rPr lang="ar-SA" dirty="0" smtClean="0"/>
              <a:t>.</a:t>
            </a: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          </a:t>
            </a:r>
            <a:r>
              <a:rPr lang="ar-EG" dirty="0"/>
              <a:t>وقد أدرك المشتغلون بالتخطيط الاجتماعي ، </a:t>
            </a:r>
            <a:r>
              <a:rPr lang="ar-EG" dirty="0">
                <a:solidFill>
                  <a:srgbClr val="00B050"/>
                </a:solidFill>
              </a:rPr>
              <a:t>أهمية البعد الزمني للبرامج </a:t>
            </a:r>
            <a:r>
              <a:rPr lang="ar-EG" dirty="0" err="1">
                <a:solidFill>
                  <a:srgbClr val="00B050"/>
                </a:solidFill>
              </a:rPr>
              <a:t>التى</a:t>
            </a:r>
            <a:r>
              <a:rPr lang="ar-EG" dirty="0">
                <a:solidFill>
                  <a:srgbClr val="00B050"/>
                </a:solidFill>
              </a:rPr>
              <a:t> يقومون بتنفيذها ، وأهمية تحديد مدى زمني لهذه البرامج</a:t>
            </a:r>
            <a:r>
              <a:rPr lang="ar-EG" dirty="0"/>
              <a:t>0 لذلك نجد أنه يمكن تقسيم البرامج بوجه عام من حيث آجالها إلى </a:t>
            </a:r>
            <a:r>
              <a:rPr lang="ar-EG" dirty="0">
                <a:solidFill>
                  <a:srgbClr val="7030A0"/>
                </a:solidFill>
              </a:rPr>
              <a:t>ثلاث فترات </a:t>
            </a:r>
            <a:r>
              <a:rPr lang="ar-EG" dirty="0"/>
              <a:t>زمنية على </a:t>
            </a:r>
            <a:r>
              <a:rPr lang="ar-EG" dirty="0" err="1"/>
              <a:t>التحو</a:t>
            </a:r>
            <a:r>
              <a:rPr lang="ar-EG" dirty="0"/>
              <a:t> التالي : -</a:t>
            </a:r>
            <a:endParaRPr lang="en-US" dirty="0"/>
          </a:p>
          <a:p>
            <a:pPr rtl="1"/>
            <a:r>
              <a:rPr lang="ar-SA" dirty="0" smtClean="0"/>
              <a:t>  </a:t>
            </a:r>
            <a:r>
              <a:rPr lang="ar-EG" dirty="0" smtClean="0"/>
              <a:t>أ- </a:t>
            </a:r>
            <a:r>
              <a:rPr lang="ar-EG" dirty="0">
                <a:solidFill>
                  <a:srgbClr val="FF0000"/>
                </a:solidFill>
              </a:rPr>
              <a:t>برامج قصيرة الأجل </a:t>
            </a:r>
            <a:r>
              <a:rPr lang="ar-SA" dirty="0" smtClean="0"/>
              <a:t>:</a:t>
            </a:r>
            <a:r>
              <a:rPr lang="ar-EG" dirty="0" smtClean="0"/>
              <a:t> </a:t>
            </a:r>
            <a:r>
              <a:rPr lang="ar-EG" dirty="0"/>
              <a:t>وتتراوح مدتها بين </a:t>
            </a:r>
            <a:r>
              <a:rPr lang="ar-EG" dirty="0">
                <a:solidFill>
                  <a:srgbClr val="0070C0"/>
                </a:solidFill>
              </a:rPr>
              <a:t>عام وثلاثة أعوام</a:t>
            </a:r>
            <a:endParaRPr lang="en-US" dirty="0">
              <a:solidFill>
                <a:srgbClr val="0070C0"/>
              </a:solidFill>
            </a:endParaRPr>
          </a:p>
          <a:p>
            <a:pPr rtl="1"/>
            <a:r>
              <a:rPr lang="ar-SA" dirty="0" smtClean="0"/>
              <a:t> </a:t>
            </a:r>
            <a:r>
              <a:rPr lang="ar-EG" dirty="0" smtClean="0"/>
              <a:t>ب- </a:t>
            </a:r>
            <a:r>
              <a:rPr lang="ar-EG" dirty="0">
                <a:solidFill>
                  <a:srgbClr val="FF0000"/>
                </a:solidFill>
              </a:rPr>
              <a:t>برامج متوسطة الأجل </a:t>
            </a:r>
            <a:r>
              <a:rPr lang="ar-SA" dirty="0" smtClean="0"/>
              <a:t>:</a:t>
            </a:r>
            <a:r>
              <a:rPr lang="ar-EG" dirty="0" smtClean="0"/>
              <a:t> </a:t>
            </a:r>
            <a:r>
              <a:rPr lang="ar-EG" dirty="0"/>
              <a:t>وهي في حدود </a:t>
            </a:r>
            <a:r>
              <a:rPr lang="ar-EG" dirty="0">
                <a:solidFill>
                  <a:srgbClr val="ECA02F"/>
                </a:solidFill>
              </a:rPr>
              <a:t>خمس سنوات</a:t>
            </a:r>
            <a:endParaRPr lang="en-US" dirty="0">
              <a:solidFill>
                <a:srgbClr val="ECA02F"/>
              </a:solidFill>
            </a:endParaRPr>
          </a:p>
          <a:p>
            <a:r>
              <a:rPr lang="ar-SA" dirty="0" smtClean="0"/>
              <a:t>  </a:t>
            </a:r>
            <a:r>
              <a:rPr lang="ar-EG" dirty="0" smtClean="0"/>
              <a:t>ج- </a:t>
            </a:r>
            <a:r>
              <a:rPr lang="ar-EG" dirty="0">
                <a:solidFill>
                  <a:srgbClr val="FF0000"/>
                </a:solidFill>
              </a:rPr>
              <a:t>برامج طويلة الأجل </a:t>
            </a:r>
            <a:r>
              <a:rPr lang="ar-SA" dirty="0" smtClean="0"/>
              <a:t>:</a:t>
            </a:r>
            <a:r>
              <a:rPr lang="ar-EG" dirty="0" smtClean="0"/>
              <a:t> </a:t>
            </a:r>
            <a:r>
              <a:rPr lang="ar-EG" dirty="0"/>
              <a:t>وتتراوح مدتها بين </a:t>
            </a:r>
            <a:r>
              <a:rPr lang="ar-EG" dirty="0">
                <a:solidFill>
                  <a:srgbClr val="7030A0"/>
                </a:solidFill>
              </a:rPr>
              <a:t>عشرة وخمس عشرة سنة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4 – </a:t>
            </a:r>
            <a:r>
              <a:rPr lang="ar-SA" dirty="0" smtClean="0">
                <a:solidFill>
                  <a:srgbClr val="0070C0"/>
                </a:solidFill>
              </a:rPr>
              <a:t>التغير الاجتماعي </a:t>
            </a:r>
          </a:p>
          <a:p>
            <a:r>
              <a:rPr lang="ar-SA" dirty="0"/>
              <a:t> </a:t>
            </a:r>
            <a:r>
              <a:rPr lang="ar-SA" dirty="0" smtClean="0"/>
              <a:t>          </a:t>
            </a:r>
            <a:r>
              <a:rPr lang="ar-EG" dirty="0" smtClean="0"/>
              <a:t>يعرف </a:t>
            </a:r>
            <a:r>
              <a:rPr lang="ar-EG" dirty="0">
                <a:solidFill>
                  <a:srgbClr val="FF0000"/>
                </a:solidFill>
              </a:rPr>
              <a:t>التغير الاجتماعي </a:t>
            </a:r>
            <a:r>
              <a:rPr lang="ar-EG" dirty="0"/>
              <a:t>بأنه </a:t>
            </a:r>
            <a:r>
              <a:rPr lang="ar-SA" dirty="0" smtClean="0"/>
              <a:t>«</a:t>
            </a:r>
            <a:r>
              <a:rPr lang="ar-EG" dirty="0" smtClean="0"/>
              <a:t> </a:t>
            </a:r>
            <a:r>
              <a:rPr lang="ar-EG" dirty="0">
                <a:solidFill>
                  <a:srgbClr val="0070C0"/>
                </a:solidFill>
              </a:rPr>
              <a:t>التحول في أنماط البناء الاجتماعي ، والنظم الاجتماعية ، والسلوك الاجتماعي ، على مر </a:t>
            </a:r>
            <a:r>
              <a:rPr lang="ar-EG" dirty="0" smtClean="0">
                <a:solidFill>
                  <a:srgbClr val="0070C0"/>
                </a:solidFill>
              </a:rPr>
              <a:t>الزمن</a:t>
            </a:r>
            <a:r>
              <a:rPr lang="ar-SA" dirty="0" smtClean="0"/>
              <a:t>»</a:t>
            </a:r>
          </a:p>
          <a:p>
            <a:endParaRPr lang="ar-SA" dirty="0"/>
          </a:p>
          <a:p>
            <a:r>
              <a:rPr lang="ar-SA" dirty="0" smtClean="0"/>
              <a:t>          </a:t>
            </a:r>
            <a:r>
              <a:rPr lang="ar-EG" dirty="0" smtClean="0"/>
              <a:t>كما </a:t>
            </a:r>
            <a:r>
              <a:rPr lang="ar-SA" dirty="0" smtClean="0"/>
              <a:t>يمكن تعريفه </a:t>
            </a:r>
            <a:r>
              <a:rPr lang="ar-EG" dirty="0" smtClean="0"/>
              <a:t>بأنه </a:t>
            </a:r>
            <a:r>
              <a:rPr lang="ar-SA" dirty="0" smtClean="0"/>
              <a:t>«</a:t>
            </a:r>
            <a:r>
              <a:rPr lang="ar-EG" dirty="0" smtClean="0">
                <a:solidFill>
                  <a:srgbClr val="00B050"/>
                </a:solidFill>
              </a:rPr>
              <a:t>التحول </a:t>
            </a:r>
            <a:r>
              <a:rPr lang="ar-EG" dirty="0">
                <a:solidFill>
                  <a:srgbClr val="00B050"/>
                </a:solidFill>
              </a:rPr>
              <a:t>في البناء الاجتماعي في اتجاه </a:t>
            </a:r>
            <a:r>
              <a:rPr lang="ar-EG" dirty="0" smtClean="0">
                <a:solidFill>
                  <a:srgbClr val="00B050"/>
                </a:solidFill>
              </a:rPr>
              <a:t>معين</a:t>
            </a:r>
            <a:r>
              <a:rPr lang="ar-SA" dirty="0" smtClean="0"/>
              <a:t>»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362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 ويعرف بعض</a:t>
            </a:r>
            <a:r>
              <a:rPr lang="ar-EG" dirty="0" smtClean="0"/>
              <a:t> </a:t>
            </a:r>
            <a:r>
              <a:rPr lang="ar-EG" dirty="0"/>
              <a:t>العلماء </a:t>
            </a:r>
            <a:r>
              <a:rPr lang="ar-EG" dirty="0" smtClean="0">
                <a:solidFill>
                  <a:srgbClr val="FF0000"/>
                </a:solidFill>
              </a:rPr>
              <a:t>التغير </a:t>
            </a:r>
            <a:r>
              <a:rPr lang="ar-EG" dirty="0">
                <a:solidFill>
                  <a:srgbClr val="FF0000"/>
                </a:solidFill>
              </a:rPr>
              <a:t>الاجتماعي </a:t>
            </a:r>
            <a:r>
              <a:rPr lang="ar-EG" dirty="0"/>
              <a:t>بأنه </a:t>
            </a:r>
            <a:r>
              <a:rPr lang="ar-SA" dirty="0" smtClean="0"/>
              <a:t>« </a:t>
            </a:r>
            <a:r>
              <a:rPr lang="ar-EG" dirty="0" smtClean="0">
                <a:solidFill>
                  <a:srgbClr val="0070C0"/>
                </a:solidFill>
              </a:rPr>
              <a:t>التغير </a:t>
            </a:r>
            <a:r>
              <a:rPr lang="ar-EG" dirty="0">
                <a:solidFill>
                  <a:srgbClr val="0070C0"/>
                </a:solidFill>
              </a:rPr>
              <a:t>في حجم وتكوين وتنظيم المجتمع ، بالإضافة إلى التغير في العلاقات بين الأفراد </a:t>
            </a:r>
            <a:r>
              <a:rPr lang="ar-EG" dirty="0" smtClean="0">
                <a:solidFill>
                  <a:srgbClr val="0070C0"/>
                </a:solidFill>
              </a:rPr>
              <a:t>والجماعات</a:t>
            </a:r>
            <a:r>
              <a:rPr lang="ar-SA" dirty="0" smtClean="0"/>
              <a:t>» .</a:t>
            </a:r>
          </a:p>
          <a:p>
            <a:r>
              <a:rPr lang="ar-SA" dirty="0" smtClean="0"/>
              <a:t>    </a:t>
            </a:r>
            <a:r>
              <a:rPr lang="ar-EG" dirty="0" smtClean="0"/>
              <a:t>ويتضح </a:t>
            </a:r>
            <a:r>
              <a:rPr lang="ar-EG" dirty="0"/>
              <a:t>من التعريفات السابقة لمفهوم التغير الاجتماعي أن هذا المفهوم </a:t>
            </a:r>
            <a:r>
              <a:rPr lang="ar-EG" dirty="0">
                <a:solidFill>
                  <a:srgbClr val="FF0000"/>
                </a:solidFill>
              </a:rPr>
              <a:t>يشير إلى </a:t>
            </a:r>
            <a:r>
              <a:rPr lang="ar-EG" dirty="0">
                <a:solidFill>
                  <a:srgbClr val="00B050"/>
                </a:solidFill>
              </a:rPr>
              <a:t>العملية </a:t>
            </a:r>
            <a:r>
              <a:rPr lang="ar-EG" dirty="0" smtClean="0">
                <a:solidFill>
                  <a:srgbClr val="00B050"/>
                </a:solidFill>
              </a:rPr>
              <a:t>الت</a:t>
            </a:r>
            <a:r>
              <a:rPr lang="ar-SA" dirty="0" smtClean="0">
                <a:solidFill>
                  <a:srgbClr val="00B050"/>
                </a:solidFill>
              </a:rPr>
              <a:t>ي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عن طريقها يحدث تحول أو </a:t>
            </a:r>
            <a:r>
              <a:rPr lang="ar-SA" dirty="0" smtClean="0">
                <a:solidFill>
                  <a:srgbClr val="00B050"/>
                </a:solidFill>
              </a:rPr>
              <a:t>ا</a:t>
            </a:r>
            <a:r>
              <a:rPr lang="ar-EG" dirty="0" err="1" smtClean="0">
                <a:solidFill>
                  <a:srgbClr val="00B050"/>
                </a:solidFill>
              </a:rPr>
              <a:t>ختلاف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أو تطور ، سواء في البناء الاجتماعي أو العلاقات الاجتماعية ، خلال فترة من </a:t>
            </a:r>
            <a:r>
              <a:rPr lang="ar-EG" dirty="0" smtClean="0">
                <a:solidFill>
                  <a:srgbClr val="00B050"/>
                </a:solidFill>
              </a:rPr>
              <a:t>الزم</a:t>
            </a:r>
            <a:r>
              <a:rPr lang="ar-SA" dirty="0" smtClean="0">
                <a:solidFill>
                  <a:srgbClr val="00B050"/>
                </a:solidFill>
              </a:rPr>
              <a:t>ن </a:t>
            </a:r>
            <a:r>
              <a:rPr lang="ar-SA" dirty="0" smtClean="0"/>
              <a:t>.</a:t>
            </a: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683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     </a:t>
            </a:r>
            <a:r>
              <a:rPr lang="ar-EG" dirty="0" smtClean="0"/>
              <a:t>ونجد </a:t>
            </a:r>
            <a:r>
              <a:rPr lang="ar-EG" dirty="0"/>
              <a:t>أن هذا التغير الاجتماعي ليس إلا جزءا من عملية أكبر وأوسع من عمليات التغير في المجتمع ، وهي تلك العملية </a:t>
            </a:r>
            <a:r>
              <a:rPr lang="ar-EG" dirty="0" err="1"/>
              <a:t>التى</a:t>
            </a:r>
            <a:r>
              <a:rPr lang="ar-EG" dirty="0"/>
              <a:t> يطلق عليها </a:t>
            </a:r>
            <a:r>
              <a:rPr lang="ar-EG" dirty="0">
                <a:solidFill>
                  <a:srgbClr val="FF0000"/>
                </a:solidFill>
              </a:rPr>
              <a:t>التغير </a:t>
            </a:r>
            <a:r>
              <a:rPr lang="ar-EG" dirty="0" smtClean="0">
                <a:solidFill>
                  <a:srgbClr val="FF0000"/>
                </a:solidFill>
              </a:rPr>
              <a:t>الثقافي</a:t>
            </a:r>
            <a:r>
              <a:rPr lang="ar-EG" dirty="0" smtClean="0"/>
              <a:t>، </a:t>
            </a:r>
            <a:r>
              <a:rPr lang="ar-EG" dirty="0" err="1"/>
              <a:t>والتى</a:t>
            </a:r>
            <a:r>
              <a:rPr lang="ar-EG" dirty="0"/>
              <a:t> </a:t>
            </a:r>
            <a:r>
              <a:rPr lang="ar-EG" dirty="0">
                <a:solidFill>
                  <a:srgbClr val="0070C0"/>
                </a:solidFill>
              </a:rPr>
              <a:t>تشير إلى التغير في ثقافة المجتمع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80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5 – </a:t>
            </a:r>
            <a:r>
              <a:rPr lang="ar-SA" dirty="0" smtClean="0">
                <a:solidFill>
                  <a:srgbClr val="0070C0"/>
                </a:solidFill>
              </a:rPr>
              <a:t>مفهوم النمو </a:t>
            </a:r>
          </a:p>
          <a:p>
            <a:r>
              <a:rPr lang="ar-SA" dirty="0" smtClean="0"/>
              <a:t>       يختلف </a:t>
            </a:r>
            <a:r>
              <a:rPr lang="ar-EG" dirty="0" smtClean="0"/>
              <a:t>مفهوم </a:t>
            </a:r>
            <a:r>
              <a:rPr lang="ar-EG" dirty="0"/>
              <a:t>"</a:t>
            </a:r>
            <a:r>
              <a:rPr lang="ar-EG" dirty="0">
                <a:solidFill>
                  <a:srgbClr val="FF0000"/>
                </a:solidFill>
              </a:rPr>
              <a:t>النمو</a:t>
            </a:r>
            <a:r>
              <a:rPr lang="ar-EG" dirty="0"/>
              <a:t>" </a:t>
            </a:r>
            <a:r>
              <a:rPr lang="ar-EG" dirty="0" smtClean="0"/>
              <a:t>عن </a:t>
            </a:r>
            <a:r>
              <a:rPr lang="ar-EG" dirty="0"/>
              <a:t>مفهوم </a:t>
            </a:r>
            <a:r>
              <a:rPr lang="ar-EG" dirty="0">
                <a:solidFill>
                  <a:srgbClr val="FF0000"/>
                </a:solidFill>
              </a:rPr>
              <a:t>التنمية </a:t>
            </a:r>
            <a:r>
              <a:rPr lang="ar-EG" dirty="0"/>
              <a:t>، </a:t>
            </a:r>
            <a:r>
              <a:rPr lang="ar-EG" dirty="0">
                <a:solidFill>
                  <a:srgbClr val="0070C0"/>
                </a:solidFill>
              </a:rPr>
              <a:t>فالنمو تلقائي </a:t>
            </a:r>
            <a:r>
              <a:rPr lang="ar-EG" dirty="0"/>
              <a:t>بينما </a:t>
            </a:r>
            <a:r>
              <a:rPr lang="ar-EG" dirty="0">
                <a:solidFill>
                  <a:srgbClr val="00B050"/>
                </a:solidFill>
              </a:rPr>
              <a:t>تخضع التنمية للإرادة البشرية ومجهود </a:t>
            </a:r>
            <a:r>
              <a:rPr lang="ar-EG" dirty="0" err="1" smtClean="0">
                <a:solidFill>
                  <a:srgbClr val="00B050"/>
                </a:solidFill>
              </a:rPr>
              <a:t>الإنسا</a:t>
            </a:r>
            <a:r>
              <a:rPr lang="ar-SA" dirty="0" smtClean="0">
                <a:solidFill>
                  <a:srgbClr val="00B050"/>
                </a:solidFill>
              </a:rPr>
              <a:t>ن .</a:t>
            </a:r>
          </a:p>
          <a:p>
            <a:r>
              <a:rPr lang="ar-EG" dirty="0" smtClean="0">
                <a:solidFill>
                  <a:srgbClr val="00B050"/>
                </a:solidFill>
              </a:rPr>
              <a:t> </a:t>
            </a:r>
            <a:endParaRPr lang="ar-SA" dirty="0" smtClean="0">
              <a:solidFill>
                <a:srgbClr val="00B050"/>
              </a:solidFill>
            </a:endParaRPr>
          </a:p>
          <a:p>
            <a:r>
              <a:rPr lang="ar-SA" dirty="0" smtClean="0"/>
              <a:t>      </a:t>
            </a:r>
            <a:r>
              <a:rPr lang="ar-EG" dirty="0" smtClean="0"/>
              <a:t>ويشير </a:t>
            </a:r>
            <a:r>
              <a:rPr lang="ar-EG" dirty="0"/>
              <a:t>مفهوم "</a:t>
            </a:r>
            <a:r>
              <a:rPr lang="ar-EG" dirty="0">
                <a:solidFill>
                  <a:srgbClr val="FF0000"/>
                </a:solidFill>
              </a:rPr>
              <a:t>النمو</a:t>
            </a:r>
            <a:r>
              <a:rPr lang="ar-EG" dirty="0"/>
              <a:t>" إلى </a:t>
            </a:r>
            <a:r>
              <a:rPr lang="ar-EG" dirty="0">
                <a:solidFill>
                  <a:srgbClr val="0070C0"/>
                </a:solidFill>
              </a:rPr>
              <a:t>عملية النضج التدريجي والمستمر للكائن وزيادة حجمه الكلي أو أجزائه في سلسلة من المراحل الطبيعية</a:t>
            </a:r>
            <a:r>
              <a:rPr lang="ar-EG" dirty="0"/>
              <a:t> </a:t>
            </a:r>
            <a:r>
              <a:rPr lang="ar-SA" dirty="0" smtClean="0"/>
              <a:t>.</a:t>
            </a:r>
            <a:r>
              <a:rPr lang="ar-EG" dirty="0" smtClean="0"/>
              <a:t> </a:t>
            </a:r>
            <a:r>
              <a:rPr lang="ar-EG" dirty="0">
                <a:solidFill>
                  <a:srgbClr val="7030A0"/>
                </a:solidFill>
              </a:rPr>
              <a:t>ويتضمن النمو </a:t>
            </a:r>
            <a:r>
              <a:rPr lang="ar-EG" dirty="0">
                <a:solidFill>
                  <a:srgbClr val="F04316"/>
                </a:solidFill>
              </a:rPr>
              <a:t>تغيرا كميا وكيفيا </a:t>
            </a:r>
            <a:r>
              <a:rPr lang="ar-EG" dirty="0"/>
              <a:t>وهو السمة المميزة للحياة وغاية النمو في حد </a:t>
            </a:r>
            <a:r>
              <a:rPr lang="ar-EG" dirty="0" smtClean="0"/>
              <a:t>ذاته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880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</a:t>
            </a:r>
            <a:r>
              <a:rPr lang="ar-EG" dirty="0" smtClean="0"/>
              <a:t>كذلك </a:t>
            </a:r>
            <a:r>
              <a:rPr lang="ar-EG" dirty="0"/>
              <a:t>يدل مصطلح "</a:t>
            </a:r>
            <a:r>
              <a:rPr lang="ar-EG" dirty="0">
                <a:solidFill>
                  <a:srgbClr val="FF0000"/>
                </a:solidFill>
              </a:rPr>
              <a:t>النمو</a:t>
            </a:r>
            <a:r>
              <a:rPr lang="ar-EG" dirty="0"/>
              <a:t>" على </a:t>
            </a:r>
            <a:r>
              <a:rPr lang="ar-EG" dirty="0">
                <a:solidFill>
                  <a:srgbClr val="0070C0"/>
                </a:solidFill>
              </a:rPr>
              <a:t>أي نوع من النمو سواء نمو من حيث التعقيد أو الكفاية أو القيمة أو غير ذلك</a:t>
            </a:r>
            <a:r>
              <a:rPr lang="ar-EG" dirty="0"/>
              <a:t> 0 كما يطبق على الأفراد </a:t>
            </a:r>
            <a:r>
              <a:rPr lang="ar-EG" dirty="0" smtClean="0"/>
              <a:t>والمجتمعات</a:t>
            </a:r>
            <a:r>
              <a:rPr lang="ar-SA" dirty="0" smtClean="0"/>
              <a:t> . </a:t>
            </a:r>
          </a:p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</a:t>
            </a:r>
            <a:r>
              <a:rPr lang="ar-EG" dirty="0" smtClean="0"/>
              <a:t>ويستخدم </a:t>
            </a:r>
            <a:r>
              <a:rPr lang="ar-EG" dirty="0"/>
              <a:t>مصطلح </a:t>
            </a:r>
            <a:r>
              <a:rPr lang="ar-EG" dirty="0" smtClean="0">
                <a:solidFill>
                  <a:srgbClr val="FF0000"/>
                </a:solidFill>
              </a:rPr>
              <a:t>النمو الاجتماعي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/>
              <a:t>للإشارة </a:t>
            </a:r>
            <a:r>
              <a:rPr lang="ar-EG" dirty="0"/>
              <a:t>إلى </a:t>
            </a:r>
            <a:r>
              <a:rPr lang="ar-EG" dirty="0">
                <a:solidFill>
                  <a:srgbClr val="00B050"/>
                </a:solidFill>
              </a:rPr>
              <a:t>نمو سمات الفرد بما يتفق مع الأنماط الاجتماعية </a:t>
            </a:r>
            <a:r>
              <a:rPr lang="ar-EG" dirty="0" smtClean="0">
                <a:solidFill>
                  <a:srgbClr val="00B050"/>
                </a:solidFill>
              </a:rPr>
              <a:t>المقررة</a:t>
            </a:r>
            <a:r>
              <a:rPr lang="ar-SA" dirty="0" smtClean="0"/>
              <a:t> .</a:t>
            </a:r>
            <a:r>
              <a:rPr lang="ar-EG" dirty="0" smtClean="0"/>
              <a:t> </a:t>
            </a:r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785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        </a:t>
            </a:r>
            <a:r>
              <a:rPr lang="ar-EG" dirty="0" smtClean="0"/>
              <a:t>ويستخدم </a:t>
            </a:r>
            <a:r>
              <a:rPr lang="ar-EG" dirty="0"/>
              <a:t>مصطلح "</a:t>
            </a:r>
            <a:r>
              <a:rPr lang="ar-EG" dirty="0">
                <a:solidFill>
                  <a:srgbClr val="FF0000"/>
                </a:solidFill>
              </a:rPr>
              <a:t>النمو الحضري</a:t>
            </a:r>
            <a:r>
              <a:rPr lang="ar-EG" dirty="0"/>
              <a:t>" </a:t>
            </a:r>
            <a:r>
              <a:rPr lang="ar-EG" dirty="0" smtClean="0"/>
              <a:t>للإشارة </a:t>
            </a:r>
            <a:r>
              <a:rPr lang="ar-EG" dirty="0"/>
              <a:t>إلى </a:t>
            </a:r>
            <a:r>
              <a:rPr lang="ar-EG" dirty="0">
                <a:solidFill>
                  <a:srgbClr val="0070C0"/>
                </a:solidFill>
              </a:rPr>
              <a:t>أي زيادة في المساحة أو زيادة السكان في منطقة حضرية</a:t>
            </a:r>
            <a:r>
              <a:rPr lang="ar-EG" dirty="0"/>
              <a:t> 0 كما يستخدم مصطلح "</a:t>
            </a:r>
            <a:r>
              <a:rPr lang="ar-EG" dirty="0">
                <a:solidFill>
                  <a:srgbClr val="FF0000"/>
                </a:solidFill>
              </a:rPr>
              <a:t>النمو المتكيف</a:t>
            </a:r>
            <a:r>
              <a:rPr lang="ar-EG" dirty="0"/>
              <a:t>" </a:t>
            </a:r>
            <a:r>
              <a:rPr lang="ar-EG" dirty="0" smtClean="0">
                <a:solidFill>
                  <a:srgbClr val="00B050"/>
                </a:solidFill>
              </a:rPr>
              <a:t>للدلالة </a:t>
            </a:r>
            <a:r>
              <a:rPr lang="ar-EG" dirty="0">
                <a:solidFill>
                  <a:srgbClr val="00B050"/>
                </a:solidFill>
              </a:rPr>
              <a:t>على النمو الذي يطرأ على تكيف الكائن مع بيئته الطبيعية </a:t>
            </a:r>
            <a:r>
              <a:rPr lang="ar-EG" dirty="0" smtClean="0">
                <a:solidFill>
                  <a:srgbClr val="00B050"/>
                </a:solidFill>
              </a:rPr>
              <a:t>والاجتماعية</a:t>
            </a:r>
            <a:r>
              <a:rPr lang="ar-SA" dirty="0" smtClean="0"/>
              <a:t>. </a:t>
            </a:r>
          </a:p>
          <a:p>
            <a:pPr rtl="1"/>
            <a:r>
              <a:rPr lang="ar-SA" dirty="0" smtClean="0"/>
              <a:t>        </a:t>
            </a:r>
            <a:r>
              <a:rPr lang="ar-EG" dirty="0" smtClean="0"/>
              <a:t>وفي </a:t>
            </a:r>
            <a:r>
              <a:rPr lang="ar-EG" dirty="0"/>
              <a:t>مقابل مصطلح "</a:t>
            </a:r>
            <a:r>
              <a:rPr lang="ar-EG" dirty="0">
                <a:solidFill>
                  <a:srgbClr val="FF0000"/>
                </a:solidFill>
              </a:rPr>
              <a:t>النمو الاجتماعي</a:t>
            </a:r>
            <a:r>
              <a:rPr lang="ar-EG" dirty="0"/>
              <a:t>" ظهر مصطلح "</a:t>
            </a:r>
            <a:r>
              <a:rPr lang="ar-EG" dirty="0">
                <a:solidFill>
                  <a:srgbClr val="FF0000"/>
                </a:solidFill>
              </a:rPr>
              <a:t>النمو الاقتصادي</a:t>
            </a:r>
            <a:r>
              <a:rPr lang="ar-EG" dirty="0"/>
              <a:t> </a:t>
            </a:r>
            <a:r>
              <a:rPr lang="ar-EG" dirty="0" smtClean="0"/>
              <a:t>الذي </a:t>
            </a:r>
            <a:r>
              <a:rPr lang="ar-EG" dirty="0"/>
              <a:t>يشير إلى </a:t>
            </a:r>
            <a:r>
              <a:rPr lang="ar-EG" dirty="0">
                <a:solidFill>
                  <a:srgbClr val="0070C0"/>
                </a:solidFill>
              </a:rPr>
              <a:t>نمو الدخل القومي أو المخرجات من السلع والخدمات لكل فرد من السكان </a:t>
            </a:r>
            <a:r>
              <a:rPr lang="ar-EG" dirty="0"/>
              <a:t>، </a:t>
            </a:r>
            <a:r>
              <a:rPr lang="ar-EG" dirty="0">
                <a:solidFill>
                  <a:srgbClr val="7030A0"/>
                </a:solidFill>
              </a:rPr>
              <a:t>حيث يتم عادة قياس الناتج بواسطة الناتج القومي الإجمالي</a:t>
            </a:r>
            <a:r>
              <a:rPr lang="ar-EG" dirty="0"/>
              <a:t> </a:t>
            </a:r>
            <a:r>
              <a:rPr lang="ar-SA" dirty="0" smtClean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838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</a:t>
            </a:r>
            <a:r>
              <a:rPr lang="ar-EG" dirty="0" smtClean="0"/>
              <a:t>ومن </a:t>
            </a:r>
            <a:r>
              <a:rPr lang="ar-EG" dirty="0"/>
              <a:t>الشائع أن يستخدم مصطلح "</a:t>
            </a:r>
            <a:r>
              <a:rPr lang="ar-EG" dirty="0">
                <a:solidFill>
                  <a:srgbClr val="FF0000"/>
                </a:solidFill>
              </a:rPr>
              <a:t>التنمية الاقتصادية </a:t>
            </a:r>
            <a:r>
              <a:rPr lang="ar-EG" dirty="0"/>
              <a:t>كبديل لمصطلح "</a:t>
            </a:r>
            <a:r>
              <a:rPr lang="ar-EG" dirty="0">
                <a:solidFill>
                  <a:srgbClr val="FF0000"/>
                </a:solidFill>
              </a:rPr>
              <a:t>النمو الاقتصادي</a:t>
            </a:r>
            <a:r>
              <a:rPr lang="ar-EG" dirty="0"/>
              <a:t>" عند الحديث عن </a:t>
            </a:r>
            <a:r>
              <a:rPr lang="ar-EG" dirty="0">
                <a:solidFill>
                  <a:srgbClr val="0070C0"/>
                </a:solidFill>
              </a:rPr>
              <a:t>مجتمعات العالم الثالث</a:t>
            </a:r>
            <a:r>
              <a:rPr lang="ar-EG" dirty="0"/>
              <a:t> </a:t>
            </a:r>
            <a:r>
              <a:rPr lang="ar-SA" dirty="0" smtClean="0"/>
              <a:t>.  </a:t>
            </a:r>
          </a:p>
          <a:p>
            <a:r>
              <a:rPr lang="ar-SA" dirty="0" smtClean="0"/>
              <a:t>      </a:t>
            </a:r>
            <a:r>
              <a:rPr lang="ar-EG" dirty="0" smtClean="0"/>
              <a:t>وقد </a:t>
            </a:r>
            <a:r>
              <a:rPr lang="ar-EG" dirty="0">
                <a:solidFill>
                  <a:srgbClr val="0070C0"/>
                </a:solidFill>
              </a:rPr>
              <a:t>كرس الاقتصاديون قدرا كبيرا من الجهد </a:t>
            </a:r>
            <a:r>
              <a:rPr lang="ar-EG" dirty="0"/>
              <a:t>لإبداع نظريات عن النمو الاقتصادي </a:t>
            </a:r>
            <a:r>
              <a:rPr lang="ar-EG" dirty="0" err="1"/>
              <a:t>التى</a:t>
            </a:r>
            <a:r>
              <a:rPr lang="ar-EG" dirty="0"/>
              <a:t> يمكن الاسترشاد بها في صنع السياسات في الدول النامية ، وكذلك في المجتمعات الصناعية 0 وتركز هذه النظريات بدرجات متفاوتة على </a:t>
            </a:r>
            <a:r>
              <a:rPr lang="ar-EG" dirty="0">
                <a:solidFill>
                  <a:srgbClr val="FF0000"/>
                </a:solidFill>
              </a:rPr>
              <a:t>الاستثمارات الرأسمالية </a:t>
            </a:r>
            <a:r>
              <a:rPr lang="ar-EG" dirty="0"/>
              <a:t>، والبنية الاقتصادية التحتية ، </a:t>
            </a:r>
            <a:r>
              <a:rPr lang="ar-EG" dirty="0">
                <a:solidFill>
                  <a:srgbClr val="0070C0"/>
                </a:solidFill>
              </a:rPr>
              <a:t>وتخطيط القوى العاملة </a:t>
            </a:r>
            <a:r>
              <a:rPr lang="ar-EG" dirty="0"/>
              <a:t>، </a:t>
            </a:r>
            <a:r>
              <a:rPr lang="ar-EG" dirty="0">
                <a:solidFill>
                  <a:srgbClr val="D52D26"/>
                </a:solidFill>
              </a:rPr>
              <a:t>والتعليم</a:t>
            </a:r>
            <a:r>
              <a:rPr lang="ar-EG" dirty="0"/>
              <a:t> </a:t>
            </a:r>
            <a:r>
              <a:rPr lang="ar-SA" dirty="0" smtClean="0"/>
              <a:t>. </a:t>
            </a:r>
            <a:endParaRPr lang="ar-SA" dirty="0"/>
          </a:p>
          <a:p>
            <a:r>
              <a:rPr lang="ar-EG" dirty="0" smtClean="0"/>
              <a:t> </a:t>
            </a:r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378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6 – </a:t>
            </a:r>
            <a:r>
              <a:rPr lang="ar-SA" dirty="0" smtClean="0">
                <a:solidFill>
                  <a:srgbClr val="0070C0"/>
                </a:solidFill>
              </a:rPr>
              <a:t>مفهوم التطور </a:t>
            </a:r>
          </a:p>
          <a:p>
            <a:r>
              <a:rPr lang="ar-SA" dirty="0" smtClean="0"/>
              <a:t>            </a:t>
            </a:r>
            <a:r>
              <a:rPr lang="ar-EG" dirty="0" smtClean="0"/>
              <a:t>يقصد </a:t>
            </a:r>
            <a:r>
              <a:rPr lang="ar-EG" dirty="0"/>
              <a:t>بمفهوم "</a:t>
            </a:r>
            <a:r>
              <a:rPr lang="ar-EG" dirty="0">
                <a:solidFill>
                  <a:srgbClr val="FF0000"/>
                </a:solidFill>
              </a:rPr>
              <a:t>التطور</a:t>
            </a:r>
            <a:r>
              <a:rPr lang="ar-EG" dirty="0"/>
              <a:t>" </a:t>
            </a:r>
            <a:r>
              <a:rPr lang="ar-EG" dirty="0">
                <a:solidFill>
                  <a:srgbClr val="0070C0"/>
                </a:solidFill>
              </a:rPr>
              <a:t>العملية </a:t>
            </a:r>
            <a:r>
              <a:rPr lang="ar-EG" dirty="0" err="1">
                <a:solidFill>
                  <a:srgbClr val="0070C0"/>
                </a:solidFill>
              </a:rPr>
              <a:t>التى</a:t>
            </a:r>
            <a:r>
              <a:rPr lang="ar-EG" dirty="0">
                <a:solidFill>
                  <a:srgbClr val="0070C0"/>
                </a:solidFill>
              </a:rPr>
              <a:t> بها يخضع نوع أو فصيل من الكائنات العضوية لتعديلات بنائية عبر الزمن ، ونتيجة لعمليات التفاعل مع البيئة </a:t>
            </a:r>
            <a:r>
              <a:rPr lang="ar-EG" dirty="0"/>
              <a:t>0 وتقدم </a:t>
            </a:r>
            <a:r>
              <a:rPr lang="ar-EG" dirty="0">
                <a:solidFill>
                  <a:srgbClr val="FF0000"/>
                </a:solidFill>
              </a:rPr>
              <a:t>نظريات التطور </a:t>
            </a:r>
            <a:r>
              <a:rPr lang="ar-EG" dirty="0"/>
              <a:t>المختلفة آراء متباينة عن الإسهام النسبي لكل من العوامل البيئية والعوامل الوراثية في </a:t>
            </a:r>
            <a:r>
              <a:rPr lang="ar-EG" dirty="0">
                <a:solidFill>
                  <a:srgbClr val="00B050"/>
                </a:solidFill>
              </a:rPr>
              <a:t>إحداث عملية التطور</a:t>
            </a:r>
            <a:r>
              <a:rPr lang="ar-EG" dirty="0"/>
              <a:t>0</a:t>
            </a:r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260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7 – </a:t>
            </a:r>
            <a:r>
              <a:rPr lang="ar-SA" dirty="0" smtClean="0">
                <a:solidFill>
                  <a:srgbClr val="0070C0"/>
                </a:solidFill>
              </a:rPr>
              <a:t>مفهوم التخلف </a:t>
            </a:r>
          </a:p>
          <a:p>
            <a:r>
              <a:rPr lang="ar-SA" dirty="0" smtClean="0"/>
              <a:t>       </a:t>
            </a:r>
            <a:r>
              <a:rPr lang="ar-EG" dirty="0" smtClean="0"/>
              <a:t>يستخدم </a:t>
            </a:r>
            <a:r>
              <a:rPr lang="ar-SA" dirty="0" smtClean="0"/>
              <a:t>مفهوم </a:t>
            </a:r>
            <a:r>
              <a:rPr lang="ar-SA" dirty="0" smtClean="0">
                <a:solidFill>
                  <a:srgbClr val="FF0000"/>
                </a:solidFill>
              </a:rPr>
              <a:t>التخلف</a:t>
            </a:r>
            <a:r>
              <a:rPr lang="ar-SA" dirty="0" smtClean="0"/>
              <a:t>  </a:t>
            </a:r>
            <a:r>
              <a:rPr lang="ar-EG" dirty="0" smtClean="0">
                <a:solidFill>
                  <a:srgbClr val="0070C0"/>
                </a:solidFill>
              </a:rPr>
              <a:t>لوصف </a:t>
            </a:r>
            <a:r>
              <a:rPr lang="ar-EG" dirty="0">
                <a:solidFill>
                  <a:srgbClr val="0070C0"/>
                </a:solidFill>
              </a:rPr>
              <a:t>حالة الفقر والركود الاقتصادي الذي تتسم به كثير من مجتمعات العالم الثالث </a:t>
            </a:r>
            <a:r>
              <a:rPr lang="ar-SA" dirty="0" smtClean="0"/>
              <a:t>. </a:t>
            </a:r>
          </a:p>
          <a:p>
            <a:endParaRPr lang="ar-SA" dirty="0"/>
          </a:p>
          <a:p>
            <a:r>
              <a:rPr lang="ar-SA" dirty="0" smtClean="0"/>
              <a:t>        </a:t>
            </a:r>
            <a:r>
              <a:rPr lang="ar-EG" dirty="0" smtClean="0"/>
              <a:t>ويعني </a:t>
            </a:r>
            <a:r>
              <a:rPr lang="ar-EG" dirty="0">
                <a:solidFill>
                  <a:srgbClr val="FF0000"/>
                </a:solidFill>
              </a:rPr>
              <a:t>مصطلح التخلف ضمنا </a:t>
            </a:r>
            <a:r>
              <a:rPr lang="ar-EG" dirty="0">
                <a:solidFill>
                  <a:srgbClr val="0070C0"/>
                </a:solidFill>
              </a:rPr>
              <a:t>أن الدول النامية أو مجتمعات العالم الثالث لا تعاني فقط من </a:t>
            </a:r>
            <a:r>
              <a:rPr lang="ar-EG" dirty="0" err="1">
                <a:solidFill>
                  <a:srgbClr val="0070C0"/>
                </a:solidFill>
              </a:rPr>
              <a:t>أنعدام</a:t>
            </a:r>
            <a:r>
              <a:rPr lang="ar-EG" dirty="0">
                <a:solidFill>
                  <a:srgbClr val="0070C0"/>
                </a:solidFill>
              </a:rPr>
              <a:t> التنمية </a:t>
            </a:r>
            <a:r>
              <a:rPr lang="ar-EG" dirty="0">
                <a:solidFill>
                  <a:schemeClr val="tx1"/>
                </a:solidFill>
              </a:rPr>
              <a:t>، وإنما يعني كذلك أنها </a:t>
            </a:r>
            <a:r>
              <a:rPr lang="ar-EG" dirty="0">
                <a:solidFill>
                  <a:srgbClr val="FF0000"/>
                </a:solidFill>
              </a:rPr>
              <a:t>لم تستطع أن تحقق مستويات التنمية </a:t>
            </a:r>
            <a:r>
              <a:rPr lang="ar-EG" dirty="0" err="1">
                <a:solidFill>
                  <a:srgbClr val="FF0000"/>
                </a:solidFill>
              </a:rPr>
              <a:t>التى</a:t>
            </a:r>
            <a:r>
              <a:rPr lang="ar-EG" dirty="0">
                <a:solidFill>
                  <a:srgbClr val="FF0000"/>
                </a:solidFill>
              </a:rPr>
              <a:t> كانت ينبغي أن تتحقق </a:t>
            </a:r>
            <a:r>
              <a:rPr lang="ar-EG" dirty="0">
                <a:solidFill>
                  <a:srgbClr val="0070C0"/>
                </a:solidFill>
              </a:rPr>
              <a:t>، </a:t>
            </a:r>
            <a:r>
              <a:rPr lang="ar-EG" dirty="0">
                <a:solidFill>
                  <a:srgbClr val="00B050"/>
                </a:solidFill>
              </a:rPr>
              <a:t>لو لم تقم على استغلالها الدول الرأسمالية </a:t>
            </a:r>
            <a:r>
              <a:rPr lang="ar-EG" dirty="0" smtClean="0">
                <a:solidFill>
                  <a:srgbClr val="00B050"/>
                </a:solidFill>
              </a:rPr>
              <a:t>المتقدم</a:t>
            </a:r>
            <a:r>
              <a:rPr lang="ar-SA" dirty="0" smtClean="0">
                <a:solidFill>
                  <a:srgbClr val="00B050"/>
                </a:solidFill>
              </a:rPr>
              <a:t>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769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</a:t>
            </a:r>
            <a:r>
              <a:rPr lang="ar-EG" dirty="0" smtClean="0"/>
              <a:t>ويشير </a:t>
            </a:r>
            <a:r>
              <a:rPr lang="ar-EG" dirty="0"/>
              <a:t>مفهوم </a:t>
            </a:r>
            <a:r>
              <a:rPr lang="ar-EG" dirty="0">
                <a:solidFill>
                  <a:srgbClr val="FF0000"/>
                </a:solidFill>
              </a:rPr>
              <a:t>التخلف</a:t>
            </a:r>
            <a:r>
              <a:rPr lang="ar-EG" dirty="0"/>
              <a:t> إلى </a:t>
            </a:r>
            <a:r>
              <a:rPr lang="ar-EG" dirty="0">
                <a:solidFill>
                  <a:srgbClr val="0070C0"/>
                </a:solidFill>
              </a:rPr>
              <a:t>حالة الدول </a:t>
            </a:r>
            <a:r>
              <a:rPr lang="ar-EG" dirty="0" err="1">
                <a:solidFill>
                  <a:srgbClr val="0070C0"/>
                </a:solidFill>
              </a:rPr>
              <a:t>التى</a:t>
            </a:r>
            <a:r>
              <a:rPr lang="ar-EG" dirty="0">
                <a:solidFill>
                  <a:srgbClr val="0070C0"/>
                </a:solidFill>
              </a:rPr>
              <a:t> تتميز </a:t>
            </a:r>
            <a:r>
              <a:rPr lang="ar-EG" dirty="0" err="1">
                <a:solidFill>
                  <a:srgbClr val="0070C0"/>
                </a:solidFill>
              </a:rPr>
              <a:t>بإنخفاض</a:t>
            </a:r>
            <a:r>
              <a:rPr lang="ar-EG" dirty="0">
                <a:solidFill>
                  <a:srgbClr val="0070C0"/>
                </a:solidFill>
              </a:rPr>
              <a:t> الدخل الحقيقي للفرد بسبب قصور سكانها عن </a:t>
            </a:r>
            <a:r>
              <a:rPr lang="ar-EG" dirty="0" err="1">
                <a:solidFill>
                  <a:srgbClr val="0070C0"/>
                </a:solidFill>
              </a:rPr>
              <a:t>إستغلال</a:t>
            </a:r>
            <a:r>
              <a:rPr lang="ar-EG" dirty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مورده</a:t>
            </a:r>
            <a:r>
              <a:rPr lang="ar-SA" dirty="0" smtClean="0">
                <a:solidFill>
                  <a:srgbClr val="0070C0"/>
                </a:solidFill>
              </a:rPr>
              <a:t>ا 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r>
              <a:rPr lang="ar-SA" dirty="0" smtClean="0"/>
              <a:t>          </a:t>
            </a:r>
            <a:r>
              <a:rPr lang="ar-EG" dirty="0" smtClean="0"/>
              <a:t>وفي </a:t>
            </a:r>
            <a:r>
              <a:rPr lang="ar-EG" dirty="0">
                <a:solidFill>
                  <a:srgbClr val="FF0000"/>
                </a:solidFill>
              </a:rPr>
              <a:t>البلاد المتخلفة </a:t>
            </a:r>
            <a:r>
              <a:rPr lang="ar-EG" dirty="0">
                <a:solidFill>
                  <a:srgbClr val="00B050"/>
                </a:solidFill>
              </a:rPr>
              <a:t>ينخفض الدخل الحقيقي بالنسبة للفرد بالمقارنة بالدخل الحقيقي</a:t>
            </a:r>
            <a:r>
              <a:rPr lang="ar-EG" dirty="0"/>
              <a:t> للفرد في </a:t>
            </a:r>
            <a:r>
              <a:rPr lang="ar-EG" dirty="0">
                <a:solidFill>
                  <a:srgbClr val="FF0000"/>
                </a:solidFill>
              </a:rPr>
              <a:t>البلاد المتقدمة أو </a:t>
            </a:r>
            <a:r>
              <a:rPr lang="ar-EG" dirty="0" smtClean="0">
                <a:solidFill>
                  <a:srgbClr val="FF0000"/>
                </a:solidFill>
              </a:rPr>
              <a:t>المتطورة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. </a:t>
            </a:r>
            <a:r>
              <a:rPr lang="ar-EG" dirty="0" smtClean="0"/>
              <a:t> </a:t>
            </a:r>
            <a:r>
              <a:rPr lang="ar-EG" dirty="0"/>
              <a:t>كما أن </a:t>
            </a:r>
            <a:r>
              <a:rPr lang="ar-EG" dirty="0">
                <a:solidFill>
                  <a:srgbClr val="FF0000"/>
                </a:solidFill>
              </a:rPr>
              <a:t>البلاد المتخلفة أو النامية </a:t>
            </a:r>
            <a:r>
              <a:rPr lang="ar-EG" dirty="0"/>
              <a:t>هي </a:t>
            </a:r>
            <a:r>
              <a:rPr lang="ar-EG" dirty="0">
                <a:solidFill>
                  <a:srgbClr val="0070C0"/>
                </a:solidFill>
              </a:rPr>
              <a:t>البلاد </a:t>
            </a:r>
            <a:r>
              <a:rPr lang="ar-EG" dirty="0" err="1">
                <a:solidFill>
                  <a:srgbClr val="0070C0"/>
                </a:solidFill>
              </a:rPr>
              <a:t>التى</a:t>
            </a:r>
            <a:r>
              <a:rPr lang="ar-EG" dirty="0">
                <a:solidFill>
                  <a:srgbClr val="0070C0"/>
                </a:solidFill>
              </a:rPr>
              <a:t> تستخدم تكنولوجيا بسيطة ولا تتأثر بالمجتمعات </a:t>
            </a:r>
            <a:r>
              <a:rPr lang="ar-EG" dirty="0" smtClean="0">
                <a:solidFill>
                  <a:srgbClr val="0070C0"/>
                </a:solidFill>
              </a:rPr>
              <a:t>المتقدم</a:t>
            </a:r>
            <a:r>
              <a:rPr lang="ar-SA" dirty="0" smtClean="0">
                <a:solidFill>
                  <a:srgbClr val="0070C0"/>
                </a:solidFill>
              </a:rPr>
              <a:t>ة </a:t>
            </a:r>
            <a:r>
              <a:rPr lang="ar-SA" dirty="0" smtClean="0"/>
              <a:t>.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779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8 – </a:t>
            </a:r>
            <a:r>
              <a:rPr lang="ar-SA" dirty="0" smtClean="0">
                <a:solidFill>
                  <a:srgbClr val="0070C0"/>
                </a:solidFill>
              </a:rPr>
              <a:t>مفهوم الفقر </a:t>
            </a:r>
          </a:p>
          <a:p>
            <a:r>
              <a:rPr lang="ar-SA" dirty="0"/>
              <a:t> </a:t>
            </a:r>
            <a:r>
              <a:rPr lang="ar-SA" dirty="0" smtClean="0"/>
              <a:t>         يمكن تعريف </a:t>
            </a:r>
            <a:r>
              <a:rPr lang="ar-SA" dirty="0" smtClean="0">
                <a:solidFill>
                  <a:srgbClr val="FF0000"/>
                </a:solidFill>
              </a:rPr>
              <a:t>الفقر</a:t>
            </a:r>
            <a:r>
              <a:rPr lang="ar-SA" dirty="0" smtClean="0"/>
              <a:t> بوجه عام بأنه « </a:t>
            </a:r>
            <a:r>
              <a:rPr lang="ar-EG" dirty="0" smtClean="0">
                <a:solidFill>
                  <a:srgbClr val="0070C0"/>
                </a:solidFill>
              </a:rPr>
              <a:t>مفهوم </a:t>
            </a:r>
            <a:r>
              <a:rPr lang="ar-EG" dirty="0">
                <a:solidFill>
                  <a:srgbClr val="0070C0"/>
                </a:solidFill>
              </a:rPr>
              <a:t>سلبي يشير إلى نقص الموارد المادية والثقافية اللازمة للبقاء على قيد الحياة في حالة صحية </a:t>
            </a:r>
            <a:r>
              <a:rPr lang="ar-EG" dirty="0" smtClean="0">
                <a:solidFill>
                  <a:srgbClr val="0070C0"/>
                </a:solidFill>
              </a:rPr>
              <a:t>جيدة</a:t>
            </a:r>
            <a:r>
              <a:rPr lang="ar-SA" dirty="0" smtClean="0"/>
              <a:t>»</a:t>
            </a:r>
            <a:r>
              <a:rPr lang="ar-EG" dirty="0" smtClean="0"/>
              <a:t> </a:t>
            </a:r>
            <a:r>
              <a:rPr lang="ar-EG" dirty="0"/>
              <a:t>0 ففي </a:t>
            </a:r>
            <a:r>
              <a:rPr lang="ar-EG" dirty="0">
                <a:solidFill>
                  <a:srgbClr val="FF0000"/>
                </a:solidFill>
              </a:rPr>
              <a:t>حالة الفقر </a:t>
            </a:r>
            <a:r>
              <a:rPr lang="ar-EG" dirty="0">
                <a:solidFill>
                  <a:srgbClr val="00B050"/>
                </a:solidFill>
              </a:rPr>
              <a:t>يكون الفرد عاجزا تماما عن أن يوفر لنفسه الغذاء والملبس والمأوى الضروري </a:t>
            </a:r>
            <a:r>
              <a:rPr lang="ar-EG" dirty="0" smtClean="0">
                <a:solidFill>
                  <a:srgbClr val="00B050"/>
                </a:solidFill>
              </a:rPr>
              <a:t>للمعيش</a:t>
            </a:r>
            <a:r>
              <a:rPr lang="ar-SA" dirty="0" smtClean="0">
                <a:solidFill>
                  <a:srgbClr val="00B050"/>
                </a:solidFill>
              </a:rPr>
              <a:t>ة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623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 ويعرف «</a:t>
            </a:r>
            <a:r>
              <a:rPr lang="ar-SA" dirty="0" smtClean="0">
                <a:solidFill>
                  <a:srgbClr val="00B0F0"/>
                </a:solidFill>
              </a:rPr>
              <a:t>جون هوبر</a:t>
            </a:r>
            <a:r>
              <a:rPr lang="ar-SA" dirty="0" smtClean="0"/>
              <a:t>» </a:t>
            </a:r>
            <a:r>
              <a:rPr lang="ar-EG" dirty="0" smtClean="0">
                <a:solidFill>
                  <a:srgbClr val="FF0000"/>
                </a:solidFill>
              </a:rPr>
              <a:t>الفقر</a:t>
            </a:r>
            <a:r>
              <a:rPr lang="ar-EG" dirty="0" smtClean="0"/>
              <a:t> </a:t>
            </a:r>
            <a:r>
              <a:rPr lang="ar-EG" dirty="0"/>
              <a:t>على </a:t>
            </a:r>
            <a:r>
              <a:rPr lang="ar-SA" dirty="0" smtClean="0"/>
              <a:t>ا</a:t>
            </a:r>
            <a:r>
              <a:rPr lang="ar-EG" dirty="0" err="1" smtClean="0"/>
              <a:t>عتبار</a:t>
            </a:r>
            <a:r>
              <a:rPr lang="ar-EG" dirty="0" smtClean="0"/>
              <a:t> </a:t>
            </a:r>
            <a:r>
              <a:rPr lang="ar-EG" dirty="0" smtClean="0"/>
              <a:t>أنه</a:t>
            </a:r>
            <a:r>
              <a:rPr lang="ar-SA" dirty="0" smtClean="0"/>
              <a:t> «</a:t>
            </a:r>
            <a:r>
              <a:rPr lang="ar-EG" dirty="0" smtClean="0"/>
              <a:t> </a:t>
            </a:r>
            <a:r>
              <a:rPr lang="ar-EG" dirty="0">
                <a:solidFill>
                  <a:srgbClr val="0070C0"/>
                </a:solidFill>
              </a:rPr>
              <a:t>نقص الدخل </a:t>
            </a:r>
            <a:r>
              <a:rPr lang="ar-EG" dirty="0" smtClean="0">
                <a:solidFill>
                  <a:srgbClr val="0070C0"/>
                </a:solidFill>
              </a:rPr>
              <a:t>والم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وارد الكافي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ة اللازم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ة للمعيش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ة </a:t>
            </a:r>
            <a:r>
              <a:rPr lang="ar-EG" dirty="0">
                <a:solidFill>
                  <a:srgbClr val="0070C0"/>
                </a:solidFill>
              </a:rPr>
              <a:t>على </a:t>
            </a:r>
            <a:r>
              <a:rPr lang="ar-EG" dirty="0" smtClean="0">
                <a:solidFill>
                  <a:srgbClr val="0070C0"/>
                </a:solidFill>
              </a:rPr>
              <a:t>نح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و </a:t>
            </a:r>
            <a:r>
              <a:rPr lang="ar-EG" dirty="0" err="1" smtClean="0">
                <a:solidFill>
                  <a:srgbClr val="0070C0"/>
                </a:solidFill>
              </a:rPr>
              <a:t>ملائ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م طبق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ا لمعايير </a:t>
            </a:r>
            <a:r>
              <a:rPr lang="ar-EG" dirty="0">
                <a:solidFill>
                  <a:srgbClr val="0070C0"/>
                </a:solidFill>
              </a:rPr>
              <a:t>المجتمع </a:t>
            </a:r>
            <a:r>
              <a:rPr lang="ar-EG" dirty="0" smtClean="0">
                <a:solidFill>
                  <a:srgbClr val="0070C0"/>
                </a:solidFill>
              </a:rPr>
              <a:t>المحلي</a:t>
            </a:r>
            <a:r>
              <a:rPr lang="ar-SA" dirty="0" smtClean="0"/>
              <a:t>»</a:t>
            </a:r>
            <a:r>
              <a:rPr lang="ar-EG" dirty="0" smtClean="0"/>
              <a:t> </a:t>
            </a:r>
            <a:r>
              <a:rPr lang="ar-EG" dirty="0"/>
              <a:t>0 ويرى </a:t>
            </a:r>
            <a:r>
              <a:rPr lang="ar-EG" dirty="0">
                <a:solidFill>
                  <a:srgbClr val="00B050"/>
                </a:solidFill>
              </a:rPr>
              <a:t>هوبر</a:t>
            </a:r>
            <a:r>
              <a:rPr lang="ar-EG" dirty="0"/>
              <a:t> أن </a:t>
            </a:r>
            <a:r>
              <a:rPr lang="ar-EG" dirty="0">
                <a:solidFill>
                  <a:srgbClr val="FF0000"/>
                </a:solidFill>
              </a:rPr>
              <a:t>مفهوم الفقر </a:t>
            </a:r>
            <a:r>
              <a:rPr lang="ar-EG" dirty="0">
                <a:solidFill>
                  <a:srgbClr val="7030A0"/>
                </a:solidFill>
              </a:rPr>
              <a:t>يختلف من مكان إلى آخر ، ومن زمن إلى </a:t>
            </a:r>
            <a:r>
              <a:rPr lang="ar-SA" dirty="0" smtClean="0">
                <a:solidFill>
                  <a:srgbClr val="7030A0"/>
                </a:solidFill>
              </a:rPr>
              <a:t>آخر</a:t>
            </a:r>
            <a:r>
              <a:rPr lang="ar-SA" dirty="0" smtClean="0"/>
              <a:t>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399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</a:t>
            </a:r>
            <a:r>
              <a:rPr lang="ar-EG" dirty="0" smtClean="0"/>
              <a:t>ويختلف </a:t>
            </a:r>
            <a:r>
              <a:rPr lang="ar-EG" dirty="0"/>
              <a:t>مفهوم </a:t>
            </a:r>
            <a:r>
              <a:rPr lang="ar-EG" dirty="0">
                <a:solidFill>
                  <a:srgbClr val="FF0000"/>
                </a:solidFill>
              </a:rPr>
              <a:t>الفقر</a:t>
            </a:r>
            <a:r>
              <a:rPr lang="ar-EG" dirty="0"/>
              <a:t> عن مفهوم </a:t>
            </a:r>
            <a:r>
              <a:rPr lang="ar-EG" dirty="0">
                <a:solidFill>
                  <a:srgbClr val="0070C0"/>
                </a:solidFill>
              </a:rPr>
              <a:t>الفاقة</a:t>
            </a:r>
            <a:r>
              <a:rPr lang="ar-EG" dirty="0"/>
              <a:t> </a:t>
            </a:r>
            <a:r>
              <a:rPr lang="ar-EG" dirty="0" smtClean="0"/>
              <a:t>، </a:t>
            </a:r>
            <a:r>
              <a:rPr lang="ar-EG" dirty="0"/>
              <a:t>الذي يشير </a:t>
            </a:r>
            <a:r>
              <a:rPr lang="ar-EG" dirty="0">
                <a:solidFill>
                  <a:srgbClr val="00B050"/>
                </a:solidFill>
              </a:rPr>
              <a:t>إلى صفة فئة من الناس </a:t>
            </a:r>
            <a:r>
              <a:rPr lang="ar-EG" dirty="0" smtClean="0">
                <a:solidFill>
                  <a:srgbClr val="00B050"/>
                </a:solidFill>
              </a:rPr>
              <a:t>غي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ر القادري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ن </a:t>
            </a:r>
            <a:r>
              <a:rPr lang="ar-EG" dirty="0">
                <a:solidFill>
                  <a:srgbClr val="00B050"/>
                </a:solidFill>
              </a:rPr>
              <a:t>على </a:t>
            </a:r>
            <a:r>
              <a:rPr lang="ar-EG" dirty="0" err="1" smtClean="0">
                <a:solidFill>
                  <a:srgbClr val="00B050"/>
                </a:solidFill>
              </a:rPr>
              <a:t>إعال</a:t>
            </a:r>
            <a:r>
              <a:rPr lang="ar-SA" dirty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ة أنفسه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م </a:t>
            </a:r>
            <a:r>
              <a:rPr lang="ar-EG" dirty="0">
                <a:solidFill>
                  <a:srgbClr val="00B050"/>
                </a:solidFill>
              </a:rPr>
              <a:t>على </a:t>
            </a:r>
            <a:r>
              <a:rPr lang="ar-EG" dirty="0" err="1" smtClean="0">
                <a:solidFill>
                  <a:srgbClr val="00B050"/>
                </a:solidFill>
              </a:rPr>
              <a:t>الإط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لاق </a:t>
            </a:r>
            <a:r>
              <a:rPr lang="ar-EG" dirty="0">
                <a:solidFill>
                  <a:srgbClr val="00B050"/>
                </a:solidFill>
              </a:rPr>
              <a:t>أو حتى الوصول إلى الحد الأدنى المتفق عليه بدون مساعدة </a:t>
            </a:r>
            <a:r>
              <a:rPr lang="ar-EG" dirty="0" smtClean="0">
                <a:solidFill>
                  <a:srgbClr val="00B050"/>
                </a:solidFill>
              </a:rPr>
              <a:t>خارجية</a:t>
            </a:r>
            <a:r>
              <a:rPr lang="ar-SA" dirty="0" smtClean="0"/>
              <a:t>،</a:t>
            </a:r>
            <a:r>
              <a:rPr lang="ar-EG" dirty="0" smtClean="0"/>
              <a:t> الأمر </a:t>
            </a:r>
            <a:r>
              <a:rPr lang="ar-EG" dirty="0"/>
              <a:t>الذي يجعل إعالة هذه الفئة من الناس </a:t>
            </a:r>
            <a:r>
              <a:rPr lang="ar-EG" dirty="0">
                <a:solidFill>
                  <a:srgbClr val="FF0000"/>
                </a:solidFill>
              </a:rPr>
              <a:t>فرضا على المجتمع </a:t>
            </a:r>
            <a:r>
              <a:rPr lang="ar-EG" dirty="0"/>
              <a:t>، وبالتالي </a:t>
            </a:r>
            <a:r>
              <a:rPr lang="ar-EG" dirty="0">
                <a:solidFill>
                  <a:srgbClr val="0070C0"/>
                </a:solidFill>
              </a:rPr>
              <a:t>تحديد حد أدنى لمستوى المعيشة بحيث أن من يقل مستواه عن هذا الحد</a:t>
            </a:r>
            <a:r>
              <a:rPr lang="ar-EG" dirty="0"/>
              <a:t> </a:t>
            </a:r>
            <a:r>
              <a:rPr lang="ar-EG" dirty="0">
                <a:solidFill>
                  <a:srgbClr val="FF0000"/>
                </a:solidFill>
              </a:rPr>
              <a:t>يحق له أن يطلب الحصول على المساعدة العامة </a:t>
            </a:r>
            <a:r>
              <a:rPr lang="ar-EG" dirty="0"/>
              <a:t>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724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</a:t>
            </a:r>
            <a:r>
              <a:rPr lang="ar-EG" dirty="0" smtClean="0"/>
              <a:t>ويستخدم </a:t>
            </a:r>
            <a:r>
              <a:rPr lang="ar-EG" dirty="0">
                <a:solidFill>
                  <a:srgbClr val="FF0000"/>
                </a:solidFill>
              </a:rPr>
              <a:t>مستوى الدخل </a:t>
            </a:r>
            <a:r>
              <a:rPr lang="ar-EG" dirty="0">
                <a:solidFill>
                  <a:srgbClr val="0070C0"/>
                </a:solidFill>
              </a:rPr>
              <a:t>عادة كمقياس أو مؤشر لحالة الفقر </a:t>
            </a:r>
            <a:r>
              <a:rPr lang="ar-EG" dirty="0">
                <a:solidFill>
                  <a:srgbClr val="F04316"/>
                </a:solidFill>
              </a:rPr>
              <a:t>وعلى </a:t>
            </a:r>
            <a:r>
              <a:rPr lang="ar-EG" dirty="0" smtClean="0">
                <a:solidFill>
                  <a:srgbClr val="F04316"/>
                </a:solidFill>
              </a:rPr>
              <a:t>سبي</a:t>
            </a:r>
            <a:r>
              <a:rPr lang="ar-SA" dirty="0" smtClean="0">
                <a:solidFill>
                  <a:srgbClr val="F04316"/>
                </a:solidFill>
              </a:rPr>
              <a:t>ـ</a:t>
            </a:r>
            <a:r>
              <a:rPr lang="ar-EG" dirty="0" smtClean="0">
                <a:solidFill>
                  <a:srgbClr val="F04316"/>
                </a:solidFill>
              </a:rPr>
              <a:t>ل </a:t>
            </a:r>
            <a:r>
              <a:rPr lang="ar-EG" dirty="0" err="1" smtClean="0">
                <a:solidFill>
                  <a:srgbClr val="F04316"/>
                </a:solidFill>
              </a:rPr>
              <a:t>المث</a:t>
            </a:r>
            <a:r>
              <a:rPr lang="ar-SA" dirty="0" smtClean="0">
                <a:solidFill>
                  <a:srgbClr val="F04316"/>
                </a:solidFill>
              </a:rPr>
              <a:t>ـ</a:t>
            </a:r>
            <a:r>
              <a:rPr lang="ar-EG" dirty="0" smtClean="0">
                <a:solidFill>
                  <a:srgbClr val="F04316"/>
                </a:solidFill>
              </a:rPr>
              <a:t>ال </a:t>
            </a:r>
            <a:r>
              <a:rPr lang="ar-EG" dirty="0"/>
              <a:t>، </a:t>
            </a:r>
            <a:r>
              <a:rPr lang="ar-EG" dirty="0" smtClean="0"/>
              <a:t>تعتب</a:t>
            </a:r>
            <a:r>
              <a:rPr lang="ar-SA" dirty="0" smtClean="0"/>
              <a:t>ـ</a:t>
            </a:r>
            <a:r>
              <a:rPr lang="ar-EG" dirty="0" smtClean="0"/>
              <a:t>ر الحك</a:t>
            </a:r>
            <a:r>
              <a:rPr lang="ar-SA" dirty="0" smtClean="0"/>
              <a:t>ـ</a:t>
            </a:r>
            <a:r>
              <a:rPr lang="ar-EG" dirty="0" err="1" smtClean="0"/>
              <a:t>وم</a:t>
            </a:r>
            <a:r>
              <a:rPr lang="ar-SA" dirty="0" smtClean="0"/>
              <a:t>ـ</a:t>
            </a:r>
            <a:r>
              <a:rPr lang="ar-EG" dirty="0" smtClean="0"/>
              <a:t>ة </a:t>
            </a:r>
            <a:r>
              <a:rPr lang="ar-EG" dirty="0"/>
              <a:t>في </a:t>
            </a:r>
            <a:r>
              <a:rPr lang="ar-EG" dirty="0" smtClean="0"/>
              <a:t>ال</a:t>
            </a:r>
            <a:r>
              <a:rPr lang="ar-SA" dirty="0" smtClean="0"/>
              <a:t>ـ</a:t>
            </a:r>
            <a:r>
              <a:rPr lang="ar-EG" dirty="0" err="1" smtClean="0"/>
              <a:t>ولاي</a:t>
            </a:r>
            <a:r>
              <a:rPr lang="ar-SA" dirty="0" smtClean="0"/>
              <a:t>ـ</a:t>
            </a:r>
            <a:r>
              <a:rPr lang="ar-EG" dirty="0" smtClean="0"/>
              <a:t>ات المتح</a:t>
            </a:r>
            <a:r>
              <a:rPr lang="ar-SA" dirty="0" smtClean="0"/>
              <a:t>ـ</a:t>
            </a:r>
            <a:r>
              <a:rPr lang="ar-EG" dirty="0" err="1" smtClean="0"/>
              <a:t>دة</a:t>
            </a:r>
            <a:r>
              <a:rPr lang="ar-EG" dirty="0" smtClean="0"/>
              <a:t> </a:t>
            </a:r>
            <a:r>
              <a:rPr lang="ar-EG" dirty="0"/>
              <a:t>أن الأسرة </a:t>
            </a:r>
            <a:r>
              <a:rPr lang="ar-EG" dirty="0">
                <a:solidFill>
                  <a:srgbClr val="00B050"/>
                </a:solidFill>
              </a:rPr>
              <a:t>تعد فقيرة </a:t>
            </a:r>
            <a:r>
              <a:rPr lang="ar-EG" dirty="0"/>
              <a:t>إذا </a:t>
            </a:r>
            <a:r>
              <a:rPr lang="ar-SA" dirty="0" smtClean="0"/>
              <a:t>ا</a:t>
            </a:r>
            <a:r>
              <a:rPr lang="ar-EG" dirty="0" smtClean="0"/>
              <a:t>نخفض </a:t>
            </a:r>
            <a:r>
              <a:rPr lang="ar-EG" dirty="0"/>
              <a:t>دخلها عن مستوى معين ، يطلق عليه </a:t>
            </a:r>
            <a:r>
              <a:rPr lang="ar-EG" dirty="0">
                <a:solidFill>
                  <a:srgbClr val="7030A0"/>
                </a:solidFill>
              </a:rPr>
              <a:t>مستوى أو خط </a:t>
            </a:r>
            <a:r>
              <a:rPr lang="ar-EG" dirty="0" smtClean="0">
                <a:solidFill>
                  <a:srgbClr val="7030A0"/>
                </a:solidFill>
              </a:rPr>
              <a:t>الفقر</a:t>
            </a:r>
            <a:r>
              <a:rPr lang="ar-SA" dirty="0" smtClean="0"/>
              <a:t>.</a:t>
            </a:r>
          </a:p>
          <a:p>
            <a:r>
              <a:rPr lang="ar-SA" dirty="0" smtClean="0"/>
              <a:t>     </a:t>
            </a:r>
            <a:r>
              <a:rPr lang="ar-EG" dirty="0" smtClean="0"/>
              <a:t>ويعتمد </a:t>
            </a:r>
            <a:r>
              <a:rPr lang="ar-EG" dirty="0">
                <a:solidFill>
                  <a:srgbClr val="FF0000"/>
                </a:solidFill>
              </a:rPr>
              <a:t>خط الفقر </a:t>
            </a:r>
            <a:r>
              <a:rPr lang="ar-EG" dirty="0"/>
              <a:t>على الدخل الذي تحتاجه الأسرة للحصول على كفايتها من الغذاء دون أن يكلفها ذلك </a:t>
            </a:r>
            <a:r>
              <a:rPr lang="ar-EG" dirty="0">
                <a:solidFill>
                  <a:srgbClr val="0070C0"/>
                </a:solidFill>
              </a:rPr>
              <a:t>أكثر من ثلث </a:t>
            </a:r>
            <a:r>
              <a:rPr lang="ar-EG" dirty="0" smtClean="0">
                <a:solidFill>
                  <a:srgbClr val="0070C0"/>
                </a:solidFill>
              </a:rPr>
              <a:t>الدخل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smtClean="0"/>
              <a:t>.</a:t>
            </a:r>
            <a:r>
              <a:rPr lang="ar-EG" dirty="0" smtClean="0"/>
              <a:t> </a:t>
            </a:r>
            <a:endParaRPr lang="ar-SA" dirty="0"/>
          </a:p>
          <a:p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824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</a:t>
            </a:r>
            <a:r>
              <a:rPr lang="ar-EG" dirty="0" smtClean="0"/>
              <a:t>وقد </a:t>
            </a:r>
            <a:r>
              <a:rPr lang="ar-EG" dirty="0"/>
              <a:t>ميزت بعض الدراسات الكلاسيكية </a:t>
            </a:r>
            <a:r>
              <a:rPr lang="ar-EG" dirty="0" err="1"/>
              <a:t>التى</a:t>
            </a:r>
            <a:r>
              <a:rPr lang="ar-EG" dirty="0"/>
              <a:t> أجريت حول مشكلة الفقر بين الفقر المطلق </a:t>
            </a:r>
            <a:r>
              <a:rPr lang="ar-EG" dirty="0" smtClean="0"/>
              <a:t>والفقر النسب</a:t>
            </a:r>
            <a:r>
              <a:rPr lang="ar-SA" dirty="0" smtClean="0"/>
              <a:t>ي .</a:t>
            </a:r>
          </a:p>
          <a:p>
            <a:r>
              <a:rPr lang="ar-SA" dirty="0" smtClean="0"/>
              <a:t>      </a:t>
            </a:r>
            <a:r>
              <a:rPr lang="ar-EG" dirty="0" smtClean="0"/>
              <a:t>ويشير </a:t>
            </a:r>
            <a:r>
              <a:rPr lang="ar-EG" dirty="0"/>
              <a:t>مفهوم </a:t>
            </a:r>
            <a:r>
              <a:rPr lang="ar-SA" dirty="0" smtClean="0"/>
              <a:t>«</a:t>
            </a:r>
            <a:r>
              <a:rPr lang="ar-EG" dirty="0" smtClean="0">
                <a:solidFill>
                  <a:srgbClr val="FF0000"/>
                </a:solidFill>
              </a:rPr>
              <a:t>الفقر المطلق</a:t>
            </a:r>
            <a:r>
              <a:rPr lang="ar-SA" dirty="0" smtClean="0"/>
              <a:t>»</a:t>
            </a:r>
            <a:r>
              <a:rPr lang="ar-EG" dirty="0" smtClean="0"/>
              <a:t> </a:t>
            </a:r>
            <a:r>
              <a:rPr lang="ar-EG" dirty="0">
                <a:solidFill>
                  <a:srgbClr val="0070C0"/>
                </a:solidFill>
              </a:rPr>
              <a:t>إلى نقص الاحتياجات الأساسية </a:t>
            </a:r>
            <a:r>
              <a:rPr lang="ar-EG" dirty="0" smtClean="0">
                <a:solidFill>
                  <a:srgbClr val="0070C0"/>
                </a:solidFill>
              </a:rPr>
              <a:t>اللازم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ة للبق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err="1" smtClean="0">
                <a:solidFill>
                  <a:srgbClr val="0070C0"/>
                </a:solidFill>
              </a:rPr>
              <a:t>اء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على </a:t>
            </a:r>
            <a:r>
              <a:rPr lang="ar-EG" dirty="0" err="1" smtClean="0">
                <a:solidFill>
                  <a:srgbClr val="0070C0"/>
                </a:solidFill>
              </a:rPr>
              <a:t>قي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د </a:t>
            </a:r>
            <a:r>
              <a:rPr lang="ar-EG" dirty="0">
                <a:solidFill>
                  <a:srgbClr val="0070C0"/>
                </a:solidFill>
              </a:rPr>
              <a:t>الحياة ، أي </a:t>
            </a:r>
            <a:r>
              <a:rPr lang="ar-EG" dirty="0" smtClean="0">
                <a:solidFill>
                  <a:srgbClr val="0070C0"/>
                </a:solidFill>
              </a:rPr>
              <a:t>الفق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ر المعيش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ي حي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ث تك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err="1" smtClean="0">
                <a:solidFill>
                  <a:srgbClr val="0070C0"/>
                </a:solidFill>
              </a:rPr>
              <a:t>ون</a:t>
            </a:r>
            <a:r>
              <a:rPr lang="ar-EG" dirty="0" smtClean="0">
                <a:solidFill>
                  <a:srgbClr val="0070C0"/>
                </a:solidFill>
              </a:rPr>
              <a:t> الم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وارد قاص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err="1" smtClean="0">
                <a:solidFill>
                  <a:srgbClr val="0070C0"/>
                </a:solidFill>
              </a:rPr>
              <a:t>رة</a:t>
            </a:r>
            <a:r>
              <a:rPr lang="ar-EG" dirty="0" smtClean="0">
                <a:solidFill>
                  <a:srgbClr val="0070C0"/>
                </a:solidFill>
              </a:rPr>
              <a:t> ع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ن توفي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ر </a:t>
            </a:r>
            <a:r>
              <a:rPr lang="ar-EG" dirty="0" err="1" smtClean="0">
                <a:solidFill>
                  <a:srgbClr val="0070C0"/>
                </a:solidFill>
              </a:rPr>
              <a:t>الاحتي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اج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ات الأس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اسي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ة 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ن الغ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err="1" smtClean="0">
                <a:solidFill>
                  <a:srgbClr val="0070C0"/>
                </a:solidFill>
              </a:rPr>
              <a:t>ذاء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والملبس والمأوى</a:t>
            </a:r>
            <a:r>
              <a:rPr lang="ar-EG" dirty="0"/>
              <a:t> 0 ومن ثم يتم </a:t>
            </a:r>
            <a:r>
              <a:rPr lang="ar-EG" dirty="0">
                <a:solidFill>
                  <a:srgbClr val="FF0000"/>
                </a:solidFill>
              </a:rPr>
              <a:t>قياس مفهوم الفقر المطلق </a:t>
            </a:r>
            <a:r>
              <a:rPr lang="ar-EG" dirty="0"/>
              <a:t>على </a:t>
            </a:r>
            <a:r>
              <a:rPr lang="ar-EG" dirty="0">
                <a:solidFill>
                  <a:srgbClr val="00B050"/>
                </a:solidFill>
              </a:rPr>
              <a:t>أساس الحاجات البشرية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403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         </a:t>
            </a:r>
          </a:p>
          <a:p>
            <a:pPr rtl="1"/>
            <a:r>
              <a:rPr lang="ar-SA" dirty="0"/>
              <a:t> </a:t>
            </a:r>
            <a:r>
              <a:rPr lang="ar-SA" dirty="0" smtClean="0"/>
              <a:t>          </a:t>
            </a:r>
            <a:r>
              <a:rPr lang="ar-EG" dirty="0" smtClean="0"/>
              <a:t>أما </a:t>
            </a:r>
            <a:r>
              <a:rPr lang="ar-EG" dirty="0">
                <a:solidFill>
                  <a:srgbClr val="FF0000"/>
                </a:solidFill>
              </a:rPr>
              <a:t>الفقر النسبي </a:t>
            </a:r>
            <a:r>
              <a:rPr lang="ar-EG" dirty="0"/>
              <a:t>، فيتم تعريفه وفقا للمفاهيم المستخدمة عند جماعة من </a:t>
            </a:r>
            <a:r>
              <a:rPr lang="ar-EG" dirty="0" smtClean="0"/>
              <a:t>الناس</a:t>
            </a:r>
            <a:r>
              <a:rPr lang="ar-SA" dirty="0" smtClean="0"/>
              <a:t> . </a:t>
            </a:r>
            <a:r>
              <a:rPr lang="ar-EG" dirty="0" smtClean="0"/>
              <a:t>ويعني </a:t>
            </a:r>
            <a:r>
              <a:rPr lang="ar-EG" dirty="0">
                <a:solidFill>
                  <a:srgbClr val="FF0000"/>
                </a:solidFill>
              </a:rPr>
              <a:t>الفقر النسبي </a:t>
            </a:r>
            <a:r>
              <a:rPr lang="ar-SA" dirty="0" smtClean="0">
                <a:solidFill>
                  <a:srgbClr val="0070C0"/>
                </a:solidFill>
              </a:rPr>
              <a:t>ا</a:t>
            </a:r>
            <a:r>
              <a:rPr lang="ar-EG" dirty="0" smtClean="0">
                <a:solidFill>
                  <a:srgbClr val="0070C0"/>
                </a:solidFill>
              </a:rPr>
              <a:t>فتقاد </a:t>
            </a:r>
            <a:r>
              <a:rPr lang="ar-EG" dirty="0">
                <a:solidFill>
                  <a:srgbClr val="0070C0"/>
                </a:solidFill>
              </a:rPr>
              <a:t>الفرد أو الجماعة إلى الموارد بالمقارنة بأفراد المجتمع </a:t>
            </a:r>
            <a:r>
              <a:rPr lang="ar-EG" dirty="0" smtClean="0">
                <a:solidFill>
                  <a:srgbClr val="0070C0"/>
                </a:solidFill>
              </a:rPr>
              <a:t>الآخرين</a:t>
            </a:r>
            <a:r>
              <a:rPr lang="ar-SA" dirty="0" smtClean="0"/>
              <a:t>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02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9 – </a:t>
            </a:r>
            <a:r>
              <a:rPr lang="ar-SA" dirty="0" smtClean="0">
                <a:solidFill>
                  <a:srgbClr val="0070C0"/>
                </a:solidFill>
              </a:rPr>
              <a:t>دول العالم الثالث </a:t>
            </a:r>
          </a:p>
          <a:p>
            <a:pPr rtl="1"/>
            <a:r>
              <a:rPr lang="ar-SA" dirty="0"/>
              <a:t> </a:t>
            </a:r>
            <a:r>
              <a:rPr lang="ar-SA" dirty="0" smtClean="0"/>
              <a:t>      </a:t>
            </a:r>
          </a:p>
          <a:p>
            <a:pPr rtl="1"/>
            <a:r>
              <a:rPr lang="ar-SA" dirty="0"/>
              <a:t> </a:t>
            </a:r>
            <a:r>
              <a:rPr lang="ar-SA" dirty="0" smtClean="0"/>
              <a:t>       </a:t>
            </a:r>
            <a:r>
              <a:rPr lang="ar-EG" dirty="0"/>
              <a:t>تذكر </a:t>
            </a:r>
            <a:r>
              <a:rPr lang="ar-SA" dirty="0" smtClean="0"/>
              <a:t>«</a:t>
            </a:r>
            <a:r>
              <a:rPr lang="ar-EG" dirty="0" smtClean="0">
                <a:solidFill>
                  <a:srgbClr val="00B0F0"/>
                </a:solidFill>
              </a:rPr>
              <a:t>كارولين </a:t>
            </a:r>
            <a:r>
              <a:rPr lang="ar-EG" dirty="0" err="1" smtClean="0">
                <a:solidFill>
                  <a:srgbClr val="00B0F0"/>
                </a:solidFill>
              </a:rPr>
              <a:t>بيرسل</a:t>
            </a:r>
            <a:r>
              <a:rPr lang="ar-SA" dirty="0" smtClean="0"/>
              <a:t>» </a:t>
            </a:r>
            <a:r>
              <a:rPr lang="ar-EG" dirty="0" smtClean="0"/>
              <a:t>– </a:t>
            </a:r>
            <a:r>
              <a:rPr lang="ar-EG" dirty="0"/>
              <a:t>في كتابها بعنوان "</a:t>
            </a:r>
            <a:r>
              <a:rPr lang="ar-EG" dirty="0">
                <a:solidFill>
                  <a:srgbClr val="FF0000"/>
                </a:solidFill>
              </a:rPr>
              <a:t>فهم المجتمع</a:t>
            </a:r>
            <a:r>
              <a:rPr lang="ar-EG" dirty="0"/>
              <a:t>" الصادر عام </a:t>
            </a:r>
            <a:r>
              <a:rPr lang="ar-EG" dirty="0" smtClean="0">
                <a:solidFill>
                  <a:srgbClr val="FF0000"/>
                </a:solidFill>
              </a:rPr>
              <a:t>1987</a:t>
            </a:r>
            <a:r>
              <a:rPr lang="ar-SA" dirty="0" smtClean="0"/>
              <a:t> </a:t>
            </a:r>
            <a:r>
              <a:rPr lang="ar-EG" dirty="0" smtClean="0"/>
              <a:t> </a:t>
            </a:r>
            <a:r>
              <a:rPr lang="ar-EG" dirty="0"/>
              <a:t>– </a:t>
            </a:r>
            <a:r>
              <a:rPr lang="ar-SA" dirty="0" smtClean="0"/>
              <a:t> </a:t>
            </a:r>
            <a:r>
              <a:rPr lang="ar-EG" dirty="0" smtClean="0"/>
              <a:t>أنه </a:t>
            </a:r>
            <a:r>
              <a:rPr lang="ar-EG" dirty="0"/>
              <a:t>ليس هناك تشابه في أنماط الدول ، فهناك أنماطا مختلفة من </a:t>
            </a:r>
            <a:r>
              <a:rPr lang="ar-EG" dirty="0" smtClean="0"/>
              <a:t>الدول</a:t>
            </a:r>
            <a:r>
              <a:rPr lang="ar-SA" dirty="0" smtClean="0"/>
              <a:t> . </a:t>
            </a:r>
            <a:r>
              <a:rPr lang="ar-EG" dirty="0" smtClean="0"/>
              <a:t> </a:t>
            </a:r>
            <a:r>
              <a:rPr lang="ar-EG" dirty="0"/>
              <a:t>ويمكن تصنيف دول العالم إلى ثلاث مجموعات على النحو التالي</a:t>
            </a:r>
            <a:r>
              <a:rPr lang="ar-EG" dirty="0" smtClean="0"/>
              <a:t>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297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EG" dirty="0"/>
              <a:t>أ- </a:t>
            </a:r>
            <a:r>
              <a:rPr lang="ar-EG" dirty="0">
                <a:solidFill>
                  <a:srgbClr val="FF0000"/>
                </a:solidFill>
              </a:rPr>
              <a:t>دول العالم </a:t>
            </a:r>
            <a:r>
              <a:rPr lang="ar-EG" dirty="0" smtClean="0">
                <a:solidFill>
                  <a:srgbClr val="FF0000"/>
                </a:solidFill>
              </a:rPr>
              <a:t>الأول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:                                                       </a:t>
            </a:r>
            <a:r>
              <a:rPr lang="ar-EG" dirty="0" smtClean="0"/>
              <a:t> </a:t>
            </a:r>
            <a:r>
              <a:rPr lang="ar-SA" dirty="0" smtClean="0"/>
              <a:t>   </a:t>
            </a:r>
            <a:r>
              <a:rPr lang="ar-SA" dirty="0" smtClean="0"/>
              <a:t>             </a:t>
            </a:r>
            <a:r>
              <a:rPr lang="ar-EG" dirty="0" smtClean="0"/>
              <a:t>وهي </a:t>
            </a:r>
            <a:r>
              <a:rPr lang="ar-EG" dirty="0" smtClean="0">
                <a:solidFill>
                  <a:srgbClr val="0070C0"/>
                </a:solidFill>
              </a:rPr>
              <a:t>مجموعة </a:t>
            </a:r>
            <a:r>
              <a:rPr lang="ar-EG" dirty="0">
                <a:solidFill>
                  <a:srgbClr val="0070C0"/>
                </a:solidFill>
              </a:rPr>
              <a:t>الدول القومية </a:t>
            </a:r>
            <a:r>
              <a:rPr lang="ar-EG" dirty="0" err="1"/>
              <a:t>التى</a:t>
            </a:r>
            <a:r>
              <a:rPr lang="ar-EG" dirty="0"/>
              <a:t> دخلت مبكرا إلى ميدان التصنيع </a:t>
            </a:r>
            <a:r>
              <a:rPr lang="ar-EG" dirty="0" smtClean="0"/>
              <a:t>وحققت </a:t>
            </a:r>
            <a:r>
              <a:rPr lang="ar-EG" dirty="0"/>
              <a:t>مستويات عالية من النمو ورفع مستوى المعيشة لسكانها 0 ونجد أن هذه المجموعة من الدول تمتلك </a:t>
            </a:r>
            <a:r>
              <a:rPr lang="ar-SA" dirty="0" smtClean="0"/>
              <a:t>ا</a:t>
            </a:r>
            <a:r>
              <a:rPr lang="ar-EG" dirty="0" err="1" smtClean="0"/>
              <a:t>قتصاديات</a:t>
            </a:r>
            <a:r>
              <a:rPr lang="ar-EG" dirty="0" smtClean="0"/>
              <a:t> </a:t>
            </a:r>
            <a:r>
              <a:rPr lang="ar-EG" dirty="0"/>
              <a:t>صناعية ناضجة متطورة ، قائمة على أساس </a:t>
            </a:r>
            <a:r>
              <a:rPr lang="ar-EG" dirty="0">
                <a:solidFill>
                  <a:srgbClr val="FF0000"/>
                </a:solidFill>
              </a:rPr>
              <a:t>الإنتاج الرأسمالي </a:t>
            </a:r>
            <a:r>
              <a:rPr lang="ar-EG" dirty="0"/>
              <a:t>، ومن أمثلتها الدول </a:t>
            </a:r>
            <a:r>
              <a:rPr lang="ar-EG" dirty="0" err="1"/>
              <a:t>التى</a:t>
            </a:r>
            <a:r>
              <a:rPr lang="ar-EG" dirty="0"/>
              <a:t> توجد في </a:t>
            </a:r>
            <a:r>
              <a:rPr lang="ar-EG" dirty="0">
                <a:solidFill>
                  <a:srgbClr val="ECA02F"/>
                </a:solidFill>
              </a:rPr>
              <a:t>أمريكا الشمالية </a:t>
            </a:r>
            <a:r>
              <a:rPr lang="ar-EG" dirty="0"/>
              <a:t>، </a:t>
            </a:r>
            <a:r>
              <a:rPr lang="ar-EG" dirty="0">
                <a:solidFill>
                  <a:srgbClr val="43A79C"/>
                </a:solidFill>
              </a:rPr>
              <a:t>وأوروبا الغربية </a:t>
            </a:r>
            <a:r>
              <a:rPr lang="ar-EG" dirty="0"/>
              <a:t>، و</a:t>
            </a:r>
            <a:r>
              <a:rPr lang="ar-EG" dirty="0">
                <a:solidFill>
                  <a:srgbClr val="0070C0"/>
                </a:solidFill>
              </a:rPr>
              <a:t>اليابان </a:t>
            </a:r>
            <a:r>
              <a:rPr lang="ar-EG" dirty="0"/>
              <a:t>، و</a:t>
            </a:r>
            <a:r>
              <a:rPr lang="ar-EG" dirty="0">
                <a:solidFill>
                  <a:srgbClr val="D52D26"/>
                </a:solidFill>
              </a:rPr>
              <a:t>إستراليا</a:t>
            </a:r>
            <a:r>
              <a:rPr lang="ar-EG" dirty="0"/>
              <a:t>0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8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dirty="0"/>
              <a:t>ب- </a:t>
            </a:r>
            <a:r>
              <a:rPr lang="ar-EG" dirty="0">
                <a:solidFill>
                  <a:srgbClr val="FF0000"/>
                </a:solidFill>
              </a:rPr>
              <a:t>دول العالم </a:t>
            </a:r>
            <a:r>
              <a:rPr lang="ar-EG" dirty="0" smtClean="0">
                <a:solidFill>
                  <a:srgbClr val="FF0000"/>
                </a:solidFill>
              </a:rPr>
              <a:t>الثاني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:</a:t>
            </a:r>
            <a:r>
              <a:rPr lang="ar-EG" dirty="0" smtClean="0"/>
              <a:t> </a:t>
            </a:r>
            <a:r>
              <a:rPr lang="ar-EG" dirty="0"/>
              <a:t>وهي </a:t>
            </a:r>
            <a:r>
              <a:rPr lang="ar-EG" dirty="0" smtClean="0">
                <a:solidFill>
                  <a:srgbClr val="0070C0"/>
                </a:solidFill>
              </a:rPr>
              <a:t>مجموعة الدول الصناعية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/>
              <a:t>كانت تدين – في الماضي – بالاشتراكية في شرق أوروبا والاتحاد السوفيتي 0</a:t>
            </a:r>
            <a:endParaRPr lang="en-US" dirty="0"/>
          </a:p>
          <a:p>
            <a:r>
              <a:rPr lang="ar-EG" dirty="0"/>
              <a:t>ج- </a:t>
            </a:r>
            <a:r>
              <a:rPr lang="ar-EG" dirty="0">
                <a:solidFill>
                  <a:srgbClr val="FF0000"/>
                </a:solidFill>
              </a:rPr>
              <a:t>دول العالم </a:t>
            </a:r>
            <a:r>
              <a:rPr lang="ar-EG" dirty="0" smtClean="0">
                <a:solidFill>
                  <a:srgbClr val="FF0000"/>
                </a:solidFill>
              </a:rPr>
              <a:t>الثالث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:</a:t>
            </a:r>
            <a:r>
              <a:rPr lang="ar-EG" dirty="0" smtClean="0"/>
              <a:t> </a:t>
            </a:r>
            <a:r>
              <a:rPr lang="ar-EG" dirty="0"/>
              <a:t>وتشمل </a:t>
            </a:r>
            <a:r>
              <a:rPr lang="ar-EG" dirty="0">
                <a:solidFill>
                  <a:srgbClr val="0070C0"/>
                </a:solidFill>
              </a:rPr>
              <a:t>مجموعة الدول الأقل نموا </a:t>
            </a:r>
            <a:r>
              <a:rPr lang="ar-EG" dirty="0"/>
              <a:t>، </a:t>
            </a:r>
            <a:r>
              <a:rPr lang="ar-EG" dirty="0" smtClean="0"/>
              <a:t>والت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SA" dirty="0" smtClean="0"/>
              <a:t>  </a:t>
            </a:r>
            <a:r>
              <a:rPr lang="ar-EG" dirty="0" smtClean="0"/>
              <a:t>لا </a:t>
            </a:r>
            <a:r>
              <a:rPr lang="ar-EG" dirty="0"/>
              <a:t>يوجد فيها إنتاج صناعي ، وإن وجد فإنه لا يكون على درجة كبيرة من النمو ، ويعيش معظم سكان العالم في بلدان تنتمي إلى العالم الثالث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0018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10 – </a:t>
            </a:r>
            <a:r>
              <a:rPr lang="ar-SA" dirty="0" smtClean="0">
                <a:solidFill>
                  <a:srgbClr val="0070C0"/>
                </a:solidFill>
              </a:rPr>
              <a:t>دولة الرفاهية </a:t>
            </a:r>
          </a:p>
          <a:p>
            <a:r>
              <a:rPr lang="ar-SA" dirty="0" smtClean="0"/>
              <a:t>    </a:t>
            </a:r>
            <a:r>
              <a:rPr lang="ar-EG" dirty="0" smtClean="0"/>
              <a:t>ظهر </a:t>
            </a:r>
            <a:r>
              <a:rPr lang="ar-EG" dirty="0"/>
              <a:t>مصطلح </a:t>
            </a:r>
            <a:r>
              <a:rPr lang="ar-EG" dirty="0">
                <a:solidFill>
                  <a:srgbClr val="FF0000"/>
                </a:solidFill>
              </a:rPr>
              <a:t>دولة الرفاهية </a:t>
            </a:r>
            <a:r>
              <a:rPr lang="ar-EG" dirty="0"/>
              <a:t>خلال </a:t>
            </a:r>
            <a:r>
              <a:rPr lang="ar-EG" dirty="0">
                <a:solidFill>
                  <a:srgbClr val="0070C0"/>
                </a:solidFill>
              </a:rPr>
              <a:t>أربعينيات القرن العشرين </a:t>
            </a:r>
            <a:r>
              <a:rPr lang="ar-EG" dirty="0">
                <a:solidFill>
                  <a:srgbClr val="00B050"/>
                </a:solidFill>
              </a:rPr>
              <a:t>لوصف تلك الظروف </a:t>
            </a:r>
            <a:r>
              <a:rPr lang="ar-EG" dirty="0" smtClean="0">
                <a:solidFill>
                  <a:srgbClr val="00B050"/>
                </a:solidFill>
              </a:rPr>
              <a:t>الت</a:t>
            </a:r>
            <a:r>
              <a:rPr lang="ar-SA" dirty="0" smtClean="0">
                <a:solidFill>
                  <a:srgbClr val="00B050"/>
                </a:solidFill>
              </a:rPr>
              <a:t>ي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تتولى فيها الدولة مسئولية رئيسية عن توفير الرفاهية عن طريق نظم التأمين الاجتماعي </a:t>
            </a:r>
            <a:r>
              <a:rPr lang="ar-EG" dirty="0">
                <a:solidFill>
                  <a:srgbClr val="7030A0"/>
                </a:solidFill>
              </a:rPr>
              <a:t>، وتقديم الخدمات والمساعدات </a:t>
            </a:r>
            <a:r>
              <a:rPr lang="ar-EG" dirty="0" smtClean="0">
                <a:solidFill>
                  <a:srgbClr val="7030A0"/>
                </a:solidFill>
              </a:rPr>
              <a:t>الت</a:t>
            </a:r>
            <a:r>
              <a:rPr lang="ar-SA" dirty="0" smtClean="0">
                <a:solidFill>
                  <a:srgbClr val="7030A0"/>
                </a:solidFill>
              </a:rPr>
              <a:t>ي</a:t>
            </a:r>
            <a:r>
              <a:rPr lang="ar-EG" dirty="0" smtClean="0">
                <a:solidFill>
                  <a:srgbClr val="7030A0"/>
                </a:solidFill>
              </a:rPr>
              <a:t> </a:t>
            </a:r>
            <a:r>
              <a:rPr lang="ar-EG" dirty="0">
                <a:solidFill>
                  <a:srgbClr val="7030A0"/>
                </a:solidFill>
              </a:rPr>
              <a:t>تشبع احتياجات الناس الأساسية في </a:t>
            </a:r>
            <a:r>
              <a:rPr lang="ar-EG" dirty="0">
                <a:solidFill>
                  <a:schemeClr val="tx1"/>
                </a:solidFill>
              </a:rPr>
              <a:t>مجالات</a:t>
            </a:r>
            <a:r>
              <a:rPr lang="ar-EG" dirty="0">
                <a:solidFill>
                  <a:srgbClr val="00B050"/>
                </a:solidFill>
              </a:rPr>
              <a:t> الإسكان </a:t>
            </a:r>
            <a:r>
              <a:rPr lang="ar-EG" dirty="0">
                <a:solidFill>
                  <a:srgbClr val="0070C0"/>
                </a:solidFill>
              </a:rPr>
              <a:t>، والصحة ، </a:t>
            </a:r>
            <a:r>
              <a:rPr lang="ar-EG" dirty="0">
                <a:solidFill>
                  <a:srgbClr val="FF0000"/>
                </a:solidFill>
              </a:rPr>
              <a:t>والتعليم</a:t>
            </a:r>
            <a:r>
              <a:rPr lang="ar-EG" dirty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D9791B"/>
                </a:solidFill>
              </a:rPr>
              <a:t>ورفع مستوى </a:t>
            </a:r>
            <a:r>
              <a:rPr lang="ar-EG" dirty="0" smtClean="0">
                <a:solidFill>
                  <a:srgbClr val="D9791B"/>
                </a:solidFill>
              </a:rPr>
              <a:t>الدخل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316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</a:t>
            </a:r>
            <a:r>
              <a:rPr lang="ar-EG" dirty="0" smtClean="0"/>
              <a:t>وقد </a:t>
            </a:r>
            <a:r>
              <a:rPr lang="ar-EG" dirty="0"/>
              <a:t>تبنت مفهوم </a:t>
            </a:r>
            <a:r>
              <a:rPr lang="ar-EG" dirty="0">
                <a:solidFill>
                  <a:srgbClr val="FF0000"/>
                </a:solidFill>
              </a:rPr>
              <a:t>دولة الرفاهية </a:t>
            </a:r>
            <a:r>
              <a:rPr lang="ar-EG" dirty="0"/>
              <a:t>بعض الدول مثل </a:t>
            </a:r>
            <a:r>
              <a:rPr lang="ar-EG" dirty="0">
                <a:solidFill>
                  <a:srgbClr val="FF0000"/>
                </a:solidFill>
              </a:rPr>
              <a:t>السويد</a:t>
            </a:r>
            <a:r>
              <a:rPr lang="ar-EG" dirty="0"/>
              <a:t> ، و</a:t>
            </a:r>
            <a:r>
              <a:rPr lang="ar-EG" dirty="0">
                <a:solidFill>
                  <a:srgbClr val="00B050"/>
                </a:solidFill>
              </a:rPr>
              <a:t>النرويج </a:t>
            </a:r>
            <a:r>
              <a:rPr lang="ar-EG" dirty="0"/>
              <a:t>، </a:t>
            </a:r>
            <a:r>
              <a:rPr lang="ar-EG" dirty="0" smtClean="0">
                <a:solidFill>
                  <a:srgbClr val="0070C0"/>
                </a:solidFill>
              </a:rPr>
              <a:t>وني</a:t>
            </a:r>
            <a:r>
              <a:rPr lang="ar-SA" dirty="0" smtClean="0">
                <a:solidFill>
                  <a:srgbClr val="0070C0"/>
                </a:solidFill>
              </a:rPr>
              <a:t>و</a:t>
            </a:r>
            <a:r>
              <a:rPr lang="ar-EG" dirty="0" err="1" smtClean="0">
                <a:solidFill>
                  <a:srgbClr val="0070C0"/>
                </a:solidFill>
              </a:rPr>
              <a:t>زيلندا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/>
              <a:t>، الأمر الذي أدى إلى نمو خدمات الرعاية الاجتماعية ، وخاصة في </a:t>
            </a:r>
            <a:r>
              <a:rPr lang="ar-EG" dirty="0">
                <a:solidFill>
                  <a:srgbClr val="00B050"/>
                </a:solidFill>
              </a:rPr>
              <a:t>الستينيات من القرن </a:t>
            </a:r>
            <a:r>
              <a:rPr lang="ar-EG" dirty="0" smtClean="0">
                <a:solidFill>
                  <a:srgbClr val="00B050"/>
                </a:solidFill>
              </a:rPr>
              <a:t>العشرين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</a:p>
          <a:p>
            <a:r>
              <a:rPr lang="ar-SA" dirty="0" smtClean="0"/>
              <a:t>      </a:t>
            </a:r>
            <a:r>
              <a:rPr lang="ar-EG" dirty="0" smtClean="0"/>
              <a:t>وقد </a:t>
            </a:r>
            <a:r>
              <a:rPr lang="ar-EG" dirty="0" smtClean="0">
                <a:solidFill>
                  <a:srgbClr val="FF0000"/>
                </a:solidFill>
              </a:rPr>
              <a:t>ظهر </a:t>
            </a:r>
            <a:r>
              <a:rPr lang="ar-EG" dirty="0">
                <a:solidFill>
                  <a:srgbClr val="FF0000"/>
                </a:solidFill>
              </a:rPr>
              <a:t>مفهوم دولة الرفاهية </a:t>
            </a:r>
            <a:r>
              <a:rPr lang="ar-EG" dirty="0">
                <a:solidFill>
                  <a:srgbClr val="00B050"/>
                </a:solidFill>
              </a:rPr>
              <a:t>نتيجة</a:t>
            </a:r>
            <a:r>
              <a:rPr lang="ar-EG" dirty="0"/>
              <a:t> </a:t>
            </a:r>
            <a:r>
              <a:rPr lang="ar-EG" dirty="0">
                <a:solidFill>
                  <a:srgbClr val="0070C0"/>
                </a:solidFill>
              </a:rPr>
              <a:t>التطورات </a:t>
            </a:r>
            <a:r>
              <a:rPr lang="ar-EG" dirty="0" smtClean="0">
                <a:solidFill>
                  <a:srgbClr val="0070C0"/>
                </a:solidFill>
              </a:rPr>
              <a:t>الت</a:t>
            </a:r>
            <a:r>
              <a:rPr lang="ar-SA" dirty="0" smtClean="0">
                <a:solidFill>
                  <a:srgbClr val="0070C0"/>
                </a:solidFill>
              </a:rPr>
              <a:t>ي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مرت بها المجتمعات المختلفة ، </a:t>
            </a:r>
            <a:r>
              <a:rPr lang="ar-EG" dirty="0" smtClean="0">
                <a:solidFill>
                  <a:srgbClr val="0070C0"/>
                </a:solidFill>
              </a:rPr>
              <a:t>والت</a:t>
            </a:r>
            <a:r>
              <a:rPr lang="ar-SA" dirty="0" smtClean="0">
                <a:solidFill>
                  <a:srgbClr val="0070C0"/>
                </a:solidFill>
              </a:rPr>
              <a:t>ي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أدت إلى بدء تدخل الدولة في الرعاية الاجتماعية</a:t>
            </a:r>
            <a:r>
              <a:rPr lang="ar-EG" dirty="0"/>
              <a:t> 0 وكان ينظر إلى سياسة الرعاية الاجتماعية باعتبارها تشير إلى تدخل الدولة في المجتمع لتأمين ورفاهية </a:t>
            </a:r>
            <a:r>
              <a:rPr lang="ar-EG" dirty="0" err="1" smtClean="0"/>
              <a:t>المواطني</a:t>
            </a:r>
            <a:r>
              <a:rPr lang="ar-SA" dirty="0" smtClean="0"/>
              <a:t>ن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3267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8915400" cy="4525963"/>
          </a:xfrm>
        </p:spPr>
        <p:txBody>
          <a:bodyPr/>
          <a:lstStyle/>
          <a:p>
            <a:pPr rtl="1"/>
            <a:r>
              <a:rPr lang="ar-SA" dirty="0" smtClean="0"/>
              <a:t>       </a:t>
            </a:r>
            <a:r>
              <a:rPr lang="ar-EG" dirty="0" smtClean="0"/>
              <a:t>ويشير </a:t>
            </a:r>
            <a:r>
              <a:rPr lang="ar-EG" dirty="0">
                <a:solidFill>
                  <a:srgbClr val="FF0000"/>
                </a:solidFill>
              </a:rPr>
              <a:t>نموذج دولة الرفاهية </a:t>
            </a:r>
            <a:r>
              <a:rPr lang="ar-EG" dirty="0"/>
              <a:t>إلى </a:t>
            </a:r>
            <a:r>
              <a:rPr lang="ar-EG" dirty="0">
                <a:solidFill>
                  <a:srgbClr val="0070C0"/>
                </a:solidFill>
              </a:rPr>
              <a:t>مسئولية الدولة نحو توفر الحد الأدنى من الخدمات اللازمة لتحقيق مستوى معيشي مناسب للمواطنين</a:t>
            </a:r>
            <a:r>
              <a:rPr lang="ar-EG" dirty="0"/>
              <a:t> وفي هذا الإطار تصبح </a:t>
            </a:r>
            <a:r>
              <a:rPr lang="ar-EG" dirty="0">
                <a:solidFill>
                  <a:srgbClr val="FF0000"/>
                </a:solidFill>
              </a:rPr>
              <a:t>الأهداف الرئيسية لدولة الرفاهية </a:t>
            </a:r>
            <a:r>
              <a:rPr lang="ar-EG" dirty="0"/>
              <a:t>على النحو التالي : -</a:t>
            </a:r>
            <a:endParaRPr lang="en-US" dirty="0"/>
          </a:p>
          <a:p>
            <a:pPr rtl="1"/>
            <a:r>
              <a:rPr lang="ar-EG" dirty="0"/>
              <a:t>1- </a:t>
            </a:r>
            <a:r>
              <a:rPr lang="ar-EG" dirty="0">
                <a:solidFill>
                  <a:srgbClr val="FF0000"/>
                </a:solidFill>
              </a:rPr>
              <a:t>توفير فرص العمل </a:t>
            </a:r>
            <a:r>
              <a:rPr lang="ar-EG" dirty="0"/>
              <a:t>كضمان لحق الحياة 0</a:t>
            </a:r>
            <a:endParaRPr lang="en-US" dirty="0"/>
          </a:p>
          <a:p>
            <a:pPr rtl="1"/>
            <a:r>
              <a:rPr lang="ar-EG" dirty="0"/>
              <a:t>2- </a:t>
            </a:r>
            <a:r>
              <a:rPr lang="ar-EG" dirty="0">
                <a:solidFill>
                  <a:srgbClr val="FF0000"/>
                </a:solidFill>
              </a:rPr>
              <a:t>ضمان الحق في التعليم</a:t>
            </a:r>
            <a:r>
              <a:rPr lang="ar-EG" dirty="0"/>
              <a:t>0</a:t>
            </a:r>
            <a:endParaRPr lang="en-US" dirty="0"/>
          </a:p>
          <a:p>
            <a:pPr rtl="1"/>
            <a:r>
              <a:rPr lang="ar-EG" dirty="0"/>
              <a:t>3- </a:t>
            </a:r>
            <a:r>
              <a:rPr lang="ar-EG" dirty="0">
                <a:solidFill>
                  <a:srgbClr val="FF0000"/>
                </a:solidFill>
              </a:rPr>
              <a:t>ضمان حد أدنى من الدخل </a:t>
            </a:r>
            <a:r>
              <a:rPr lang="ar-EG" dirty="0"/>
              <a:t>في كل الأوقات0</a:t>
            </a:r>
            <a:endParaRPr lang="en-US" dirty="0"/>
          </a:p>
          <a:p>
            <a:pPr rtl="1"/>
            <a:r>
              <a:rPr lang="ar-EG" dirty="0"/>
              <a:t>4- </a:t>
            </a:r>
            <a:r>
              <a:rPr lang="ar-EG" dirty="0">
                <a:solidFill>
                  <a:srgbClr val="FF0000"/>
                </a:solidFill>
              </a:rPr>
              <a:t>حق الحماية والدعم من جانب المجتمع </a:t>
            </a:r>
            <a:r>
              <a:rPr lang="ar-EG" dirty="0"/>
              <a:t>في حالات العجز الجسمي أو العقلي0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3106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(3)</Template>
  <TotalTime>138</TotalTime>
  <Words>1564</Words>
  <Application>Microsoft Office PowerPoint</Application>
  <PresentationFormat>A4 Paper (210x297 mm)</PresentationFormat>
  <Paragraphs>135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العاشرة</vt:lpstr>
      <vt:lpstr>   </vt:lpstr>
      <vt:lpstr>    </vt:lpstr>
      <vt:lpstr>    </vt:lpstr>
      <vt:lpstr>    </vt:lpstr>
      <vt:lpstr>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</vt:lpstr>
      <vt:lpstr>    </vt:lpstr>
      <vt:lpstr>   </vt:lpstr>
      <vt:lpstr>   </vt:lpstr>
      <vt:lpstr>   </vt:lpstr>
      <vt:lpstr>    </vt:lpstr>
      <vt:lpstr>     </vt:lpstr>
      <vt:lpstr> 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17</cp:revision>
  <dcterms:created xsi:type="dcterms:W3CDTF">2014-04-01T06:02:54Z</dcterms:created>
  <dcterms:modified xsi:type="dcterms:W3CDTF">2014-04-01T18:18:28Z</dcterms:modified>
</cp:coreProperties>
</file>