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2" r:id="rId3"/>
    <p:sldId id="308" r:id="rId4"/>
    <p:sldId id="309" r:id="rId5"/>
    <p:sldId id="311" r:id="rId6"/>
    <p:sldId id="310" r:id="rId7"/>
    <p:sldId id="312" r:id="rId8"/>
    <p:sldId id="313" r:id="rId9"/>
    <p:sldId id="314" r:id="rId10"/>
    <p:sldId id="315" r:id="rId11"/>
    <p:sldId id="316" r:id="rId12"/>
    <p:sldId id="317" r:id="rId13"/>
    <p:sldId id="319" r:id="rId14"/>
    <p:sldId id="320" r:id="rId15"/>
    <p:sldId id="321" r:id="rId16"/>
    <p:sldId id="322" r:id="rId17"/>
    <p:sldId id="323" r:id="rId18"/>
    <p:sldId id="324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316"/>
    <a:srgbClr val="313B4A"/>
    <a:srgbClr val="43A79C"/>
    <a:srgbClr val="EDBD1F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الحادية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16496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التعريف بعلم اجتماع التخطيط وأهميته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 أولاً : </a:t>
            </a:r>
            <a:r>
              <a:rPr lang="ar-SA" dirty="0" smtClean="0">
                <a:solidFill>
                  <a:srgbClr val="FF0000"/>
                </a:solidFill>
              </a:rPr>
              <a:t>التعريف بعلم اجتماع التخطيط </a:t>
            </a:r>
          </a:p>
          <a:p>
            <a:r>
              <a:rPr lang="ar-SA" dirty="0"/>
              <a:t> </a:t>
            </a:r>
            <a:r>
              <a:rPr lang="ar-SA" dirty="0" smtClean="0"/>
              <a:t>        </a:t>
            </a:r>
            <a:r>
              <a:rPr lang="ar-EG" dirty="0"/>
              <a:t>لعل من الأسباب أو العوامل </a:t>
            </a:r>
            <a:r>
              <a:rPr lang="ar-EG" dirty="0" err="1"/>
              <a:t>التى</a:t>
            </a:r>
            <a:r>
              <a:rPr lang="ar-EG" dirty="0"/>
              <a:t> كانت وراء فشل التجربة </a:t>
            </a:r>
            <a:r>
              <a:rPr lang="ar-EG" dirty="0" err="1"/>
              <a:t>التخطيطة</a:t>
            </a:r>
            <a:r>
              <a:rPr lang="ar-EG" dirty="0"/>
              <a:t> في بعض المجتمعات هو أنه </a:t>
            </a:r>
            <a:r>
              <a:rPr lang="ar-EG" dirty="0">
                <a:solidFill>
                  <a:srgbClr val="0070C0"/>
                </a:solidFill>
              </a:rPr>
              <a:t>لم يكن هناك </a:t>
            </a:r>
            <a:r>
              <a:rPr lang="ar-EG" dirty="0" err="1">
                <a:solidFill>
                  <a:srgbClr val="0070C0"/>
                </a:solidFill>
              </a:rPr>
              <a:t>إهتمام</a:t>
            </a:r>
            <a:r>
              <a:rPr lang="ar-EG" dirty="0">
                <a:solidFill>
                  <a:srgbClr val="0070C0"/>
                </a:solidFill>
              </a:rPr>
              <a:t> يذكر بالجوانب </a:t>
            </a:r>
            <a:r>
              <a:rPr lang="ar-EG" dirty="0" smtClean="0">
                <a:solidFill>
                  <a:srgbClr val="0070C0"/>
                </a:solidFill>
              </a:rPr>
              <a:t>الس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وسي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ول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وجي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</a:t>
            </a:r>
            <a:r>
              <a:rPr lang="ar-EG" dirty="0">
                <a:solidFill>
                  <a:srgbClr val="0070C0"/>
                </a:solidFill>
              </a:rPr>
              <a:t>للتخطيط </a:t>
            </a:r>
            <a:r>
              <a:rPr lang="ar-EG" dirty="0"/>
              <a:t>0 </a:t>
            </a:r>
            <a:r>
              <a:rPr lang="ar-EG" dirty="0" smtClean="0"/>
              <a:t>فق</a:t>
            </a:r>
            <a:r>
              <a:rPr lang="ar-SA" dirty="0"/>
              <a:t>ـ</a:t>
            </a:r>
            <a:r>
              <a:rPr lang="ar-EG" dirty="0" smtClean="0"/>
              <a:t>د ك</a:t>
            </a:r>
            <a:r>
              <a:rPr lang="ar-SA" dirty="0" smtClean="0"/>
              <a:t>ـ</a:t>
            </a:r>
            <a:r>
              <a:rPr lang="ar-EG" dirty="0" smtClean="0"/>
              <a:t>ان </a:t>
            </a:r>
            <a:r>
              <a:rPr lang="ar-EG" dirty="0" err="1" smtClean="0"/>
              <a:t>الشغ</a:t>
            </a:r>
            <a:r>
              <a:rPr lang="ar-SA" dirty="0" smtClean="0"/>
              <a:t>ـ</a:t>
            </a:r>
            <a:r>
              <a:rPr lang="ar-EG" dirty="0" smtClean="0"/>
              <a:t>ل </a:t>
            </a:r>
            <a:r>
              <a:rPr lang="ar-EG" dirty="0" err="1" smtClean="0"/>
              <a:t>الشاغ</a:t>
            </a:r>
            <a:r>
              <a:rPr lang="ar-SA" dirty="0" smtClean="0"/>
              <a:t>ـ</a:t>
            </a:r>
            <a:r>
              <a:rPr lang="ar-EG" dirty="0" smtClean="0"/>
              <a:t>ل </a:t>
            </a:r>
            <a:r>
              <a:rPr lang="ar-EG" dirty="0"/>
              <a:t>للمخططين هو </a:t>
            </a:r>
            <a:r>
              <a:rPr lang="ar-EG" dirty="0">
                <a:solidFill>
                  <a:srgbClr val="00B050"/>
                </a:solidFill>
              </a:rPr>
              <a:t>كيفية المواءمة بين الحاجات المادية للمجتمع وبين موارده المادية </a:t>
            </a:r>
            <a:r>
              <a:rPr lang="ar-EG" dirty="0" smtClean="0">
                <a:solidFill>
                  <a:srgbClr val="00B050"/>
                </a:solidFill>
              </a:rPr>
              <a:t>بهدف </a:t>
            </a:r>
            <a:r>
              <a:rPr lang="ar-EG" dirty="0">
                <a:solidFill>
                  <a:srgbClr val="00B050"/>
                </a:solidFill>
              </a:rPr>
              <a:t>تحقيق الأهداف الاقتصادية </a:t>
            </a:r>
            <a:r>
              <a:rPr lang="ar-EG" dirty="0">
                <a:solidFill>
                  <a:srgbClr val="FF0000"/>
                </a:solidFill>
              </a:rPr>
              <a:t>دون الانتباه </a:t>
            </a:r>
            <a:r>
              <a:rPr lang="ar-EG" dirty="0"/>
              <a:t>بأنهم يجرون هذه العملية في مجتمع </a:t>
            </a:r>
            <a:r>
              <a:rPr lang="ar-EG" dirty="0">
                <a:solidFill>
                  <a:srgbClr val="0070C0"/>
                </a:solidFill>
              </a:rPr>
              <a:t>له بناؤه ووظيفته </a:t>
            </a:r>
            <a:r>
              <a:rPr lang="ar-EG" dirty="0" err="1">
                <a:solidFill>
                  <a:srgbClr val="0070C0"/>
                </a:solidFill>
              </a:rPr>
              <a:t>السوسيولوجية</a:t>
            </a:r>
            <a:r>
              <a:rPr lang="ar-EG" dirty="0">
                <a:solidFill>
                  <a:srgbClr val="0070C0"/>
                </a:solidFill>
              </a:rPr>
              <a:t>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ودون مراعاة </a:t>
            </a:r>
            <a:r>
              <a:rPr lang="ar-EG" dirty="0">
                <a:solidFill>
                  <a:srgbClr val="FF0000"/>
                </a:solidFill>
              </a:rPr>
              <a:t>القيم المجتمعية </a:t>
            </a:r>
            <a:r>
              <a:rPr lang="ar-SA" dirty="0" smtClean="0"/>
              <a:t>الموجودة بالمجتمع </a:t>
            </a:r>
            <a:r>
              <a:rPr lang="ar-EG" dirty="0" smtClean="0"/>
              <a:t>0</a:t>
            </a:r>
            <a:endParaRPr lang="en-US" dirty="0"/>
          </a:p>
          <a:p>
            <a:r>
              <a:rPr lang="ar-SA" dirty="0" smtClean="0"/>
              <a:t>   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</a:t>
            </a:r>
            <a:r>
              <a:rPr lang="ar-EG" dirty="0" smtClean="0"/>
              <a:t>وبناء </a:t>
            </a:r>
            <a:r>
              <a:rPr lang="ar-EG" dirty="0"/>
              <a:t>على ما سبق ، ظهرت أهمية </a:t>
            </a:r>
            <a:r>
              <a:rPr lang="ar-EG" dirty="0" err="1"/>
              <a:t>سوسيولوجية</a:t>
            </a:r>
            <a:r>
              <a:rPr lang="ar-EG" dirty="0"/>
              <a:t> التخطيط أو علم </a:t>
            </a:r>
            <a:r>
              <a:rPr lang="ar-SA" dirty="0" smtClean="0"/>
              <a:t>ا</a:t>
            </a:r>
            <a:r>
              <a:rPr lang="ar-EG" dirty="0" err="1" smtClean="0"/>
              <a:t>جتماع</a:t>
            </a:r>
            <a:r>
              <a:rPr lang="ar-EG" dirty="0" smtClean="0"/>
              <a:t> </a:t>
            </a:r>
            <a:r>
              <a:rPr lang="ar-EG" dirty="0"/>
              <a:t>التخطيط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      ويعرف </a:t>
            </a:r>
            <a:r>
              <a:rPr lang="ar-SA" dirty="0" smtClean="0">
                <a:solidFill>
                  <a:srgbClr val="FF0000"/>
                </a:solidFill>
              </a:rPr>
              <a:t>علم اجتماع التخطيط </a:t>
            </a:r>
            <a:r>
              <a:rPr lang="ar-SA" dirty="0" smtClean="0"/>
              <a:t>بأنه «</a:t>
            </a:r>
            <a:r>
              <a:rPr lang="ar-SA" dirty="0" smtClean="0">
                <a:solidFill>
                  <a:srgbClr val="0070C0"/>
                </a:solidFill>
              </a:rPr>
              <a:t>العلم </a:t>
            </a:r>
            <a:r>
              <a:rPr lang="ar-EG" dirty="0" smtClean="0">
                <a:solidFill>
                  <a:srgbClr val="0070C0"/>
                </a:solidFill>
              </a:rPr>
              <a:t>الذي </a:t>
            </a:r>
            <a:r>
              <a:rPr lang="ar-EG" dirty="0">
                <a:solidFill>
                  <a:srgbClr val="0070C0"/>
                </a:solidFill>
              </a:rPr>
              <a:t>يهتم بدراسة الجوانب </a:t>
            </a:r>
            <a:r>
              <a:rPr lang="ar-EG" dirty="0" err="1">
                <a:solidFill>
                  <a:srgbClr val="0070C0"/>
                </a:solidFill>
              </a:rPr>
              <a:t>السوسيولوجية</a:t>
            </a:r>
            <a:r>
              <a:rPr lang="ar-EG" dirty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للتخطيط</a:t>
            </a:r>
            <a:r>
              <a:rPr lang="ar-SA" dirty="0" smtClean="0"/>
              <a:t>» </a:t>
            </a:r>
            <a:r>
              <a:rPr lang="ar-EG" dirty="0" smtClean="0"/>
              <a:t> </a:t>
            </a:r>
            <a:r>
              <a:rPr lang="ar-EG" dirty="0"/>
              <a:t>مع الأخذ في الاعتبار أن </a:t>
            </a:r>
            <a:r>
              <a:rPr lang="ar-EG" dirty="0">
                <a:solidFill>
                  <a:srgbClr val="00B050"/>
                </a:solidFill>
              </a:rPr>
              <a:t>عملية التخطيط يتم إجرائها في مجتمع له بناء اجتماعي يتكون من نظم </a:t>
            </a:r>
            <a:r>
              <a:rPr lang="ar-SA" dirty="0" smtClean="0">
                <a:solidFill>
                  <a:srgbClr val="00B050"/>
                </a:solidFill>
              </a:rPr>
              <a:t>ا</a:t>
            </a:r>
            <a:r>
              <a:rPr lang="ar-EG" dirty="0" err="1" smtClean="0">
                <a:solidFill>
                  <a:srgbClr val="00B050"/>
                </a:solidFill>
              </a:rPr>
              <a:t>جتماعية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مختلفة ، وأن هذه النظم لها وظائف اجتماعية </a:t>
            </a:r>
            <a:r>
              <a:rPr lang="ar-EG" dirty="0"/>
              <a:t>، وهي تمثل الطرق </a:t>
            </a:r>
            <a:r>
              <a:rPr lang="ar-EG" dirty="0" smtClean="0"/>
              <a:t>الت</a:t>
            </a:r>
            <a:r>
              <a:rPr lang="ar-SA" dirty="0" smtClean="0"/>
              <a:t>ي </a:t>
            </a:r>
            <a:r>
              <a:rPr lang="ar-EG" dirty="0" smtClean="0"/>
              <a:t>أنشأها </a:t>
            </a:r>
            <a:r>
              <a:rPr lang="ar-EG" dirty="0"/>
              <a:t>المجتمع لإشباع حاجات إنسانية ضرورية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</a:t>
            </a:r>
            <a:r>
              <a:rPr lang="ar-EG" dirty="0" smtClean="0"/>
              <a:t>ولا </a:t>
            </a:r>
            <a:r>
              <a:rPr lang="ar-EG" dirty="0"/>
              <a:t>شك أن معرفتنا لهذه الخلفية </a:t>
            </a:r>
            <a:r>
              <a:rPr lang="ar-EG" dirty="0" err="1"/>
              <a:t>السوسيولوجية</a:t>
            </a:r>
            <a:r>
              <a:rPr lang="ar-EG" dirty="0"/>
              <a:t> يمكن أن نستند إليها في دراستنا وفي قيامنا بعملية التخطيط 0 ويجب على المخططين الاجتماعيين الاهتمام بالجوانب </a:t>
            </a:r>
            <a:r>
              <a:rPr lang="ar-EG" dirty="0" err="1"/>
              <a:t>السوسيولوجية</a:t>
            </a:r>
            <a:r>
              <a:rPr lang="ar-EG" dirty="0"/>
              <a:t> في </a:t>
            </a:r>
            <a:r>
              <a:rPr lang="ar-EG" dirty="0" smtClean="0"/>
              <a:t>الخط</a:t>
            </a:r>
            <a:r>
              <a:rPr lang="ar-SA" dirty="0" smtClean="0"/>
              <a:t>ة .</a:t>
            </a:r>
          </a:p>
          <a:p>
            <a:endParaRPr lang="ar-SA" dirty="0"/>
          </a:p>
          <a:p>
            <a:r>
              <a:rPr lang="ar-SA" dirty="0" smtClean="0"/>
              <a:t>          </a:t>
            </a:r>
            <a:r>
              <a:rPr lang="ar-EG" dirty="0" smtClean="0"/>
              <a:t> </a:t>
            </a:r>
            <a:r>
              <a:rPr lang="ar-EG" dirty="0"/>
              <a:t>ونجد أن هناك </a:t>
            </a:r>
            <a:r>
              <a:rPr lang="ar-EG" dirty="0">
                <a:solidFill>
                  <a:srgbClr val="0070C0"/>
                </a:solidFill>
              </a:rPr>
              <a:t>علاقة وثيقة </a:t>
            </a:r>
            <a:r>
              <a:rPr lang="ar-EG" dirty="0"/>
              <a:t>بين </a:t>
            </a:r>
            <a:r>
              <a:rPr lang="ar-EG" dirty="0" err="1">
                <a:solidFill>
                  <a:srgbClr val="FF0000"/>
                </a:solidFill>
              </a:rPr>
              <a:t>سوسيولوجيا</a:t>
            </a:r>
            <a:r>
              <a:rPr lang="ar-EG" dirty="0">
                <a:solidFill>
                  <a:srgbClr val="FF0000"/>
                </a:solidFill>
              </a:rPr>
              <a:t> التخطيط </a:t>
            </a:r>
            <a:r>
              <a:rPr lang="ar-EG" dirty="0" err="1">
                <a:solidFill>
                  <a:srgbClr val="FF0000"/>
                </a:solidFill>
              </a:rPr>
              <a:t>وسوسيولوجيا</a:t>
            </a:r>
            <a:r>
              <a:rPr lang="ar-EG" dirty="0">
                <a:solidFill>
                  <a:srgbClr val="FF0000"/>
                </a:solidFill>
              </a:rPr>
              <a:t> التنمية </a:t>
            </a:r>
            <a:r>
              <a:rPr lang="ar-EG" dirty="0"/>
              <a:t>0 إذا أن </a:t>
            </a:r>
            <a:r>
              <a:rPr lang="ar-EG" dirty="0">
                <a:solidFill>
                  <a:srgbClr val="0070C0"/>
                </a:solidFill>
              </a:rPr>
              <a:t>كلاهما يكونان كلا متكاملا يهدف إلى تحقيق رفاهية </a:t>
            </a:r>
            <a:r>
              <a:rPr lang="ar-EG" dirty="0" smtClean="0">
                <a:solidFill>
                  <a:srgbClr val="0070C0"/>
                </a:solidFill>
              </a:rPr>
              <a:t>المجتمع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39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ثانياً : </a:t>
            </a:r>
            <a:r>
              <a:rPr lang="ar-SA" dirty="0" smtClean="0">
                <a:solidFill>
                  <a:srgbClr val="FF0000"/>
                </a:solidFill>
              </a:rPr>
              <a:t>أهمية التخطيط الاجتماعي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  </a:t>
            </a:r>
            <a:r>
              <a:rPr lang="ar-EG" dirty="0">
                <a:solidFill>
                  <a:srgbClr val="0070C0"/>
                </a:solidFill>
              </a:rPr>
              <a:t>يعد التخطيط الأداة الضرورية والوسيلة الوحيدة لتحقيق </a:t>
            </a:r>
            <a:r>
              <a:rPr lang="ar-EG" dirty="0" smtClean="0">
                <a:solidFill>
                  <a:srgbClr val="0070C0"/>
                </a:solidFill>
              </a:rPr>
              <a:t>التنمية</a:t>
            </a:r>
            <a:endParaRPr lang="ar-SA" dirty="0" smtClean="0">
              <a:solidFill>
                <a:srgbClr val="0070C0"/>
              </a:solidFill>
            </a:endParaRPr>
          </a:p>
          <a:p>
            <a:endParaRPr lang="ar-SA" dirty="0"/>
          </a:p>
          <a:p>
            <a:r>
              <a:rPr lang="ar-SA" dirty="0" smtClean="0"/>
              <a:t>      </a:t>
            </a:r>
            <a:r>
              <a:rPr lang="ar-EG" dirty="0" smtClean="0"/>
              <a:t>ويخطى </a:t>
            </a:r>
            <a:r>
              <a:rPr lang="ar-EG" dirty="0"/>
              <a:t>موضوع التخطيط باهتمام علماء الاجتماع والخبراء ، </a:t>
            </a:r>
            <a:r>
              <a:rPr lang="ar-SA" dirty="0" smtClean="0"/>
              <a:t>حيث </a:t>
            </a:r>
            <a:r>
              <a:rPr lang="ar-EG" dirty="0" smtClean="0">
                <a:solidFill>
                  <a:srgbClr val="0070C0"/>
                </a:solidFill>
              </a:rPr>
              <a:t>زاد </a:t>
            </a:r>
            <a:r>
              <a:rPr lang="ar-EG" dirty="0">
                <a:solidFill>
                  <a:srgbClr val="0070C0"/>
                </a:solidFill>
              </a:rPr>
              <a:t>الاهتمام </a:t>
            </a:r>
            <a:r>
              <a:rPr lang="ar-EG" dirty="0" err="1" smtClean="0">
                <a:solidFill>
                  <a:srgbClr val="0070C0"/>
                </a:solidFill>
              </a:rPr>
              <a:t>والإيم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ان </a:t>
            </a:r>
            <a:r>
              <a:rPr lang="ar-EG" dirty="0">
                <a:solidFill>
                  <a:srgbClr val="0070C0"/>
                </a:solidFill>
              </a:rPr>
              <a:t>بهذا </a:t>
            </a:r>
            <a:r>
              <a:rPr lang="ar-EG" dirty="0" err="1" smtClean="0">
                <a:solidFill>
                  <a:srgbClr val="0070C0"/>
                </a:solidFill>
              </a:rPr>
              <a:t>الموض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وع </a:t>
            </a:r>
            <a:r>
              <a:rPr lang="ar-EG" dirty="0" smtClean="0">
                <a:solidFill>
                  <a:srgbClr val="FF0000"/>
                </a:solidFill>
              </a:rPr>
              <a:t>بع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د الح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رب </a:t>
            </a:r>
            <a:r>
              <a:rPr lang="ar-EG" dirty="0">
                <a:solidFill>
                  <a:srgbClr val="FF0000"/>
                </a:solidFill>
              </a:rPr>
              <a:t>العالمية الثانية </a:t>
            </a:r>
            <a:r>
              <a:rPr lang="ar-EG" dirty="0"/>
              <a:t>، </a:t>
            </a:r>
            <a:r>
              <a:rPr lang="ar-EG" dirty="0" smtClean="0">
                <a:solidFill>
                  <a:srgbClr val="7030A0"/>
                </a:solidFill>
              </a:rPr>
              <a:t>و</a:t>
            </a:r>
            <a:r>
              <a:rPr lang="ar-SA" dirty="0">
                <a:solidFill>
                  <a:srgbClr val="7030A0"/>
                </a:solidFill>
              </a:rPr>
              <a:t>أ</a:t>
            </a:r>
            <a:r>
              <a:rPr lang="ar-EG" dirty="0" smtClean="0">
                <a:solidFill>
                  <a:srgbClr val="7030A0"/>
                </a:solidFill>
              </a:rPr>
              <a:t>صبح </a:t>
            </a:r>
            <a:r>
              <a:rPr lang="ar-EG" dirty="0">
                <a:solidFill>
                  <a:srgbClr val="7030A0"/>
                </a:solidFill>
              </a:rPr>
              <a:t>التخطيط منهجاً ووسيلة ضرورية للتقدم والنمو، والقضاء على مشكلات التخلف ، وتحقيق معدلات سريعة للتنمية </a:t>
            </a:r>
            <a:r>
              <a:rPr lang="ar-EG" dirty="0" err="1" smtClean="0">
                <a:solidFill>
                  <a:srgbClr val="7030A0"/>
                </a:solidFill>
              </a:rPr>
              <a:t>الاجت</a:t>
            </a:r>
            <a:r>
              <a:rPr lang="ar-SA" dirty="0" smtClean="0">
                <a:solidFill>
                  <a:srgbClr val="7030A0"/>
                </a:solidFill>
              </a:rPr>
              <a:t>م</a:t>
            </a:r>
            <a:r>
              <a:rPr lang="ar-EG" dirty="0" err="1" smtClean="0">
                <a:solidFill>
                  <a:srgbClr val="7030A0"/>
                </a:solidFill>
              </a:rPr>
              <a:t>اعية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والاقتصادية في أقصر وقت ممكن وبأقل </a:t>
            </a:r>
            <a:r>
              <a:rPr lang="ar-EG" dirty="0" smtClean="0">
                <a:solidFill>
                  <a:srgbClr val="7030A0"/>
                </a:solidFill>
              </a:rPr>
              <a:t>تكلفة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SA" dirty="0" smtClean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EG" dirty="0" smtClean="0"/>
              <a:t>وقد </a:t>
            </a:r>
            <a:r>
              <a:rPr lang="ar-EG" dirty="0"/>
              <a:t>أصبح </a:t>
            </a:r>
            <a:r>
              <a:rPr lang="ar-EG" dirty="0">
                <a:solidFill>
                  <a:srgbClr val="FF0000"/>
                </a:solidFill>
              </a:rPr>
              <a:t>التغير المخطط </a:t>
            </a:r>
            <a:r>
              <a:rPr lang="ar-EG" dirty="0"/>
              <a:t>يشكل نسبة كبيرة من التغيرات التي تحدث في المجتمعات المعاصرة ، </a:t>
            </a:r>
            <a:r>
              <a:rPr lang="ar-EG" dirty="0" smtClean="0"/>
              <a:t>ول</a:t>
            </a:r>
            <a:r>
              <a:rPr lang="ar-SA" dirty="0" smtClean="0"/>
              <a:t>ـ</a:t>
            </a:r>
            <a:r>
              <a:rPr lang="ar-EG" dirty="0" smtClean="0"/>
              <a:t>م </a:t>
            </a:r>
            <a:r>
              <a:rPr lang="ar-EG" dirty="0" err="1" smtClean="0"/>
              <a:t>يع</a:t>
            </a:r>
            <a:r>
              <a:rPr lang="ar-SA" dirty="0" smtClean="0"/>
              <a:t>ـ</a:t>
            </a:r>
            <a:r>
              <a:rPr lang="ar-EG" dirty="0" smtClean="0"/>
              <a:t>د </a:t>
            </a:r>
            <a:r>
              <a:rPr lang="ar-EG" dirty="0"/>
              <a:t>المجتمع </a:t>
            </a:r>
            <a:r>
              <a:rPr lang="ar-EG" dirty="0" err="1" smtClean="0"/>
              <a:t>يت</a:t>
            </a:r>
            <a:r>
              <a:rPr lang="ar-SA" dirty="0" smtClean="0"/>
              <a:t>ـ</a:t>
            </a:r>
            <a:r>
              <a:rPr lang="ar-EG" dirty="0" smtClean="0"/>
              <a:t>رك </a:t>
            </a:r>
            <a:r>
              <a:rPr lang="ar-EG" dirty="0"/>
              <a:t>التغير كي </a:t>
            </a:r>
            <a:r>
              <a:rPr lang="ar-EG" dirty="0">
                <a:solidFill>
                  <a:srgbClr val="FF0000"/>
                </a:solidFill>
              </a:rPr>
              <a:t>يحدث بطريقة تلقائية </a:t>
            </a:r>
            <a:r>
              <a:rPr lang="ar-EG" dirty="0"/>
              <a:t>، وإنما بدأ </a:t>
            </a:r>
            <a:r>
              <a:rPr lang="ar-EG" dirty="0">
                <a:solidFill>
                  <a:srgbClr val="0070C0"/>
                </a:solidFill>
              </a:rPr>
              <a:t>يستخدم التخطيط الاجتماعي </a:t>
            </a:r>
            <a:r>
              <a:rPr lang="ar-EG" dirty="0"/>
              <a:t>كوسيلة يمكن عن طريقها </a:t>
            </a:r>
            <a:r>
              <a:rPr lang="ar-EG" dirty="0">
                <a:solidFill>
                  <a:srgbClr val="00B050"/>
                </a:solidFill>
              </a:rPr>
              <a:t>التأثير ، في إحداث التغير الاجتماعي والاقتصادي المخطط ، مع تحديد </a:t>
            </a:r>
            <a:r>
              <a:rPr lang="ar-SA" dirty="0" smtClean="0">
                <a:solidFill>
                  <a:srgbClr val="00B050"/>
                </a:solidFill>
              </a:rPr>
              <a:t>ا</a:t>
            </a:r>
            <a:r>
              <a:rPr lang="ar-EG" dirty="0" err="1" smtClean="0">
                <a:solidFill>
                  <a:srgbClr val="00B050"/>
                </a:solidFill>
              </a:rPr>
              <a:t>تجاهاته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في كثير من جوانب </a:t>
            </a:r>
            <a:r>
              <a:rPr lang="ar-EG" dirty="0" smtClean="0">
                <a:solidFill>
                  <a:srgbClr val="00B050"/>
                </a:solidFill>
              </a:rPr>
              <a:t>الحيا</a:t>
            </a:r>
            <a:r>
              <a:rPr lang="ar-SA" dirty="0" smtClean="0">
                <a:solidFill>
                  <a:srgbClr val="00B050"/>
                </a:solidFill>
              </a:rPr>
              <a:t>ة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550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</a:t>
            </a:r>
            <a:r>
              <a:rPr lang="ar-EG" dirty="0" smtClean="0"/>
              <a:t>وقد </a:t>
            </a:r>
            <a:r>
              <a:rPr lang="ar-EG" dirty="0"/>
              <a:t>ظهر التخطيط للتغير الاجتماعي في معظم دول العالم تقريبا في الوقت الحاضر ، وإن اختلفت طبيعته وأدواته وأهدافه من دولة إلى </a:t>
            </a:r>
            <a:r>
              <a:rPr lang="ar-EG" dirty="0" smtClean="0"/>
              <a:t>أخرى</a:t>
            </a:r>
            <a:r>
              <a:rPr lang="ar-SA" dirty="0" smtClean="0"/>
              <a:t> .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وقد </a:t>
            </a:r>
            <a:r>
              <a:rPr lang="ar-EG" dirty="0"/>
              <a:t>اهتمت الدول المختلفة </a:t>
            </a:r>
            <a:r>
              <a:rPr lang="ar-EG" dirty="0">
                <a:solidFill>
                  <a:srgbClr val="00B050"/>
                </a:solidFill>
              </a:rPr>
              <a:t>باتباع أسلوب التخطيط </a:t>
            </a:r>
            <a:r>
              <a:rPr lang="ar-EG" dirty="0">
                <a:solidFill>
                  <a:srgbClr val="FF0000"/>
                </a:solidFill>
              </a:rPr>
              <a:t>نتيجة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التغيرات الاجتماعية السريعة الناجمة عن التصنيع والتقدم التكنولوجي وما نجم عنها من أزمات اقتصادية ومشكلات اجتماعية مختلفة </a:t>
            </a:r>
            <a:r>
              <a:rPr lang="ar-EG" dirty="0"/>
              <a:t>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195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056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    و</a:t>
            </a:r>
            <a:r>
              <a:rPr lang="ar-EG" dirty="0" smtClean="0"/>
              <a:t>لذلك </a:t>
            </a:r>
            <a:r>
              <a:rPr lang="ar-EG" dirty="0"/>
              <a:t>فقد طالب بعض الاقتصاديين بتدخل الدولة المباشر هي النظام الاقتصادي والأخذ بأسلوب التخطيط للمحافظة على معدلات النمو وتحقيق تقدم المجتمع </a:t>
            </a:r>
            <a:r>
              <a:rPr lang="ar-SA" dirty="0" smtClean="0"/>
              <a:t>. </a:t>
            </a:r>
          </a:p>
          <a:p>
            <a:endParaRPr lang="en-US" dirty="0"/>
          </a:p>
          <a:p>
            <a:r>
              <a:rPr lang="ar-SA" dirty="0" smtClean="0"/>
              <a:t>        </a:t>
            </a:r>
            <a:r>
              <a:rPr lang="ar-EG" dirty="0" smtClean="0"/>
              <a:t>وتبرز </a:t>
            </a:r>
            <a:r>
              <a:rPr lang="ar-EG" dirty="0">
                <a:solidFill>
                  <a:srgbClr val="0070C0"/>
                </a:solidFill>
              </a:rPr>
              <a:t>أهمية وضرورة التخطيط </a:t>
            </a:r>
            <a:r>
              <a:rPr lang="ar-EG" dirty="0"/>
              <a:t>في المجتمعات النامية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تحاول اللحاق بركب الحضارة ورفع مستوى المعيشة لأفرادها عن طريق </a:t>
            </a:r>
            <a:r>
              <a:rPr lang="ar-EG" dirty="0">
                <a:solidFill>
                  <a:srgbClr val="F04316"/>
                </a:solidFill>
              </a:rPr>
              <a:t>تنمية مواردها الاقتصادية </a:t>
            </a:r>
            <a:r>
              <a:rPr lang="ar-EG" dirty="0"/>
              <a:t>0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384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      </a:t>
            </a:r>
            <a:r>
              <a:rPr lang="ar-EG" dirty="0" smtClean="0">
                <a:solidFill>
                  <a:srgbClr val="FF0000"/>
                </a:solidFill>
              </a:rPr>
              <a:t>وترجع </a:t>
            </a:r>
            <a:r>
              <a:rPr lang="ar-EG" dirty="0">
                <a:solidFill>
                  <a:srgbClr val="FF0000"/>
                </a:solidFill>
              </a:rPr>
              <a:t>أهمية التخطيط بالنسبة للدول النامية لعدة أسباب على النحو التالي </a:t>
            </a:r>
            <a:r>
              <a:rPr lang="ar-EG" dirty="0"/>
              <a:t>: -</a:t>
            </a:r>
            <a:endParaRPr lang="en-US" dirty="0"/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0070C0"/>
                </a:solidFill>
              </a:rPr>
              <a:t>إن الانتقال من مرحلة التخلف </a:t>
            </a:r>
            <a:r>
              <a:rPr lang="ar-EG" dirty="0">
                <a:solidFill>
                  <a:srgbClr val="00B050"/>
                </a:solidFill>
              </a:rPr>
              <a:t>يتطلب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إجراء تغيرات عديدة في </a:t>
            </a:r>
            <a:r>
              <a:rPr lang="ar-EG" dirty="0" err="1" smtClean="0">
                <a:solidFill>
                  <a:srgbClr val="FF0000"/>
                </a:solidFill>
              </a:rPr>
              <a:t>التنظي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م </a:t>
            </a:r>
            <a:r>
              <a:rPr lang="ar-EG" dirty="0" err="1" smtClean="0">
                <a:solidFill>
                  <a:srgbClr val="FF0000"/>
                </a:solidFill>
              </a:rPr>
              <a:t>الاجتم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اعي </a:t>
            </a:r>
            <a:r>
              <a:rPr lang="ar-EG" dirty="0" err="1" smtClean="0">
                <a:solidFill>
                  <a:srgbClr val="FF0000"/>
                </a:solidFill>
              </a:rPr>
              <a:t>القائ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م </a:t>
            </a:r>
            <a:r>
              <a:rPr lang="ar-EG" dirty="0" err="1" smtClean="0">
                <a:solidFill>
                  <a:srgbClr val="FF0000"/>
                </a:solidFill>
              </a:rPr>
              <a:t>للإنت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اج </a:t>
            </a:r>
            <a:r>
              <a:rPr lang="ar-EG" dirty="0"/>
              <a:t>0 ويتطلب ذلك </a:t>
            </a:r>
            <a:r>
              <a:rPr lang="ar-EG" dirty="0" err="1" smtClean="0">
                <a:solidFill>
                  <a:srgbClr val="0070C0"/>
                </a:solidFill>
              </a:rPr>
              <a:t>تغي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 بع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ض </a:t>
            </a:r>
            <a:r>
              <a:rPr lang="ar-EG" dirty="0">
                <a:solidFill>
                  <a:srgbClr val="0070C0"/>
                </a:solidFill>
              </a:rPr>
              <a:t>التنظيمات الاجتماعية والعادات والتقاليد السائدة في المجتمع </a:t>
            </a:r>
            <a:r>
              <a:rPr lang="ar-EG" dirty="0"/>
              <a:t>0 كما يتطلب </a:t>
            </a:r>
            <a:r>
              <a:rPr lang="ar-EG" dirty="0">
                <a:solidFill>
                  <a:srgbClr val="7030A0"/>
                </a:solidFill>
              </a:rPr>
              <a:t>توفير مقدار أكبر من الخدمات والسلع، وتعبئة المدخرات من أجل تمويل عملية التنمية 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653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r>
              <a:rPr lang="ar-EG" dirty="0"/>
              <a:t>2- </a:t>
            </a:r>
            <a:r>
              <a:rPr lang="ar-EG" dirty="0">
                <a:solidFill>
                  <a:srgbClr val="FF0000"/>
                </a:solidFill>
              </a:rPr>
              <a:t>بدون تخطيط سليم </a:t>
            </a:r>
            <a:r>
              <a:rPr lang="ar-EG" dirty="0">
                <a:solidFill>
                  <a:srgbClr val="0070C0"/>
                </a:solidFill>
              </a:rPr>
              <a:t>لا يمكن تحديد السياسة أو الخطط وما تتضمنه </a:t>
            </a:r>
            <a:r>
              <a:rPr lang="ar-EG" dirty="0" smtClean="0">
                <a:solidFill>
                  <a:srgbClr val="0070C0"/>
                </a:solidFill>
              </a:rPr>
              <a:t>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ن برام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ج ومش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روعات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 err="1" smtClean="0">
                <a:solidFill>
                  <a:srgbClr val="0070C0"/>
                </a:solidFill>
              </a:rPr>
              <a:t>للتنفي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ذ</a:t>
            </a:r>
            <a:r>
              <a:rPr lang="ar-EG" dirty="0" smtClean="0"/>
              <a:t> </a:t>
            </a:r>
            <a:r>
              <a:rPr lang="ar-EG" dirty="0"/>
              <a:t>0 إذ أن </a:t>
            </a:r>
            <a:r>
              <a:rPr lang="ar-EG" dirty="0" smtClean="0">
                <a:solidFill>
                  <a:srgbClr val="00B050"/>
                </a:solidFill>
              </a:rPr>
              <a:t>التخطي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ط ه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و الوسي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err="1" smtClean="0">
                <a:solidFill>
                  <a:srgbClr val="00B050"/>
                </a:solidFill>
              </a:rPr>
              <a:t>لة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التنظيمية والتنسيقية المتكاملة </a:t>
            </a:r>
            <a:r>
              <a:rPr lang="ar-EG" dirty="0" err="1">
                <a:solidFill>
                  <a:srgbClr val="00B050"/>
                </a:solidFill>
              </a:rPr>
              <a:t>التى</a:t>
            </a:r>
            <a:r>
              <a:rPr lang="ar-EG" dirty="0">
                <a:solidFill>
                  <a:srgbClr val="00B050"/>
                </a:solidFill>
              </a:rPr>
              <a:t> تساعد على تحقيق الأهداف </a:t>
            </a:r>
            <a:r>
              <a:rPr lang="ar-EG" b="1" dirty="0"/>
              <a:t>0</a:t>
            </a:r>
            <a:endParaRPr lang="en-US" b="1" dirty="0"/>
          </a:p>
          <a:p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414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EG" dirty="0"/>
              <a:t>3- </a:t>
            </a:r>
            <a:r>
              <a:rPr lang="ar-EG" dirty="0">
                <a:solidFill>
                  <a:srgbClr val="FF0000"/>
                </a:solidFill>
              </a:rPr>
              <a:t>تؤدي عمليات التخطيط إلى تنسيق الجهود وعدم تعارض الخطط </a:t>
            </a:r>
            <a:r>
              <a:rPr lang="ar-EG" dirty="0"/>
              <a:t>بما </a:t>
            </a:r>
            <a:r>
              <a:rPr lang="ar-EG" dirty="0" smtClean="0"/>
              <a:t>يحق</a:t>
            </a:r>
            <a:r>
              <a:rPr lang="ar-SA" dirty="0" smtClean="0"/>
              <a:t>ـ</a:t>
            </a:r>
            <a:r>
              <a:rPr lang="ar-EG" dirty="0" smtClean="0"/>
              <a:t>ق وف</a:t>
            </a:r>
            <a:r>
              <a:rPr lang="ar-SA" dirty="0" smtClean="0"/>
              <a:t>ـ</a:t>
            </a:r>
            <a:r>
              <a:rPr lang="ar-EG" dirty="0" smtClean="0"/>
              <a:t>را </a:t>
            </a:r>
            <a:r>
              <a:rPr lang="ar-EG" dirty="0"/>
              <a:t>في تكاليف </a:t>
            </a:r>
            <a:r>
              <a:rPr lang="ar-EG" dirty="0" err="1" smtClean="0"/>
              <a:t>التنفي</a:t>
            </a:r>
            <a:r>
              <a:rPr lang="ar-SA" dirty="0" smtClean="0"/>
              <a:t>ـ</a:t>
            </a:r>
            <a:r>
              <a:rPr lang="ar-EG" dirty="0" smtClean="0"/>
              <a:t>ذ </a:t>
            </a:r>
            <a:r>
              <a:rPr lang="ar-EG" dirty="0"/>
              <a:t>وفي </a:t>
            </a:r>
            <a:r>
              <a:rPr lang="ar-EG" dirty="0" smtClean="0"/>
              <a:t>الوق</a:t>
            </a:r>
            <a:r>
              <a:rPr lang="ar-SA" dirty="0" smtClean="0"/>
              <a:t>ـ</a:t>
            </a:r>
            <a:r>
              <a:rPr lang="ar-EG" dirty="0" smtClean="0"/>
              <a:t>ت </a:t>
            </a:r>
            <a:r>
              <a:rPr lang="ar-EG" dirty="0"/>
              <a:t>اللازم </a:t>
            </a:r>
            <a:r>
              <a:rPr lang="ar-EG" dirty="0" err="1" smtClean="0"/>
              <a:t>لإتم</a:t>
            </a:r>
            <a:r>
              <a:rPr lang="ar-SA" dirty="0" smtClean="0"/>
              <a:t>ـ</a:t>
            </a:r>
            <a:r>
              <a:rPr lang="ar-EG" dirty="0" smtClean="0"/>
              <a:t>امها </a:t>
            </a:r>
            <a:r>
              <a:rPr lang="ar-EG" dirty="0"/>
              <a:t>، وبذلك يضمن التخطيط </a:t>
            </a:r>
            <a:r>
              <a:rPr lang="ar-EG" dirty="0">
                <a:solidFill>
                  <a:srgbClr val="00B050"/>
                </a:solidFill>
              </a:rPr>
              <a:t>سلامة التنفيذ والوصول إلى الأهداف بأقل تكاليف ، وفي أقصر وقت ممكن </a:t>
            </a:r>
            <a:r>
              <a:rPr lang="ar-EG" dirty="0"/>
              <a:t>0</a:t>
            </a:r>
            <a:r>
              <a:rPr lang="ar-EG" b="1" dirty="0"/>
              <a:t> 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9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4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يعبئ التخطيط جميع الموارد البشرية والمادية والطبيعية والإدارية والسياسية والروحية </a:t>
            </a:r>
            <a:r>
              <a:rPr lang="ar-EG" dirty="0"/>
              <a:t>، ويضمن حسن </a:t>
            </a:r>
            <a:r>
              <a:rPr lang="ar-SA" dirty="0" smtClean="0"/>
              <a:t>ا</a:t>
            </a:r>
            <a:r>
              <a:rPr lang="ar-EG" dirty="0" err="1" smtClean="0"/>
              <a:t>ستخدامها</a:t>
            </a:r>
            <a:r>
              <a:rPr lang="ar-EG" dirty="0" smtClean="0"/>
              <a:t> </a:t>
            </a:r>
            <a:r>
              <a:rPr lang="ar-SA" dirty="0" smtClean="0"/>
              <a:t>ا</a:t>
            </a:r>
            <a:r>
              <a:rPr lang="ar-EG" dirty="0" err="1" smtClean="0"/>
              <a:t>ستخداماً</a:t>
            </a:r>
            <a:r>
              <a:rPr lang="ar-EG" dirty="0" smtClean="0"/>
              <a:t> </a:t>
            </a:r>
            <a:r>
              <a:rPr lang="ar-EG" dirty="0"/>
              <a:t>فعالا لتحقيق الأهداف 0</a:t>
            </a:r>
            <a:endParaRPr lang="en-US" dirty="0"/>
          </a:p>
          <a:p>
            <a:pPr rtl="1"/>
            <a:r>
              <a:rPr lang="ar-EG" dirty="0"/>
              <a:t>5- </a:t>
            </a:r>
            <a:r>
              <a:rPr lang="ar-EG" dirty="0">
                <a:solidFill>
                  <a:srgbClr val="FF0000"/>
                </a:solidFill>
              </a:rPr>
              <a:t>يساعد التخطيط على رسم الحلول للمواقف والصعوبات المحتملة الوقوع في كل خطوات التنفيذ </a:t>
            </a:r>
            <a:r>
              <a:rPr lang="ar-EG" dirty="0"/>
              <a:t>، وفي </a:t>
            </a:r>
            <a:r>
              <a:rPr lang="ar-EG" dirty="0">
                <a:solidFill>
                  <a:srgbClr val="00B050"/>
                </a:solidFill>
              </a:rPr>
              <a:t>جميع المستويات</a:t>
            </a:r>
            <a:r>
              <a:rPr lang="ar-EG" dirty="0"/>
              <a:t>، الأمر الذي يؤدي إلى </a:t>
            </a:r>
            <a:r>
              <a:rPr lang="ar-EG" dirty="0">
                <a:solidFill>
                  <a:srgbClr val="0070C0"/>
                </a:solidFill>
              </a:rPr>
              <a:t>نجاح الخطة واستمرار التنفيذ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250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EG" dirty="0"/>
              <a:t>6- </a:t>
            </a:r>
            <a:r>
              <a:rPr lang="ar-EG" dirty="0">
                <a:solidFill>
                  <a:srgbClr val="FF0000"/>
                </a:solidFill>
              </a:rPr>
              <a:t>لا يمكن الوصول إلى الأهداف </a:t>
            </a:r>
            <a:r>
              <a:rPr lang="ar-EG" dirty="0" err="1">
                <a:solidFill>
                  <a:srgbClr val="FF0000"/>
                </a:solidFill>
              </a:rPr>
              <a:t>المرسمومة</a:t>
            </a:r>
            <a:r>
              <a:rPr lang="ar-EG" dirty="0">
                <a:solidFill>
                  <a:srgbClr val="FF0000"/>
                </a:solidFill>
              </a:rPr>
              <a:t> البعيدة المدى دفعة واحدة </a:t>
            </a:r>
            <a:r>
              <a:rPr lang="ar-EG" dirty="0"/>
              <a:t>، لذلك </a:t>
            </a:r>
            <a:r>
              <a:rPr lang="ar-EG" dirty="0" err="1" smtClean="0">
                <a:solidFill>
                  <a:srgbClr val="00B050"/>
                </a:solidFill>
              </a:rPr>
              <a:t>يس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اعد التخطي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ط </a:t>
            </a:r>
            <a:r>
              <a:rPr lang="ar-EG" dirty="0">
                <a:solidFill>
                  <a:srgbClr val="00B050"/>
                </a:solidFill>
              </a:rPr>
              <a:t>على </a:t>
            </a:r>
            <a:r>
              <a:rPr lang="ar-EG" dirty="0" err="1" smtClean="0">
                <a:solidFill>
                  <a:srgbClr val="0070C0"/>
                </a:solidFill>
              </a:rPr>
              <a:t>وض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ع الخط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ط المن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اسبة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الوصول إلى تلك الأهداف </a:t>
            </a:r>
            <a:r>
              <a:rPr lang="ar-EG" dirty="0" smtClean="0">
                <a:solidFill>
                  <a:srgbClr val="00B050"/>
                </a:solidFill>
              </a:rPr>
              <a:t>النهائية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086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rtl="1"/>
            <a:r>
              <a:rPr lang="ar-EG" dirty="0"/>
              <a:t>7- </a:t>
            </a:r>
            <a:r>
              <a:rPr lang="ar-EG" dirty="0">
                <a:solidFill>
                  <a:srgbClr val="FF0000"/>
                </a:solidFill>
              </a:rPr>
              <a:t>يحدد التخطيط الحاجات والمشكلات ويساعد على تنظيمها </a:t>
            </a:r>
            <a:r>
              <a:rPr lang="ar-EG" dirty="0"/>
              <a:t>حسب أولوياتها بعد مشاركة القاعدة الشعبية فيها 0</a:t>
            </a:r>
            <a:endParaRPr lang="en-US" dirty="0"/>
          </a:p>
          <a:p>
            <a:r>
              <a:rPr lang="ar-EG" dirty="0"/>
              <a:t>8- </a:t>
            </a:r>
            <a:r>
              <a:rPr lang="ar-EG" dirty="0">
                <a:solidFill>
                  <a:srgbClr val="FF0000"/>
                </a:solidFill>
              </a:rPr>
              <a:t>إن الحاجات في الدول النامية أكثر دائما من الموارد الموجودة في هذه الدول</a:t>
            </a:r>
            <a:r>
              <a:rPr lang="ar-EG" dirty="0"/>
              <a:t> ، </a:t>
            </a:r>
            <a:r>
              <a:rPr lang="ar-EG" dirty="0">
                <a:solidFill>
                  <a:srgbClr val="7030A0"/>
                </a:solidFill>
              </a:rPr>
              <a:t>ويمكن عن طريق التخطيط </a:t>
            </a:r>
            <a:r>
              <a:rPr lang="ar-EG" dirty="0">
                <a:solidFill>
                  <a:srgbClr val="00B050"/>
                </a:solidFill>
              </a:rPr>
              <a:t>أن نحدد قواعد الأولويات ومواجهة الحاجات في حدود الإمكانيات الموجودة في </a:t>
            </a:r>
            <a:r>
              <a:rPr lang="ar-EG" dirty="0" err="1" smtClean="0">
                <a:solidFill>
                  <a:srgbClr val="00B050"/>
                </a:solidFill>
              </a:rPr>
              <a:t>المجتم</a:t>
            </a:r>
            <a:r>
              <a:rPr lang="ar-SA" dirty="0" smtClean="0">
                <a:solidFill>
                  <a:srgbClr val="00B050"/>
                </a:solidFill>
              </a:rPr>
              <a:t>ع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894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624012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</a:t>
            </a:r>
            <a:r>
              <a:rPr lang="ar-EG" dirty="0" smtClean="0"/>
              <a:t>وعلى </a:t>
            </a:r>
            <a:r>
              <a:rPr lang="ar-EG" dirty="0"/>
              <a:t>الرغم من أهمية عملية التخطيط الاجتماعي ، إلا أننا نجد بعض الدول قد </a:t>
            </a:r>
            <a:r>
              <a:rPr lang="ar-EG" dirty="0">
                <a:solidFill>
                  <a:srgbClr val="FF0000"/>
                </a:solidFill>
              </a:rPr>
              <a:t>تحارب فلسفة التخطيط </a:t>
            </a:r>
            <a:r>
              <a:rPr lang="ar-EG" dirty="0"/>
              <a:t>، أو </a:t>
            </a:r>
            <a:r>
              <a:rPr lang="ar-EG" dirty="0">
                <a:solidFill>
                  <a:srgbClr val="0070C0"/>
                </a:solidFill>
              </a:rPr>
              <a:t>قد تهتم بتخطيط قطاع دون آخر من قطاعات الأنشطة المختلفة</a:t>
            </a:r>
            <a:r>
              <a:rPr lang="ar-EG" dirty="0"/>
              <a:t> 0 وقد يرجع ذلك إلى </a:t>
            </a:r>
            <a:r>
              <a:rPr lang="ar-EG" dirty="0">
                <a:solidFill>
                  <a:srgbClr val="00B050"/>
                </a:solidFill>
              </a:rPr>
              <a:t>عدم وجود المعلومات الكافية والمسح الشامل لجميع القطاعات</a:t>
            </a:r>
            <a:r>
              <a:rPr lang="ar-EG" dirty="0"/>
              <a:t> 0 ولذلك </a:t>
            </a:r>
            <a:r>
              <a:rPr lang="ar-EG" dirty="0">
                <a:solidFill>
                  <a:srgbClr val="0070C0"/>
                </a:solidFill>
              </a:rPr>
              <a:t>كان التخطيط يقتصر على علاج القطاع الذي يتعرض للأزمات أو المشكلات دون القطاعات الأخرى </a:t>
            </a:r>
            <a:r>
              <a:rPr lang="ar-EG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96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ونجد </a:t>
            </a:r>
            <a:r>
              <a:rPr lang="ar-EG" dirty="0"/>
              <a:t>أن رفض التخطيط الاجتماعي لا ينبع عن الرفض الحقيقي للتخطيط في حد ذاته ، وإنما ينجم عن مشكلة أساسية تتمثل في </a:t>
            </a:r>
            <a:r>
              <a:rPr lang="ar-EG" dirty="0">
                <a:solidFill>
                  <a:srgbClr val="FF0000"/>
                </a:solidFill>
              </a:rPr>
              <a:t>من الذي يوجه التخطيط ويقوم </a:t>
            </a:r>
            <a:r>
              <a:rPr lang="ar-EG" dirty="0" smtClean="0">
                <a:solidFill>
                  <a:srgbClr val="FF0000"/>
                </a:solidFill>
              </a:rPr>
              <a:t>ب</a:t>
            </a:r>
            <a:r>
              <a:rPr lang="ar-SA" dirty="0" smtClean="0">
                <a:solidFill>
                  <a:srgbClr val="FF0000"/>
                </a:solidFill>
              </a:rPr>
              <a:t>إ</a:t>
            </a:r>
            <a:r>
              <a:rPr lang="ar-EG" dirty="0" smtClean="0">
                <a:solidFill>
                  <a:srgbClr val="FF0000"/>
                </a:solidFill>
              </a:rPr>
              <a:t>دارته </a:t>
            </a:r>
            <a:r>
              <a:rPr lang="ar-EG" dirty="0"/>
              <a:t>0 كما أن هناك </a:t>
            </a:r>
            <a:r>
              <a:rPr lang="ar-EG" dirty="0">
                <a:solidFill>
                  <a:srgbClr val="0070C0"/>
                </a:solidFill>
              </a:rPr>
              <a:t>جماعات سياسية كثيرة ترفض التخطيط أو تعارضه</a:t>
            </a:r>
            <a:r>
              <a:rPr lang="ar-EG" dirty="0"/>
              <a:t> </a:t>
            </a:r>
            <a:r>
              <a:rPr lang="ar-EG" dirty="0" smtClean="0"/>
              <a:t>عندم</a:t>
            </a:r>
            <a:r>
              <a:rPr lang="ar-SA" dirty="0" smtClean="0"/>
              <a:t>ـ</a:t>
            </a:r>
            <a:r>
              <a:rPr lang="ar-EG" dirty="0" smtClean="0"/>
              <a:t>ا </a:t>
            </a:r>
            <a:r>
              <a:rPr lang="ar-EG" dirty="0"/>
              <a:t>لا تكون في موقف يتيح لها ضبطه وتوجيهه من أجل الصالح العام لأعضائها 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475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وقد </a:t>
            </a:r>
            <a:r>
              <a:rPr lang="ar-SA" dirty="0" smtClean="0">
                <a:solidFill>
                  <a:srgbClr val="00B050"/>
                </a:solidFill>
              </a:rPr>
              <a:t>زاد اقتناع الدول الرأسمالية </a:t>
            </a:r>
            <a:r>
              <a:rPr lang="ar-EG" dirty="0" smtClean="0">
                <a:solidFill>
                  <a:srgbClr val="FF0000"/>
                </a:solidFill>
              </a:rPr>
              <a:t>بعد </a:t>
            </a:r>
            <a:r>
              <a:rPr lang="ar-EG" dirty="0">
                <a:solidFill>
                  <a:srgbClr val="FF0000"/>
                </a:solidFill>
              </a:rPr>
              <a:t>الحرب العالمية الثانية </a:t>
            </a:r>
            <a:r>
              <a:rPr lang="ar-EG" dirty="0" smtClean="0">
                <a:solidFill>
                  <a:srgbClr val="0070C0"/>
                </a:solidFill>
              </a:rPr>
              <a:t>بمبدأ </a:t>
            </a:r>
            <a:r>
              <a:rPr lang="ar-EG" dirty="0">
                <a:solidFill>
                  <a:srgbClr val="0070C0"/>
                </a:solidFill>
              </a:rPr>
              <a:t>التخطيط وفلسفته كأساس للتنمية الاجتماعية والاقتصادية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وأصبح التخطيط أسلوبا تمارسه كثير من الدول بهدف تحقيق التقدم الاجتماعي والاقتصادي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75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91</TotalTime>
  <Words>951</Words>
  <Application>Microsoft Office PowerPoint</Application>
  <PresentationFormat>A4 Paper (210x297 mm)</PresentationFormat>
  <Paragraphs>89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الحادية عشر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</vt:lpstr>
      <vt:lpstr>    </vt:lpstr>
      <vt:lpstr>    </vt:lpstr>
      <vt:lpstr>    </vt:lpstr>
      <vt:lpstr>     </vt:lpstr>
      <vt:lpstr>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10</cp:revision>
  <dcterms:created xsi:type="dcterms:W3CDTF">2014-04-01T07:45:38Z</dcterms:created>
  <dcterms:modified xsi:type="dcterms:W3CDTF">2014-04-01T18:36:14Z</dcterms:modified>
</cp:coreProperties>
</file>