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92" r:id="rId3"/>
    <p:sldId id="308" r:id="rId4"/>
    <p:sldId id="309" r:id="rId5"/>
    <p:sldId id="311" r:id="rId6"/>
    <p:sldId id="312" r:id="rId7"/>
    <p:sldId id="313" r:id="rId8"/>
    <p:sldId id="314" r:id="rId9"/>
    <p:sldId id="315" r:id="rId10"/>
    <p:sldId id="316" r:id="rId11"/>
    <p:sldId id="317" r:id="rId12"/>
    <p:sldId id="318" r:id="rId13"/>
    <p:sldId id="310" r:id="rId14"/>
    <p:sldId id="319" r:id="rId15"/>
    <p:sldId id="320" r:id="rId16"/>
    <p:sldId id="321" r:id="rId17"/>
    <p:sldId id="322" r:id="rId18"/>
    <p:sldId id="323" r:id="rId19"/>
    <p:sldId id="324" r:id="rId20"/>
    <p:sldId id="325" r:id="rId21"/>
    <p:sldId id="266" r:id="rId22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791B"/>
    <a:srgbClr val="43A79C"/>
    <a:srgbClr val="313B4A"/>
    <a:srgbClr val="EDBD1F"/>
    <a:srgbClr val="F04316"/>
    <a:srgbClr val="81AA52"/>
    <a:srgbClr val="0E478A"/>
    <a:srgbClr val="ECA02F"/>
    <a:srgbClr val="D52D26"/>
    <a:srgbClr val="013E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4" autoAdjust="0"/>
  </p:normalViewPr>
  <p:slideViewPr>
    <p:cSldViewPr>
      <p:cViewPr varScale="1">
        <p:scale>
          <a:sx n="74" d="100"/>
          <a:sy n="74" d="100"/>
        </p:scale>
        <p:origin x="1110" y="5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4/8/2014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2769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313B4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43A7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EDB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>
                <a:solidFill>
                  <a:srgbClr val="313B4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43A7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EDB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>
                <a:solidFill>
                  <a:srgbClr val="313B4A"/>
                </a:solidFill>
              </a:defRPr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43A79C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313B4A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313B4A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313B4A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313B4A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313B4A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313B4A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43A79C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علم اجتماع التنظيم والتخطيط</a:t>
            </a:r>
          </a:p>
          <a:p>
            <a:pPr algn="ctr"/>
            <a:r>
              <a:rPr lang="ar-SA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د/ حسام صالح</a:t>
            </a:r>
            <a:endParaRPr lang="en-US" sz="2800" b="1" dirty="0">
              <a:solidFill>
                <a:srgbClr val="313B4A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الآداب</a:t>
            </a:r>
            <a:endParaRPr lang="en-US" sz="24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الثانية عشر 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304800" y="4097588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أسس التخطيط ومبادئه وخصائصه</a:t>
            </a:r>
            <a:endParaRPr lang="en-US" sz="4000" b="1" spc="50" dirty="0" smtClean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3000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525963"/>
          </a:xfrm>
        </p:spPr>
        <p:txBody>
          <a:bodyPr/>
          <a:lstStyle/>
          <a:p>
            <a:endParaRPr lang="ar-SA" dirty="0" smtClean="0"/>
          </a:p>
          <a:p>
            <a:r>
              <a:rPr lang="ar-SA" dirty="0"/>
              <a:t> </a:t>
            </a:r>
            <a:r>
              <a:rPr lang="ar-SA" dirty="0" smtClean="0"/>
              <a:t>  أولا : أسس التخطيط ومبادئه </a:t>
            </a:r>
          </a:p>
          <a:p>
            <a:endParaRPr lang="ar-SA" dirty="0"/>
          </a:p>
          <a:p>
            <a:r>
              <a:rPr lang="ar-SA" dirty="0" smtClean="0"/>
              <a:t>  ثانيا : الخصائص العامة للتخطيط</a:t>
            </a:r>
            <a:endParaRPr lang="ar-S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FF0000"/>
                </a:solidFill>
              </a:rPr>
              <a:t>عناصر المحاضرة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6373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/>
              <a:t> </a:t>
            </a:r>
            <a:r>
              <a:rPr lang="ar-SA" dirty="0" smtClean="0"/>
              <a:t>  أولا : </a:t>
            </a:r>
            <a:r>
              <a:rPr lang="ar-SA" dirty="0" smtClean="0">
                <a:solidFill>
                  <a:srgbClr val="FF0000"/>
                </a:solidFill>
              </a:rPr>
              <a:t>أسس التخطيط ومبادئه </a:t>
            </a:r>
          </a:p>
          <a:p>
            <a:r>
              <a:rPr lang="ar-SA" dirty="0"/>
              <a:t> </a:t>
            </a:r>
            <a:r>
              <a:rPr lang="ar-SA" dirty="0" smtClean="0"/>
              <a:t>     </a:t>
            </a:r>
            <a:r>
              <a:rPr lang="ar-EG" dirty="0" err="1"/>
              <a:t>ترتكزعمليات</a:t>
            </a:r>
            <a:r>
              <a:rPr lang="ar-EG" dirty="0"/>
              <a:t> التخطيط أساسا على بعض الأسس أو المبادئ </a:t>
            </a:r>
            <a:r>
              <a:rPr lang="ar-EG" dirty="0" smtClean="0"/>
              <a:t>الت</a:t>
            </a:r>
            <a:r>
              <a:rPr lang="ar-SA" dirty="0" smtClean="0"/>
              <a:t>ي</a:t>
            </a:r>
            <a:r>
              <a:rPr lang="ar-EG" dirty="0" smtClean="0"/>
              <a:t> </a:t>
            </a:r>
            <a:r>
              <a:rPr lang="ar-EG" dirty="0"/>
              <a:t>تعتبر </a:t>
            </a:r>
            <a:r>
              <a:rPr lang="ar-EG" dirty="0">
                <a:solidFill>
                  <a:srgbClr val="0070C0"/>
                </a:solidFill>
              </a:rPr>
              <a:t>بمثابة قواعد أساسية </a:t>
            </a:r>
            <a:r>
              <a:rPr lang="ar-EG" dirty="0"/>
              <a:t>لها </a:t>
            </a:r>
            <a:r>
              <a:rPr lang="ar-EG" dirty="0">
                <a:solidFill>
                  <a:srgbClr val="FF0000"/>
                </a:solidFill>
              </a:rPr>
              <a:t>صفة التعميم </a:t>
            </a:r>
            <a:r>
              <a:rPr lang="ar-EG" dirty="0"/>
              <a:t>وتستخدم كدليل للعمل ويتقيد بها المخططون في عملياتهم </a:t>
            </a:r>
            <a:r>
              <a:rPr lang="ar-EG" dirty="0" smtClean="0"/>
              <a:t>الت</a:t>
            </a:r>
            <a:r>
              <a:rPr lang="ar-SA" dirty="0" smtClean="0"/>
              <a:t>ي</a:t>
            </a:r>
            <a:r>
              <a:rPr lang="ar-EG" dirty="0" smtClean="0"/>
              <a:t> </a:t>
            </a:r>
            <a:r>
              <a:rPr lang="ar-EG" dirty="0"/>
              <a:t>تؤدي إلى إحداث تغيرات مطلوبة تساعد على الوصول إلى الأهداف المرغوب تحقيقها ، </a:t>
            </a:r>
            <a:r>
              <a:rPr lang="ar-EG" dirty="0">
                <a:solidFill>
                  <a:srgbClr val="7030A0"/>
                </a:solidFill>
              </a:rPr>
              <a:t>ونعرض فيما يلي أهم هذه المبادئ </a:t>
            </a:r>
            <a:r>
              <a:rPr lang="ar-EG" dirty="0"/>
              <a:t>: -</a:t>
            </a:r>
            <a:endParaRPr lang="en-US" dirty="0"/>
          </a:p>
          <a:p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974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/>
              <a:t> </a:t>
            </a:r>
            <a:r>
              <a:rPr lang="ar-SA" dirty="0" smtClean="0"/>
              <a:t>  1 – </a:t>
            </a:r>
            <a:r>
              <a:rPr lang="ar-SA" dirty="0" smtClean="0">
                <a:solidFill>
                  <a:srgbClr val="0070C0"/>
                </a:solidFill>
              </a:rPr>
              <a:t>مبدأ الواقعية </a:t>
            </a:r>
          </a:p>
          <a:p>
            <a:r>
              <a:rPr lang="ar-SA" dirty="0" smtClean="0">
                <a:solidFill>
                  <a:srgbClr val="0070C0"/>
                </a:solidFill>
              </a:rPr>
              <a:t>       </a:t>
            </a:r>
            <a:r>
              <a:rPr lang="ar-EG" dirty="0" smtClean="0"/>
              <a:t>ويعني </a:t>
            </a:r>
            <a:r>
              <a:rPr lang="ar-EG" dirty="0"/>
              <a:t>هذا المبدأ أن </a:t>
            </a:r>
            <a:r>
              <a:rPr lang="ar-EG" dirty="0">
                <a:solidFill>
                  <a:srgbClr val="FF0000"/>
                </a:solidFill>
              </a:rPr>
              <a:t>التخطيط يقوم على أساس التحليل البنائي </a:t>
            </a:r>
            <a:r>
              <a:rPr lang="ar-EG" dirty="0" smtClean="0">
                <a:solidFill>
                  <a:srgbClr val="FF0000"/>
                </a:solidFill>
              </a:rPr>
              <a:t>وال</a:t>
            </a:r>
            <a:r>
              <a:rPr lang="ar-SA" dirty="0" smtClean="0">
                <a:solidFill>
                  <a:srgbClr val="FF0000"/>
                </a:solidFill>
              </a:rPr>
              <a:t>ـ</a:t>
            </a:r>
            <a:r>
              <a:rPr lang="ar-EG" dirty="0" smtClean="0">
                <a:solidFill>
                  <a:srgbClr val="FF0000"/>
                </a:solidFill>
              </a:rPr>
              <a:t>وظيف</a:t>
            </a:r>
            <a:r>
              <a:rPr lang="ar-SA" dirty="0" smtClean="0">
                <a:solidFill>
                  <a:srgbClr val="FF0000"/>
                </a:solidFill>
              </a:rPr>
              <a:t>ـ</a:t>
            </a:r>
            <a:r>
              <a:rPr lang="ar-EG" dirty="0" smtClean="0">
                <a:solidFill>
                  <a:srgbClr val="FF0000"/>
                </a:solidFill>
              </a:rPr>
              <a:t>ي للمجتم</a:t>
            </a:r>
            <a:r>
              <a:rPr lang="ar-SA" dirty="0" smtClean="0">
                <a:solidFill>
                  <a:srgbClr val="FF0000"/>
                </a:solidFill>
              </a:rPr>
              <a:t>ـ</a:t>
            </a:r>
            <a:r>
              <a:rPr lang="ar-EG" dirty="0" smtClean="0">
                <a:solidFill>
                  <a:srgbClr val="FF0000"/>
                </a:solidFill>
              </a:rPr>
              <a:t>ع </a:t>
            </a:r>
            <a:r>
              <a:rPr lang="ar-EG" dirty="0"/>
              <a:t>، </a:t>
            </a:r>
            <a:r>
              <a:rPr lang="ar-EG" dirty="0" smtClean="0">
                <a:solidFill>
                  <a:srgbClr val="00B050"/>
                </a:solidFill>
              </a:rPr>
              <a:t>ووفق</a:t>
            </a:r>
            <a:r>
              <a:rPr lang="ar-SA" dirty="0" smtClean="0">
                <a:solidFill>
                  <a:srgbClr val="00B050"/>
                </a:solidFill>
              </a:rPr>
              <a:t>ـ</a:t>
            </a:r>
            <a:r>
              <a:rPr lang="ar-EG" dirty="0" smtClean="0">
                <a:solidFill>
                  <a:srgbClr val="00B050"/>
                </a:solidFill>
              </a:rPr>
              <a:t>ا </a:t>
            </a:r>
            <a:r>
              <a:rPr lang="ar-EG" dirty="0" err="1" smtClean="0">
                <a:solidFill>
                  <a:srgbClr val="00B050"/>
                </a:solidFill>
              </a:rPr>
              <a:t>للاحتي</a:t>
            </a:r>
            <a:r>
              <a:rPr lang="ar-SA" dirty="0" smtClean="0">
                <a:solidFill>
                  <a:srgbClr val="00B050"/>
                </a:solidFill>
              </a:rPr>
              <a:t>ـ</a:t>
            </a:r>
            <a:r>
              <a:rPr lang="ar-EG" dirty="0" err="1" smtClean="0">
                <a:solidFill>
                  <a:srgbClr val="00B050"/>
                </a:solidFill>
              </a:rPr>
              <a:t>اجات</a:t>
            </a:r>
            <a:r>
              <a:rPr lang="ar-EG" dirty="0" smtClean="0">
                <a:solidFill>
                  <a:srgbClr val="00B050"/>
                </a:solidFill>
              </a:rPr>
              <a:t> الفعلي</a:t>
            </a:r>
            <a:r>
              <a:rPr lang="ar-SA" dirty="0" smtClean="0">
                <a:solidFill>
                  <a:srgbClr val="00B050"/>
                </a:solidFill>
              </a:rPr>
              <a:t>ـ</a:t>
            </a:r>
            <a:r>
              <a:rPr lang="ar-EG" dirty="0" smtClean="0">
                <a:solidFill>
                  <a:srgbClr val="00B050"/>
                </a:solidFill>
              </a:rPr>
              <a:t>ة </a:t>
            </a:r>
            <a:r>
              <a:rPr lang="ar-EG" dirty="0"/>
              <a:t>، </a:t>
            </a:r>
            <a:r>
              <a:rPr lang="ar-EG" dirty="0" smtClean="0"/>
              <a:t>وف</a:t>
            </a:r>
            <a:r>
              <a:rPr lang="ar-SA" dirty="0" smtClean="0"/>
              <a:t>ـ</a:t>
            </a:r>
            <a:r>
              <a:rPr lang="ar-EG" dirty="0" smtClean="0"/>
              <a:t>ي ح</a:t>
            </a:r>
            <a:r>
              <a:rPr lang="ar-SA" dirty="0" smtClean="0"/>
              <a:t>ـ</a:t>
            </a:r>
            <a:r>
              <a:rPr lang="ar-EG" dirty="0" smtClean="0"/>
              <a:t>دود </a:t>
            </a:r>
            <a:r>
              <a:rPr lang="ar-EG" dirty="0"/>
              <a:t>الموارد الحقيقية في التخطيط </a:t>
            </a:r>
            <a:r>
              <a:rPr lang="ar-EG" dirty="0">
                <a:solidFill>
                  <a:srgbClr val="0070C0"/>
                </a:solidFill>
              </a:rPr>
              <a:t>تراعى حاجات الإنسان المتزايدة من وقت إلى آخر </a:t>
            </a:r>
            <a:r>
              <a:rPr lang="ar-EG" dirty="0"/>
              <a:t>، ويتم التدرج في إشباع هذه الحاجات ، والسير بها إلى أقصى حد ممكن </a:t>
            </a:r>
            <a:r>
              <a:rPr lang="ar-SA" dirty="0" smtClean="0"/>
              <a:t>. 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04142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/>
              <a:t> </a:t>
            </a:r>
            <a:r>
              <a:rPr lang="ar-EG" dirty="0"/>
              <a:t>وعلى ذلك تساعد الواقعية في التخطيط على </a:t>
            </a:r>
            <a:r>
              <a:rPr lang="ar-EG" dirty="0">
                <a:solidFill>
                  <a:srgbClr val="FF0000"/>
                </a:solidFill>
              </a:rPr>
              <a:t>وضع الخطة </a:t>
            </a:r>
            <a:r>
              <a:rPr lang="ar-EG" dirty="0" err="1">
                <a:solidFill>
                  <a:srgbClr val="FF0000"/>
                </a:solidFill>
              </a:rPr>
              <a:t>التى</a:t>
            </a:r>
            <a:r>
              <a:rPr lang="ar-EG" dirty="0">
                <a:solidFill>
                  <a:srgbClr val="FF0000"/>
                </a:solidFill>
              </a:rPr>
              <a:t> </a:t>
            </a:r>
            <a:r>
              <a:rPr lang="ar-EG" dirty="0" err="1">
                <a:solidFill>
                  <a:srgbClr val="FF0000"/>
                </a:solidFill>
              </a:rPr>
              <a:t>تقتضيها</a:t>
            </a:r>
            <a:r>
              <a:rPr lang="ar-EG" dirty="0">
                <a:solidFill>
                  <a:srgbClr val="FF0000"/>
                </a:solidFill>
              </a:rPr>
              <a:t> الظروف الحقيقية</a:t>
            </a:r>
            <a:r>
              <a:rPr lang="ar-EG" dirty="0"/>
              <a:t> على أساس </a:t>
            </a:r>
            <a:r>
              <a:rPr lang="ar-EG" dirty="0">
                <a:solidFill>
                  <a:srgbClr val="00B050"/>
                </a:solidFill>
              </a:rPr>
              <a:t>الواقع المالي والتعليمي والعاطفي والأخلاقي للمجتمع</a:t>
            </a:r>
            <a:r>
              <a:rPr lang="ar-EG" dirty="0"/>
              <a:t> ، وفي حدود </a:t>
            </a:r>
            <a:r>
              <a:rPr lang="ar-EG" dirty="0">
                <a:solidFill>
                  <a:srgbClr val="0070C0"/>
                </a:solidFill>
              </a:rPr>
              <a:t>الموارد </a:t>
            </a:r>
            <a:r>
              <a:rPr lang="ar-EG" dirty="0" smtClean="0">
                <a:solidFill>
                  <a:srgbClr val="0070C0"/>
                </a:solidFill>
              </a:rPr>
              <a:t>الت</a:t>
            </a:r>
            <a:r>
              <a:rPr lang="ar-SA" dirty="0" smtClean="0">
                <a:solidFill>
                  <a:srgbClr val="0070C0"/>
                </a:solidFill>
              </a:rPr>
              <a:t>ي</a:t>
            </a:r>
            <a:r>
              <a:rPr lang="ar-EG" dirty="0" smtClean="0">
                <a:solidFill>
                  <a:srgbClr val="0070C0"/>
                </a:solidFill>
              </a:rPr>
              <a:t> </a:t>
            </a:r>
            <a:r>
              <a:rPr lang="ar-EG" dirty="0">
                <a:solidFill>
                  <a:srgbClr val="0070C0"/>
                </a:solidFill>
              </a:rPr>
              <a:t>تسمح بتنفيذها </a:t>
            </a:r>
            <a:r>
              <a:rPr lang="ar-EG" dirty="0" smtClean="0">
                <a:solidFill>
                  <a:srgbClr val="0070C0"/>
                </a:solidFill>
              </a:rPr>
              <a:t>بنجا</a:t>
            </a:r>
            <a:r>
              <a:rPr lang="ar-SA" dirty="0" smtClean="0">
                <a:solidFill>
                  <a:srgbClr val="0070C0"/>
                </a:solidFill>
              </a:rPr>
              <a:t>ح </a:t>
            </a:r>
            <a:r>
              <a:rPr lang="ar-SA" dirty="0" smtClean="0">
                <a:solidFill>
                  <a:schemeClr val="tx1"/>
                </a:solidFill>
              </a:rPr>
              <a:t>.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21368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 smtClean="0"/>
              <a:t>    2 – </a:t>
            </a:r>
            <a:r>
              <a:rPr lang="ar-SA" dirty="0" smtClean="0">
                <a:solidFill>
                  <a:srgbClr val="0070C0"/>
                </a:solidFill>
              </a:rPr>
              <a:t>مبدأ الشمول</a:t>
            </a:r>
          </a:p>
          <a:p>
            <a:r>
              <a:rPr lang="ar-SA" dirty="0"/>
              <a:t> </a:t>
            </a:r>
            <a:r>
              <a:rPr lang="ar-SA" dirty="0" smtClean="0"/>
              <a:t>       </a:t>
            </a:r>
            <a:r>
              <a:rPr lang="ar-EG" dirty="0"/>
              <a:t>ويقصد بالشمول </a:t>
            </a:r>
            <a:r>
              <a:rPr lang="ar-EG" dirty="0">
                <a:solidFill>
                  <a:srgbClr val="FF0000"/>
                </a:solidFill>
              </a:rPr>
              <a:t>أن تتضمن الخطة كافة القطاعات الأساسية داخل المجتمع مثل الزراعة والصناعة والتعليم والصحة </a:t>
            </a:r>
            <a:r>
              <a:rPr lang="ar-EG" dirty="0"/>
              <a:t>، وذلك </a:t>
            </a:r>
            <a:r>
              <a:rPr lang="ar-EG" dirty="0" smtClean="0"/>
              <a:t>لأن </a:t>
            </a:r>
            <a:r>
              <a:rPr lang="ar-EG" dirty="0" smtClean="0">
                <a:solidFill>
                  <a:srgbClr val="7030A0"/>
                </a:solidFill>
              </a:rPr>
              <a:t>التخطي</a:t>
            </a:r>
            <a:r>
              <a:rPr lang="ar-SA" dirty="0" smtClean="0">
                <a:solidFill>
                  <a:srgbClr val="7030A0"/>
                </a:solidFill>
              </a:rPr>
              <a:t>ـ</a:t>
            </a:r>
            <a:r>
              <a:rPr lang="ar-EG" dirty="0" smtClean="0">
                <a:solidFill>
                  <a:srgbClr val="7030A0"/>
                </a:solidFill>
              </a:rPr>
              <a:t>ط السلي</a:t>
            </a:r>
            <a:r>
              <a:rPr lang="ar-SA" dirty="0" smtClean="0">
                <a:solidFill>
                  <a:srgbClr val="7030A0"/>
                </a:solidFill>
              </a:rPr>
              <a:t>ـ</a:t>
            </a:r>
            <a:r>
              <a:rPr lang="ar-EG" dirty="0" smtClean="0">
                <a:solidFill>
                  <a:srgbClr val="7030A0"/>
                </a:solidFill>
              </a:rPr>
              <a:t>م </a:t>
            </a:r>
            <a:r>
              <a:rPr lang="ar-EG" dirty="0" err="1" smtClean="0">
                <a:solidFill>
                  <a:srgbClr val="00B050"/>
                </a:solidFill>
              </a:rPr>
              <a:t>يق</a:t>
            </a:r>
            <a:r>
              <a:rPr lang="ar-SA" dirty="0" smtClean="0">
                <a:solidFill>
                  <a:srgbClr val="00B050"/>
                </a:solidFill>
              </a:rPr>
              <a:t>ــ</a:t>
            </a:r>
            <a:r>
              <a:rPr lang="ar-EG" dirty="0" err="1" smtClean="0">
                <a:solidFill>
                  <a:srgbClr val="00B050"/>
                </a:solidFill>
              </a:rPr>
              <a:t>وم</a:t>
            </a:r>
            <a:r>
              <a:rPr lang="ar-EG" dirty="0" smtClean="0">
                <a:solidFill>
                  <a:srgbClr val="00B050"/>
                </a:solidFill>
              </a:rPr>
              <a:t> ف</a:t>
            </a:r>
            <a:r>
              <a:rPr lang="ar-SA" dirty="0" smtClean="0">
                <a:solidFill>
                  <a:srgbClr val="00B050"/>
                </a:solidFill>
              </a:rPr>
              <a:t>ـ</a:t>
            </a:r>
            <a:r>
              <a:rPr lang="ar-EG" dirty="0" smtClean="0">
                <a:solidFill>
                  <a:srgbClr val="00B050"/>
                </a:solidFill>
              </a:rPr>
              <a:t>ي جوه</a:t>
            </a:r>
            <a:r>
              <a:rPr lang="ar-SA" dirty="0" smtClean="0">
                <a:solidFill>
                  <a:srgbClr val="00B050"/>
                </a:solidFill>
              </a:rPr>
              <a:t>ـ</a:t>
            </a:r>
            <a:r>
              <a:rPr lang="ar-EG" dirty="0" err="1" smtClean="0">
                <a:solidFill>
                  <a:srgbClr val="00B050"/>
                </a:solidFill>
              </a:rPr>
              <a:t>رة</a:t>
            </a:r>
            <a:r>
              <a:rPr lang="ar-EG" dirty="0" smtClean="0">
                <a:solidFill>
                  <a:srgbClr val="00B050"/>
                </a:solidFill>
              </a:rPr>
              <a:t> عل</a:t>
            </a:r>
            <a:r>
              <a:rPr lang="ar-SA" dirty="0" smtClean="0">
                <a:solidFill>
                  <a:srgbClr val="00B050"/>
                </a:solidFill>
              </a:rPr>
              <a:t>ـ</a:t>
            </a:r>
            <a:r>
              <a:rPr lang="ar-EG" dirty="0" smtClean="0">
                <a:solidFill>
                  <a:srgbClr val="00B050"/>
                </a:solidFill>
              </a:rPr>
              <a:t>ى أس</a:t>
            </a:r>
            <a:r>
              <a:rPr lang="ar-SA" dirty="0" smtClean="0">
                <a:solidFill>
                  <a:srgbClr val="00B050"/>
                </a:solidFill>
              </a:rPr>
              <a:t>ـ</a:t>
            </a:r>
            <a:r>
              <a:rPr lang="ar-EG" dirty="0" smtClean="0">
                <a:solidFill>
                  <a:srgbClr val="00B050"/>
                </a:solidFill>
              </a:rPr>
              <a:t>اس </a:t>
            </a:r>
            <a:r>
              <a:rPr lang="ar-EG" dirty="0" err="1" smtClean="0">
                <a:solidFill>
                  <a:srgbClr val="00B050"/>
                </a:solidFill>
              </a:rPr>
              <a:t>التص</a:t>
            </a:r>
            <a:r>
              <a:rPr lang="ar-SA" dirty="0" smtClean="0">
                <a:solidFill>
                  <a:srgbClr val="00B050"/>
                </a:solidFill>
              </a:rPr>
              <a:t>ـ</a:t>
            </a:r>
            <a:r>
              <a:rPr lang="ar-EG" dirty="0" smtClean="0">
                <a:solidFill>
                  <a:srgbClr val="00B050"/>
                </a:solidFill>
              </a:rPr>
              <a:t>ور </a:t>
            </a:r>
            <a:r>
              <a:rPr lang="ar-EG" dirty="0">
                <a:solidFill>
                  <a:srgbClr val="00B050"/>
                </a:solidFill>
              </a:rPr>
              <a:t>الشمولي للعناصر المترابطة للحياة الاجتماعية </a:t>
            </a:r>
            <a:r>
              <a:rPr lang="ar-EG" dirty="0"/>
              <a:t>0 وبتعبير آخر ، </a:t>
            </a:r>
            <a:r>
              <a:rPr lang="ar-EG" dirty="0">
                <a:solidFill>
                  <a:srgbClr val="D9791B"/>
                </a:solidFill>
              </a:rPr>
              <a:t>يجب ألا تقتصر الخطة على تناول أحد جوانب الحياة الاجتماعية مع إهمال باقي الجوانب</a:t>
            </a:r>
            <a:endParaRPr lang="en-US" dirty="0">
              <a:solidFill>
                <a:srgbClr val="D9791B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262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/>
              <a:t> </a:t>
            </a:r>
            <a:r>
              <a:rPr lang="ar-SA" dirty="0" smtClean="0"/>
              <a:t>    3 – </a:t>
            </a:r>
            <a:r>
              <a:rPr lang="ar-SA" dirty="0" smtClean="0">
                <a:solidFill>
                  <a:srgbClr val="0070C0"/>
                </a:solidFill>
              </a:rPr>
              <a:t>مبدأ المرونة </a:t>
            </a:r>
          </a:p>
          <a:p>
            <a:r>
              <a:rPr lang="ar-SA" dirty="0">
                <a:solidFill>
                  <a:srgbClr val="00B050"/>
                </a:solidFill>
              </a:rPr>
              <a:t> </a:t>
            </a:r>
            <a:r>
              <a:rPr lang="ar-SA" dirty="0" smtClean="0">
                <a:solidFill>
                  <a:srgbClr val="00B050"/>
                </a:solidFill>
              </a:rPr>
              <a:t>      </a:t>
            </a:r>
            <a:r>
              <a:rPr lang="ar-EG" dirty="0" smtClean="0">
                <a:solidFill>
                  <a:srgbClr val="00B050"/>
                </a:solidFill>
              </a:rPr>
              <a:t>يجب </a:t>
            </a:r>
            <a:r>
              <a:rPr lang="ar-EG" dirty="0">
                <a:solidFill>
                  <a:srgbClr val="00B050"/>
                </a:solidFill>
              </a:rPr>
              <a:t>أن تتصف الخطة </a:t>
            </a:r>
            <a:r>
              <a:rPr lang="ar-EG" dirty="0">
                <a:solidFill>
                  <a:srgbClr val="FF0000"/>
                </a:solidFill>
              </a:rPr>
              <a:t>بالمرونة</a:t>
            </a:r>
            <a:r>
              <a:rPr lang="ar-EG" dirty="0"/>
              <a:t> </a:t>
            </a:r>
            <a:r>
              <a:rPr lang="ar-EG" dirty="0">
                <a:solidFill>
                  <a:srgbClr val="00B050"/>
                </a:solidFill>
              </a:rPr>
              <a:t>عند التنفيذ </a:t>
            </a:r>
            <a:r>
              <a:rPr lang="ar-EG" dirty="0"/>
              <a:t>، الأمر الذي يساعد على </a:t>
            </a:r>
            <a:r>
              <a:rPr lang="ar-EG" dirty="0" smtClean="0">
                <a:solidFill>
                  <a:srgbClr val="7030A0"/>
                </a:solidFill>
              </a:rPr>
              <a:t>نج</a:t>
            </a:r>
            <a:r>
              <a:rPr lang="ar-SA" dirty="0" smtClean="0">
                <a:solidFill>
                  <a:srgbClr val="7030A0"/>
                </a:solidFill>
              </a:rPr>
              <a:t>ـ</a:t>
            </a:r>
            <a:r>
              <a:rPr lang="ar-EG" dirty="0" smtClean="0">
                <a:solidFill>
                  <a:srgbClr val="7030A0"/>
                </a:solidFill>
              </a:rPr>
              <a:t>اح الخط</a:t>
            </a:r>
            <a:r>
              <a:rPr lang="ar-SA" dirty="0" smtClean="0">
                <a:solidFill>
                  <a:srgbClr val="7030A0"/>
                </a:solidFill>
              </a:rPr>
              <a:t>ـ</a:t>
            </a:r>
            <a:r>
              <a:rPr lang="ar-EG" dirty="0" smtClean="0">
                <a:solidFill>
                  <a:srgbClr val="7030A0"/>
                </a:solidFill>
              </a:rPr>
              <a:t>ة عن</a:t>
            </a:r>
            <a:r>
              <a:rPr lang="ar-SA" dirty="0" smtClean="0">
                <a:solidFill>
                  <a:srgbClr val="7030A0"/>
                </a:solidFill>
              </a:rPr>
              <a:t>ـ</a:t>
            </a:r>
            <a:r>
              <a:rPr lang="ar-EG" dirty="0" smtClean="0">
                <a:solidFill>
                  <a:srgbClr val="7030A0"/>
                </a:solidFill>
              </a:rPr>
              <a:t>د تنفيذها </a:t>
            </a:r>
            <a:r>
              <a:rPr lang="ar-EG" dirty="0"/>
              <a:t>ويجعل </a:t>
            </a:r>
            <a:r>
              <a:rPr lang="ar-EG" dirty="0" smtClean="0">
                <a:solidFill>
                  <a:srgbClr val="D9791B"/>
                </a:solidFill>
              </a:rPr>
              <a:t>عملي</a:t>
            </a:r>
            <a:r>
              <a:rPr lang="ar-SA" dirty="0" smtClean="0">
                <a:solidFill>
                  <a:srgbClr val="D9791B"/>
                </a:solidFill>
              </a:rPr>
              <a:t>ـ</a:t>
            </a:r>
            <a:r>
              <a:rPr lang="ar-EG" dirty="0" smtClean="0">
                <a:solidFill>
                  <a:srgbClr val="D9791B"/>
                </a:solidFill>
              </a:rPr>
              <a:t>ات التنفيذ مأمونة </a:t>
            </a:r>
            <a:r>
              <a:rPr lang="ar-EG" dirty="0">
                <a:solidFill>
                  <a:srgbClr val="D9791B"/>
                </a:solidFill>
              </a:rPr>
              <a:t>الجانب </a:t>
            </a:r>
            <a:r>
              <a:rPr lang="ar-EG" dirty="0"/>
              <a:t>، </a:t>
            </a:r>
            <a:r>
              <a:rPr lang="ar-SA" dirty="0" smtClean="0"/>
              <a:t> </a:t>
            </a:r>
            <a:r>
              <a:rPr lang="ar-EG" dirty="0" smtClean="0">
                <a:solidFill>
                  <a:srgbClr val="FF0000"/>
                </a:solidFill>
              </a:rPr>
              <a:t>ويساعد </a:t>
            </a:r>
            <a:r>
              <a:rPr lang="ar-EG" dirty="0">
                <a:solidFill>
                  <a:srgbClr val="FF0000"/>
                </a:solidFill>
              </a:rPr>
              <a:t>على حل المشكلات الطارئة </a:t>
            </a:r>
            <a:r>
              <a:rPr lang="ar-EG" dirty="0" smtClean="0">
                <a:solidFill>
                  <a:srgbClr val="FF0000"/>
                </a:solidFill>
              </a:rPr>
              <a:t>الت</a:t>
            </a:r>
            <a:r>
              <a:rPr lang="ar-SA" dirty="0" smtClean="0">
                <a:solidFill>
                  <a:srgbClr val="FF0000"/>
                </a:solidFill>
              </a:rPr>
              <a:t>ي</a:t>
            </a:r>
            <a:r>
              <a:rPr lang="ar-EG" dirty="0" smtClean="0">
                <a:solidFill>
                  <a:srgbClr val="FF0000"/>
                </a:solidFill>
              </a:rPr>
              <a:t> </a:t>
            </a:r>
            <a:r>
              <a:rPr lang="ar-EG" dirty="0">
                <a:solidFill>
                  <a:srgbClr val="FF0000"/>
                </a:solidFill>
              </a:rPr>
              <a:t>لا يمكن التنبؤ بها تفصيلا ومقدما في الخطة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21672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/>
              <a:t> </a:t>
            </a:r>
            <a:r>
              <a:rPr lang="ar-SA" dirty="0" smtClean="0"/>
              <a:t>    4 – </a:t>
            </a:r>
            <a:r>
              <a:rPr lang="ar-SA" dirty="0" smtClean="0">
                <a:solidFill>
                  <a:srgbClr val="0070C0"/>
                </a:solidFill>
              </a:rPr>
              <a:t>مبدأ التكامل </a:t>
            </a:r>
          </a:p>
          <a:p>
            <a:r>
              <a:rPr lang="ar-SA" dirty="0" smtClean="0"/>
              <a:t>          </a:t>
            </a:r>
            <a:r>
              <a:rPr lang="ar-EG" dirty="0" smtClean="0"/>
              <a:t>إن </a:t>
            </a:r>
            <a:r>
              <a:rPr lang="ar-EG" dirty="0"/>
              <a:t>التخطيط </a:t>
            </a:r>
            <a:r>
              <a:rPr lang="ar-EG" dirty="0">
                <a:solidFill>
                  <a:srgbClr val="FF0000"/>
                </a:solidFill>
              </a:rPr>
              <a:t>لا يقوم على أساس التصور الاستقلالي لكل مشروع على حدة</a:t>
            </a:r>
            <a:r>
              <a:rPr lang="ar-EG" dirty="0"/>
              <a:t> </a:t>
            </a:r>
            <a:r>
              <a:rPr lang="ar-EG" dirty="0" smtClean="0"/>
              <a:t>0</a:t>
            </a:r>
            <a:r>
              <a:rPr lang="ar-SA" dirty="0" smtClean="0"/>
              <a:t> </a:t>
            </a:r>
            <a:r>
              <a:rPr lang="ar-EG" dirty="0" smtClean="0"/>
              <a:t> </a:t>
            </a:r>
            <a:r>
              <a:rPr lang="ar-EG" dirty="0"/>
              <a:t>ولا </a:t>
            </a:r>
            <a:r>
              <a:rPr lang="ar-EG" dirty="0" smtClean="0"/>
              <a:t>ش</a:t>
            </a:r>
            <a:r>
              <a:rPr lang="ar-SA" dirty="0" smtClean="0"/>
              <a:t>ـ</a:t>
            </a:r>
            <a:r>
              <a:rPr lang="ar-EG" dirty="0" smtClean="0"/>
              <a:t>ك </a:t>
            </a:r>
            <a:r>
              <a:rPr lang="ar-EG" dirty="0"/>
              <a:t>أن </a:t>
            </a:r>
            <a:r>
              <a:rPr lang="ar-EG" dirty="0">
                <a:solidFill>
                  <a:srgbClr val="7030A0"/>
                </a:solidFill>
              </a:rPr>
              <a:t>تضارب</a:t>
            </a:r>
            <a:r>
              <a:rPr lang="ar-EG" dirty="0"/>
              <a:t> خطة محلية </a:t>
            </a:r>
            <a:r>
              <a:rPr lang="ar-EG" dirty="0" smtClean="0"/>
              <a:t>م</a:t>
            </a:r>
            <a:r>
              <a:rPr lang="ar-SA" dirty="0" smtClean="0"/>
              <a:t>ـ</a:t>
            </a:r>
            <a:r>
              <a:rPr lang="ar-EG" dirty="0" smtClean="0"/>
              <a:t>ع </a:t>
            </a:r>
            <a:r>
              <a:rPr lang="ar-EG" dirty="0"/>
              <a:t>خطة قومية يؤدي إلى </a:t>
            </a:r>
            <a:r>
              <a:rPr lang="ar-EG" dirty="0">
                <a:solidFill>
                  <a:srgbClr val="00B050"/>
                </a:solidFill>
              </a:rPr>
              <a:t>فشل الخطتين وضياع الجهود المبذولة </a:t>
            </a:r>
            <a:r>
              <a:rPr lang="ar-EG" dirty="0"/>
              <a:t>، والأموال </a:t>
            </a:r>
            <a:r>
              <a:rPr lang="ar-EG" dirty="0" smtClean="0"/>
              <a:t>الت</a:t>
            </a:r>
            <a:r>
              <a:rPr lang="ar-SA" dirty="0" smtClean="0"/>
              <a:t>ـي</a:t>
            </a:r>
            <a:r>
              <a:rPr lang="ar-EG" dirty="0" smtClean="0"/>
              <a:t> تنف</a:t>
            </a:r>
            <a:r>
              <a:rPr lang="ar-SA" dirty="0" smtClean="0"/>
              <a:t>ـ</a:t>
            </a:r>
            <a:r>
              <a:rPr lang="ar-EG" dirty="0" smtClean="0"/>
              <a:t>ق </a:t>
            </a:r>
            <a:r>
              <a:rPr lang="ar-EG" dirty="0"/>
              <a:t>، </a:t>
            </a:r>
            <a:r>
              <a:rPr lang="ar-EG" dirty="0" err="1" smtClean="0">
                <a:solidFill>
                  <a:srgbClr val="0070C0"/>
                </a:solidFill>
              </a:rPr>
              <a:t>والتأخ</a:t>
            </a:r>
            <a:r>
              <a:rPr lang="ar-SA" dirty="0" smtClean="0">
                <a:solidFill>
                  <a:srgbClr val="0070C0"/>
                </a:solidFill>
              </a:rPr>
              <a:t>ـ</a:t>
            </a:r>
            <a:r>
              <a:rPr lang="ar-EG" dirty="0" smtClean="0">
                <a:solidFill>
                  <a:srgbClr val="0070C0"/>
                </a:solidFill>
              </a:rPr>
              <a:t>ر ف</a:t>
            </a:r>
            <a:r>
              <a:rPr lang="ar-SA" dirty="0" smtClean="0">
                <a:solidFill>
                  <a:srgbClr val="0070C0"/>
                </a:solidFill>
              </a:rPr>
              <a:t>ـ</a:t>
            </a:r>
            <a:r>
              <a:rPr lang="ar-EG" dirty="0" smtClean="0">
                <a:solidFill>
                  <a:srgbClr val="0070C0"/>
                </a:solidFill>
              </a:rPr>
              <a:t>ي </a:t>
            </a:r>
            <a:r>
              <a:rPr lang="ar-EG" dirty="0" err="1" smtClean="0">
                <a:solidFill>
                  <a:srgbClr val="0070C0"/>
                </a:solidFill>
              </a:rPr>
              <a:t>الوص</a:t>
            </a:r>
            <a:r>
              <a:rPr lang="ar-SA" dirty="0" smtClean="0">
                <a:solidFill>
                  <a:srgbClr val="0070C0"/>
                </a:solidFill>
              </a:rPr>
              <a:t>ـ</a:t>
            </a:r>
            <a:r>
              <a:rPr lang="ar-EG" dirty="0" smtClean="0">
                <a:solidFill>
                  <a:srgbClr val="0070C0"/>
                </a:solidFill>
              </a:rPr>
              <a:t>ول </a:t>
            </a:r>
            <a:r>
              <a:rPr lang="ar-EG" dirty="0">
                <a:solidFill>
                  <a:srgbClr val="0070C0"/>
                </a:solidFill>
              </a:rPr>
              <a:t>إلى </a:t>
            </a:r>
            <a:r>
              <a:rPr lang="ar-EG" dirty="0" smtClean="0">
                <a:solidFill>
                  <a:srgbClr val="0070C0"/>
                </a:solidFill>
              </a:rPr>
              <a:t>اله</a:t>
            </a:r>
            <a:r>
              <a:rPr lang="ar-SA" dirty="0" smtClean="0">
                <a:solidFill>
                  <a:srgbClr val="0070C0"/>
                </a:solidFill>
              </a:rPr>
              <a:t>ـ</a:t>
            </a:r>
            <a:r>
              <a:rPr lang="ar-EG" dirty="0" smtClean="0">
                <a:solidFill>
                  <a:srgbClr val="0070C0"/>
                </a:solidFill>
              </a:rPr>
              <a:t>دف الق</a:t>
            </a:r>
            <a:r>
              <a:rPr lang="ar-SA" dirty="0" smtClean="0">
                <a:solidFill>
                  <a:srgbClr val="0070C0"/>
                </a:solidFill>
              </a:rPr>
              <a:t>ـ</a:t>
            </a:r>
            <a:r>
              <a:rPr lang="ar-EG" dirty="0" smtClean="0">
                <a:solidFill>
                  <a:srgbClr val="0070C0"/>
                </a:solidFill>
              </a:rPr>
              <a:t>ومي الع</a:t>
            </a:r>
            <a:r>
              <a:rPr lang="ar-SA" dirty="0" smtClean="0">
                <a:solidFill>
                  <a:srgbClr val="0070C0"/>
                </a:solidFill>
              </a:rPr>
              <a:t>ـ</a:t>
            </a:r>
            <a:r>
              <a:rPr lang="ar-EG" dirty="0" smtClean="0">
                <a:solidFill>
                  <a:srgbClr val="0070C0"/>
                </a:solidFill>
              </a:rPr>
              <a:t>ام </a:t>
            </a:r>
            <a:r>
              <a:rPr lang="ar-EG" dirty="0">
                <a:solidFill>
                  <a:srgbClr val="0070C0"/>
                </a:solidFill>
              </a:rPr>
              <a:t>المطلوب تحقيقه عن طريق تكامل جميع </a:t>
            </a:r>
            <a:r>
              <a:rPr lang="ar-EG" dirty="0" smtClean="0">
                <a:solidFill>
                  <a:srgbClr val="0070C0"/>
                </a:solidFill>
              </a:rPr>
              <a:t>الخط</a:t>
            </a:r>
            <a:r>
              <a:rPr lang="ar-SA" dirty="0" smtClean="0">
                <a:solidFill>
                  <a:srgbClr val="0070C0"/>
                </a:solidFill>
              </a:rPr>
              <a:t>ط </a:t>
            </a:r>
            <a:r>
              <a:rPr lang="ar-SA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46905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 smtClean="0"/>
              <a:t>     </a:t>
            </a:r>
            <a:r>
              <a:rPr lang="ar-EG" dirty="0" smtClean="0"/>
              <a:t>ونجد </a:t>
            </a:r>
            <a:r>
              <a:rPr lang="ar-EG" dirty="0"/>
              <a:t>أن </a:t>
            </a:r>
            <a:r>
              <a:rPr lang="ar-EG" dirty="0">
                <a:solidFill>
                  <a:srgbClr val="FF0000"/>
                </a:solidFill>
              </a:rPr>
              <a:t>الخطة السليمة </a:t>
            </a:r>
            <a:r>
              <a:rPr lang="ar-EG" dirty="0">
                <a:solidFill>
                  <a:srgbClr val="0070C0"/>
                </a:solidFill>
              </a:rPr>
              <a:t>لا تتألف من مجموعة من المشروعات  المستقلة والمنفصلة عن بعضها البعض</a:t>
            </a:r>
            <a:r>
              <a:rPr lang="ar-EG" dirty="0"/>
              <a:t> ، </a:t>
            </a:r>
            <a:r>
              <a:rPr lang="ar-EG" dirty="0">
                <a:solidFill>
                  <a:srgbClr val="FF0000"/>
                </a:solidFill>
              </a:rPr>
              <a:t>وإنما تتألف من مجموعة متكاملة </a:t>
            </a:r>
            <a:r>
              <a:rPr lang="ar-EG" dirty="0" smtClean="0">
                <a:solidFill>
                  <a:srgbClr val="FF0000"/>
                </a:solidFill>
              </a:rPr>
              <a:t>من</a:t>
            </a:r>
            <a:r>
              <a:rPr lang="ar-SA" dirty="0" smtClean="0">
                <a:solidFill>
                  <a:srgbClr val="FF0000"/>
                </a:solidFill>
              </a:rPr>
              <a:t> </a:t>
            </a:r>
            <a:r>
              <a:rPr lang="ar-EG" dirty="0" smtClean="0">
                <a:solidFill>
                  <a:srgbClr val="FF0000"/>
                </a:solidFill>
              </a:rPr>
              <a:t>المشروعات </a:t>
            </a:r>
            <a:r>
              <a:rPr lang="ar-SA" dirty="0" smtClean="0">
                <a:solidFill>
                  <a:srgbClr val="FF0000"/>
                </a:solidFill>
              </a:rPr>
              <a:t> </a:t>
            </a:r>
            <a:r>
              <a:rPr lang="ar-EG" dirty="0" smtClean="0">
                <a:solidFill>
                  <a:srgbClr val="FF0000"/>
                </a:solidFill>
              </a:rPr>
              <a:t>الت</a:t>
            </a:r>
            <a:r>
              <a:rPr lang="ar-SA" dirty="0" smtClean="0">
                <a:solidFill>
                  <a:srgbClr val="FF0000"/>
                </a:solidFill>
              </a:rPr>
              <a:t>ي</a:t>
            </a:r>
            <a:r>
              <a:rPr lang="ar-EG" dirty="0" smtClean="0">
                <a:solidFill>
                  <a:srgbClr val="FF0000"/>
                </a:solidFill>
              </a:rPr>
              <a:t> </a:t>
            </a:r>
            <a:r>
              <a:rPr lang="ar-SA" dirty="0" smtClean="0">
                <a:solidFill>
                  <a:srgbClr val="FF0000"/>
                </a:solidFill>
              </a:rPr>
              <a:t> </a:t>
            </a:r>
            <a:r>
              <a:rPr lang="ar-EG" dirty="0" smtClean="0">
                <a:solidFill>
                  <a:srgbClr val="FF0000"/>
                </a:solidFill>
              </a:rPr>
              <a:t>تسهم </a:t>
            </a:r>
            <a:r>
              <a:rPr lang="ar-SA" dirty="0" smtClean="0">
                <a:solidFill>
                  <a:srgbClr val="FF0000"/>
                </a:solidFill>
              </a:rPr>
              <a:t> في  إنجاح  المشروعات الأخرى </a:t>
            </a:r>
            <a:r>
              <a:rPr lang="ar-SA" dirty="0" smtClean="0"/>
              <a:t>.</a:t>
            </a:r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19076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6756" y="1402686"/>
            <a:ext cx="8915400" cy="4525963"/>
          </a:xfrm>
        </p:spPr>
        <p:txBody>
          <a:bodyPr/>
          <a:lstStyle/>
          <a:p>
            <a:r>
              <a:rPr lang="ar-SA" dirty="0" smtClean="0"/>
              <a:t>   5 – </a:t>
            </a:r>
            <a:r>
              <a:rPr lang="ar-SA" dirty="0" smtClean="0">
                <a:solidFill>
                  <a:srgbClr val="FF0000"/>
                </a:solidFill>
              </a:rPr>
              <a:t>مبدأ التعاون والتنسيق </a:t>
            </a:r>
          </a:p>
          <a:p>
            <a:r>
              <a:rPr lang="ar-SA" dirty="0" smtClean="0"/>
              <a:t>       </a:t>
            </a:r>
            <a:r>
              <a:rPr lang="ar-EG" dirty="0" smtClean="0"/>
              <a:t>أن </a:t>
            </a:r>
            <a:r>
              <a:rPr lang="ar-EG" dirty="0">
                <a:solidFill>
                  <a:srgbClr val="00B050"/>
                </a:solidFill>
              </a:rPr>
              <a:t>أساس نجاح أي مشروع إنساني يشترك فيه أكثر من فرد </a:t>
            </a:r>
            <a:r>
              <a:rPr lang="ar-EG" dirty="0">
                <a:solidFill>
                  <a:srgbClr val="FF0000"/>
                </a:solidFill>
              </a:rPr>
              <a:t>يتمثل في </a:t>
            </a:r>
            <a:r>
              <a:rPr lang="ar-EG" dirty="0">
                <a:solidFill>
                  <a:srgbClr val="0070C0"/>
                </a:solidFill>
              </a:rPr>
              <a:t>التعاون بين أفراده والتنسيق بين الجهود المبذولة فيه </a:t>
            </a:r>
            <a:r>
              <a:rPr lang="ar-SA" dirty="0" smtClean="0"/>
              <a:t>.</a:t>
            </a:r>
          </a:p>
          <a:p>
            <a:r>
              <a:rPr lang="ar-SA" dirty="0" smtClean="0"/>
              <a:t>          </a:t>
            </a:r>
          </a:p>
          <a:p>
            <a:r>
              <a:rPr lang="ar-SA" dirty="0"/>
              <a:t> </a:t>
            </a:r>
            <a:r>
              <a:rPr lang="ar-SA" dirty="0" smtClean="0"/>
              <a:t>      </a:t>
            </a:r>
            <a:r>
              <a:rPr lang="ar-EG" dirty="0" smtClean="0"/>
              <a:t>ونج</a:t>
            </a:r>
            <a:r>
              <a:rPr lang="ar-SA" dirty="0" smtClean="0"/>
              <a:t>ـ</a:t>
            </a:r>
            <a:r>
              <a:rPr lang="ar-EG" dirty="0" smtClean="0"/>
              <a:t>د </a:t>
            </a:r>
            <a:r>
              <a:rPr lang="ar-EG" dirty="0"/>
              <a:t>أن </a:t>
            </a:r>
            <a:r>
              <a:rPr lang="ar-EG" dirty="0" smtClean="0">
                <a:solidFill>
                  <a:srgbClr val="FF0000"/>
                </a:solidFill>
              </a:rPr>
              <a:t>التع</a:t>
            </a:r>
            <a:r>
              <a:rPr lang="ar-SA" dirty="0" smtClean="0">
                <a:solidFill>
                  <a:srgbClr val="FF0000"/>
                </a:solidFill>
              </a:rPr>
              <a:t>ـ</a:t>
            </a:r>
            <a:r>
              <a:rPr lang="ar-EG" dirty="0" smtClean="0">
                <a:solidFill>
                  <a:srgbClr val="FF0000"/>
                </a:solidFill>
              </a:rPr>
              <a:t>اون ف</a:t>
            </a:r>
            <a:r>
              <a:rPr lang="ar-SA" dirty="0" smtClean="0">
                <a:solidFill>
                  <a:srgbClr val="FF0000"/>
                </a:solidFill>
              </a:rPr>
              <a:t>ـ</a:t>
            </a:r>
            <a:r>
              <a:rPr lang="ar-EG" dirty="0" smtClean="0">
                <a:solidFill>
                  <a:srgbClr val="FF0000"/>
                </a:solidFill>
              </a:rPr>
              <a:t>ي التخطي</a:t>
            </a:r>
            <a:r>
              <a:rPr lang="ar-SA" dirty="0" smtClean="0">
                <a:solidFill>
                  <a:srgbClr val="FF0000"/>
                </a:solidFill>
              </a:rPr>
              <a:t>ـ</a:t>
            </a:r>
            <a:r>
              <a:rPr lang="ar-EG" dirty="0" smtClean="0">
                <a:solidFill>
                  <a:srgbClr val="FF0000"/>
                </a:solidFill>
              </a:rPr>
              <a:t>ط </a:t>
            </a:r>
            <a:r>
              <a:rPr lang="ar-EG" dirty="0" smtClean="0"/>
              <a:t>أم</a:t>
            </a:r>
            <a:r>
              <a:rPr lang="ar-SA" dirty="0" smtClean="0"/>
              <a:t>ـ</a:t>
            </a:r>
            <a:r>
              <a:rPr lang="ar-EG" dirty="0" smtClean="0"/>
              <a:t>ر واج</a:t>
            </a:r>
            <a:r>
              <a:rPr lang="ar-SA" dirty="0" smtClean="0"/>
              <a:t>ـ</a:t>
            </a:r>
            <a:r>
              <a:rPr lang="ar-EG" dirty="0" smtClean="0"/>
              <a:t>ب التحقي</a:t>
            </a:r>
            <a:r>
              <a:rPr lang="ar-SA" dirty="0" smtClean="0"/>
              <a:t>ـ</a:t>
            </a:r>
            <a:r>
              <a:rPr lang="ar-EG" dirty="0" smtClean="0"/>
              <a:t>ق </a:t>
            </a:r>
            <a:r>
              <a:rPr lang="ar-EG" dirty="0"/>
              <a:t>بين </a:t>
            </a:r>
            <a:r>
              <a:rPr lang="ar-EG" dirty="0">
                <a:solidFill>
                  <a:srgbClr val="00B050"/>
                </a:solidFill>
              </a:rPr>
              <a:t>المتخصصين من المهن المختلفة </a:t>
            </a:r>
            <a:r>
              <a:rPr lang="ar-EG" dirty="0"/>
              <a:t>، </a:t>
            </a:r>
            <a:r>
              <a:rPr lang="ar-EG" dirty="0">
                <a:solidFill>
                  <a:srgbClr val="0070C0"/>
                </a:solidFill>
              </a:rPr>
              <a:t>وبين القيادات الممثلة </a:t>
            </a:r>
            <a:r>
              <a:rPr lang="ar-EG" dirty="0"/>
              <a:t>، وبين </a:t>
            </a:r>
            <a:r>
              <a:rPr lang="ar-EG" dirty="0">
                <a:solidFill>
                  <a:srgbClr val="D9791B"/>
                </a:solidFill>
              </a:rPr>
              <a:t>جميع أفراد الشعب </a:t>
            </a:r>
            <a:r>
              <a:rPr lang="ar-EG" dirty="0"/>
              <a:t>، وبين </a:t>
            </a:r>
            <a:r>
              <a:rPr lang="ar-EG" dirty="0">
                <a:solidFill>
                  <a:srgbClr val="7030A0"/>
                </a:solidFill>
              </a:rPr>
              <a:t>الأجهزة القومية والأجهزة المحلية </a:t>
            </a:r>
            <a:r>
              <a:rPr lang="ar-EG" dirty="0"/>
              <a:t>وبين </a:t>
            </a:r>
            <a:r>
              <a:rPr lang="ar-EG" dirty="0">
                <a:solidFill>
                  <a:srgbClr val="43A79C"/>
                </a:solidFill>
              </a:rPr>
              <a:t>الإدارات الحكومية الخاصة </a:t>
            </a:r>
            <a:endParaRPr lang="ar-SA" dirty="0">
              <a:solidFill>
                <a:srgbClr val="43A79C"/>
              </a:solidFill>
            </a:endParaRPr>
          </a:p>
          <a:p>
            <a:endParaRPr lang="ar-SA" dirty="0" smtClean="0"/>
          </a:p>
          <a:p>
            <a:endParaRPr lang="ar-SA" dirty="0"/>
          </a:p>
          <a:p>
            <a:endParaRPr lang="ar-SA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17110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/>
              <a:t>     </a:t>
            </a:r>
          </a:p>
          <a:p>
            <a:r>
              <a:rPr lang="ar-SA" dirty="0" smtClean="0"/>
              <a:t>          </a:t>
            </a:r>
            <a:r>
              <a:rPr lang="ar-EG" dirty="0" smtClean="0"/>
              <a:t>كما </a:t>
            </a:r>
            <a:r>
              <a:rPr lang="ar-EG" dirty="0"/>
              <a:t>أن </a:t>
            </a:r>
            <a:r>
              <a:rPr lang="ar-EG" dirty="0">
                <a:solidFill>
                  <a:srgbClr val="FF0000"/>
                </a:solidFill>
              </a:rPr>
              <a:t>التنسيق يؤدي بدوره </a:t>
            </a:r>
            <a:r>
              <a:rPr lang="ar-EG" dirty="0"/>
              <a:t>إلى </a:t>
            </a:r>
            <a:r>
              <a:rPr lang="ar-EG" dirty="0">
                <a:solidFill>
                  <a:srgbClr val="0070C0"/>
                </a:solidFill>
              </a:rPr>
              <a:t>توثيق التعاون وتأكيده </a:t>
            </a:r>
            <a:r>
              <a:rPr lang="ar-EG" dirty="0"/>
              <a:t>0 </a:t>
            </a:r>
            <a:r>
              <a:rPr lang="ar-EG" dirty="0">
                <a:solidFill>
                  <a:srgbClr val="00B050"/>
                </a:solidFill>
              </a:rPr>
              <a:t>وعن طريق التنسيق </a:t>
            </a:r>
            <a:r>
              <a:rPr lang="ar-EG" dirty="0">
                <a:solidFill>
                  <a:srgbClr val="7030A0"/>
                </a:solidFill>
              </a:rPr>
              <a:t>ينمو الشعور بالمسئولية الأدبية لدى الهيئات والأفراد ، </a:t>
            </a:r>
            <a:r>
              <a:rPr lang="ar-EG" dirty="0">
                <a:solidFill>
                  <a:srgbClr val="FF0000"/>
                </a:solidFill>
              </a:rPr>
              <a:t>وتتأكد أهمية التعاون وتبادل الخبرات والمعلومات </a:t>
            </a:r>
            <a:r>
              <a:rPr lang="ar-EG" dirty="0" smtClean="0">
                <a:solidFill>
                  <a:srgbClr val="FF0000"/>
                </a:solidFill>
              </a:rPr>
              <a:t>بينها</a:t>
            </a:r>
            <a:endParaRPr lang="en-US" dirty="0">
              <a:solidFill>
                <a:srgbClr val="FF0000"/>
              </a:solidFill>
            </a:endParaRPr>
          </a:p>
          <a:p>
            <a:endParaRPr lang="ar-SA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78805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    6 – </a:t>
            </a:r>
            <a:r>
              <a:rPr lang="ar-SA" dirty="0" smtClean="0">
                <a:solidFill>
                  <a:srgbClr val="0070C0"/>
                </a:solidFill>
              </a:rPr>
              <a:t>مبدأ الاستمرار والتتابع </a:t>
            </a:r>
          </a:p>
          <a:p>
            <a:r>
              <a:rPr lang="ar-SA" dirty="0" smtClean="0"/>
              <a:t>       </a:t>
            </a:r>
            <a:r>
              <a:rPr lang="ar-EG" dirty="0" smtClean="0"/>
              <a:t>يجب </a:t>
            </a:r>
            <a:r>
              <a:rPr lang="ar-EG" dirty="0"/>
              <a:t>أن يراعى في التخطيط الاجتماعي </a:t>
            </a:r>
            <a:r>
              <a:rPr lang="ar-EG" dirty="0">
                <a:solidFill>
                  <a:srgbClr val="FF0000"/>
                </a:solidFill>
              </a:rPr>
              <a:t>ضرورة استمرار وتتابع وتلاحق خطط التنمية </a:t>
            </a:r>
            <a:r>
              <a:rPr lang="ar-EG" dirty="0"/>
              <a:t>، بحيث </a:t>
            </a:r>
            <a:r>
              <a:rPr lang="ar-EG" dirty="0">
                <a:solidFill>
                  <a:srgbClr val="0070C0"/>
                </a:solidFill>
              </a:rPr>
              <a:t>تبدأ خطة جديدة عند </a:t>
            </a:r>
            <a:r>
              <a:rPr lang="ar-SA" dirty="0" smtClean="0">
                <a:solidFill>
                  <a:srgbClr val="0070C0"/>
                </a:solidFill>
              </a:rPr>
              <a:t>ا</a:t>
            </a:r>
            <a:r>
              <a:rPr lang="ar-EG" dirty="0" err="1" smtClean="0">
                <a:solidFill>
                  <a:srgbClr val="0070C0"/>
                </a:solidFill>
              </a:rPr>
              <a:t>نتهاء</a:t>
            </a:r>
            <a:r>
              <a:rPr lang="ar-EG" dirty="0" smtClean="0">
                <a:solidFill>
                  <a:srgbClr val="0070C0"/>
                </a:solidFill>
              </a:rPr>
              <a:t> </a:t>
            </a:r>
            <a:r>
              <a:rPr lang="ar-EG" dirty="0">
                <a:solidFill>
                  <a:srgbClr val="0070C0"/>
                </a:solidFill>
              </a:rPr>
              <a:t>الخطة </a:t>
            </a:r>
            <a:r>
              <a:rPr lang="ar-EG" dirty="0" smtClean="0">
                <a:solidFill>
                  <a:srgbClr val="0070C0"/>
                </a:solidFill>
              </a:rPr>
              <a:t>السابقة</a:t>
            </a:r>
            <a:r>
              <a:rPr lang="ar-SA" dirty="0"/>
              <a:t> </a:t>
            </a:r>
            <a:r>
              <a:rPr lang="ar-SA" dirty="0" smtClean="0"/>
              <a:t>.  </a:t>
            </a:r>
            <a:r>
              <a:rPr lang="ar-EG" dirty="0" smtClean="0"/>
              <a:t> </a:t>
            </a:r>
            <a:r>
              <a:rPr lang="ar-EG" dirty="0"/>
              <a:t>وذلك مع </a:t>
            </a:r>
            <a:r>
              <a:rPr lang="ar-EG" dirty="0">
                <a:solidFill>
                  <a:srgbClr val="00B050"/>
                </a:solidFill>
              </a:rPr>
              <a:t>ضرورة </a:t>
            </a:r>
            <a:r>
              <a:rPr lang="ar-SA" dirty="0" smtClean="0">
                <a:solidFill>
                  <a:srgbClr val="00B050"/>
                </a:solidFill>
              </a:rPr>
              <a:t>استمرار</a:t>
            </a:r>
            <a:r>
              <a:rPr lang="ar-EG" dirty="0" smtClean="0">
                <a:solidFill>
                  <a:srgbClr val="00B050"/>
                </a:solidFill>
              </a:rPr>
              <a:t>التقدم </a:t>
            </a:r>
            <a:r>
              <a:rPr lang="ar-EG" dirty="0">
                <a:solidFill>
                  <a:srgbClr val="00B050"/>
                </a:solidFill>
              </a:rPr>
              <a:t>في الخطط الجديدة حتى يمكن الوصول إلى الأهداف البعيدة المدى </a:t>
            </a:r>
            <a:r>
              <a:rPr lang="ar-EG" dirty="0"/>
              <a:t>0 كما يجب </a:t>
            </a:r>
            <a:r>
              <a:rPr lang="ar-SA" dirty="0" smtClean="0"/>
              <a:t>ا</a:t>
            </a:r>
            <a:r>
              <a:rPr lang="ar-EG" dirty="0" smtClean="0">
                <a:solidFill>
                  <a:srgbClr val="FF0000"/>
                </a:solidFill>
              </a:rPr>
              <a:t>لا</a:t>
            </a:r>
            <a:r>
              <a:rPr lang="ar-SA" dirty="0" smtClean="0">
                <a:solidFill>
                  <a:srgbClr val="FF0000"/>
                </a:solidFill>
              </a:rPr>
              <a:t> </a:t>
            </a:r>
            <a:r>
              <a:rPr lang="ar-EG" dirty="0" smtClean="0">
                <a:solidFill>
                  <a:srgbClr val="FF0000"/>
                </a:solidFill>
              </a:rPr>
              <a:t>تنفصل </a:t>
            </a:r>
            <a:r>
              <a:rPr lang="ar-SA" dirty="0" smtClean="0">
                <a:solidFill>
                  <a:srgbClr val="FF0000"/>
                </a:solidFill>
              </a:rPr>
              <a:t> </a:t>
            </a:r>
            <a:r>
              <a:rPr lang="ar-EG" dirty="0" smtClean="0">
                <a:solidFill>
                  <a:srgbClr val="FF0000"/>
                </a:solidFill>
              </a:rPr>
              <a:t>أية </a:t>
            </a:r>
            <a:r>
              <a:rPr lang="ar-EG" dirty="0">
                <a:solidFill>
                  <a:srgbClr val="FF0000"/>
                </a:solidFill>
              </a:rPr>
              <a:t>مرحلة </a:t>
            </a:r>
            <a:r>
              <a:rPr lang="ar-SA" dirty="0" smtClean="0">
                <a:solidFill>
                  <a:srgbClr val="FF0000"/>
                </a:solidFill>
              </a:rPr>
              <a:t> </a:t>
            </a:r>
            <a:r>
              <a:rPr lang="ar-EG" dirty="0" smtClean="0">
                <a:solidFill>
                  <a:srgbClr val="FF0000"/>
                </a:solidFill>
              </a:rPr>
              <a:t>من </a:t>
            </a:r>
            <a:r>
              <a:rPr lang="ar-EG" dirty="0">
                <a:solidFill>
                  <a:srgbClr val="FF0000"/>
                </a:solidFill>
              </a:rPr>
              <a:t>مراحل </a:t>
            </a:r>
            <a:r>
              <a:rPr lang="ar-SA" dirty="0" smtClean="0">
                <a:solidFill>
                  <a:srgbClr val="FF0000"/>
                </a:solidFill>
              </a:rPr>
              <a:t> </a:t>
            </a:r>
            <a:r>
              <a:rPr lang="ar-EG" dirty="0" smtClean="0">
                <a:solidFill>
                  <a:srgbClr val="FF0000"/>
                </a:solidFill>
              </a:rPr>
              <a:t>عملية </a:t>
            </a:r>
            <a:r>
              <a:rPr lang="ar-EG" dirty="0">
                <a:solidFill>
                  <a:srgbClr val="FF0000"/>
                </a:solidFill>
              </a:rPr>
              <a:t>التخطيط </a:t>
            </a:r>
            <a:r>
              <a:rPr lang="ar-SA" dirty="0" smtClean="0">
                <a:solidFill>
                  <a:srgbClr val="FF0000"/>
                </a:solidFill>
              </a:rPr>
              <a:t> </a:t>
            </a:r>
            <a:r>
              <a:rPr lang="ar-EG" dirty="0" smtClean="0">
                <a:solidFill>
                  <a:srgbClr val="FF0000"/>
                </a:solidFill>
              </a:rPr>
              <a:t>عن </a:t>
            </a:r>
            <a:r>
              <a:rPr lang="ar-EG" dirty="0">
                <a:solidFill>
                  <a:srgbClr val="FF0000"/>
                </a:solidFill>
              </a:rPr>
              <a:t>المراحل التالية لها</a:t>
            </a:r>
            <a:r>
              <a:rPr lang="ar-EG" dirty="0"/>
              <a:t>0</a:t>
            </a:r>
            <a:endParaRPr lang="en-US" dirty="0"/>
          </a:p>
          <a:p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8369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 7 – </a:t>
            </a:r>
            <a:r>
              <a:rPr lang="ar-SA" dirty="0" smtClean="0">
                <a:solidFill>
                  <a:srgbClr val="0070C0"/>
                </a:solidFill>
              </a:rPr>
              <a:t>مبدأ مراعاة الظروف الداخلية والخارجية </a:t>
            </a:r>
          </a:p>
          <a:p>
            <a:r>
              <a:rPr lang="ar-SA" dirty="0" smtClean="0"/>
              <a:t>         </a:t>
            </a:r>
            <a:r>
              <a:rPr lang="ar-EG" dirty="0" smtClean="0"/>
              <a:t>إن </a:t>
            </a:r>
            <a:r>
              <a:rPr lang="ar-EG" dirty="0">
                <a:solidFill>
                  <a:srgbClr val="FF0000"/>
                </a:solidFill>
              </a:rPr>
              <a:t>أساس التخطيط </a:t>
            </a:r>
            <a:r>
              <a:rPr lang="ar-EG" dirty="0">
                <a:solidFill>
                  <a:srgbClr val="0070C0"/>
                </a:solidFill>
              </a:rPr>
              <a:t>دراسة الحاجات والإمكانيات دراسة واقعية دقيقة</a:t>
            </a:r>
            <a:r>
              <a:rPr lang="ar-EG" dirty="0"/>
              <a:t> </a:t>
            </a:r>
            <a:r>
              <a:rPr lang="ar-EG" dirty="0" smtClean="0"/>
              <a:t>0</a:t>
            </a:r>
            <a:r>
              <a:rPr lang="ar-SA" dirty="0" smtClean="0"/>
              <a:t> </a:t>
            </a:r>
            <a:r>
              <a:rPr lang="ar-EG" dirty="0" smtClean="0"/>
              <a:t> </a:t>
            </a:r>
            <a:r>
              <a:rPr lang="ar-EG" dirty="0"/>
              <a:t>ويجب أن يهتم المسئولون عن التخطيط </a:t>
            </a:r>
            <a:r>
              <a:rPr lang="ar-EG" dirty="0">
                <a:solidFill>
                  <a:srgbClr val="00B050"/>
                </a:solidFill>
              </a:rPr>
              <a:t>بجميع الظروف المحلية ودراسة الموقف الحالي دراسة كافية</a:t>
            </a:r>
            <a:r>
              <a:rPr lang="ar-EG" dirty="0"/>
              <a:t> ، كذلك يجب أن </a:t>
            </a:r>
            <a:r>
              <a:rPr lang="ar-EG" dirty="0">
                <a:solidFill>
                  <a:srgbClr val="7030A0"/>
                </a:solidFill>
              </a:rPr>
              <a:t>يراعوا العوامل المؤثرة الخارجية </a:t>
            </a:r>
            <a:r>
              <a:rPr lang="ar-SA" dirty="0" smtClean="0">
                <a:solidFill>
                  <a:srgbClr val="7030A0"/>
                </a:solidFill>
              </a:rPr>
              <a:t> </a:t>
            </a:r>
            <a:r>
              <a:rPr lang="ar-EG" dirty="0" smtClean="0">
                <a:solidFill>
                  <a:srgbClr val="7030A0"/>
                </a:solidFill>
              </a:rPr>
              <a:t>لاسيما </a:t>
            </a:r>
            <a:r>
              <a:rPr lang="ar-SA" dirty="0" smtClean="0">
                <a:solidFill>
                  <a:srgbClr val="7030A0"/>
                </a:solidFill>
              </a:rPr>
              <a:t> ا</a:t>
            </a:r>
            <a:r>
              <a:rPr lang="ar-EG" dirty="0" err="1" smtClean="0">
                <a:solidFill>
                  <a:srgbClr val="7030A0"/>
                </a:solidFill>
              </a:rPr>
              <a:t>حتمالات</a:t>
            </a:r>
            <a:r>
              <a:rPr lang="ar-EG" dirty="0" smtClean="0">
                <a:solidFill>
                  <a:srgbClr val="7030A0"/>
                </a:solidFill>
              </a:rPr>
              <a:t> </a:t>
            </a:r>
            <a:r>
              <a:rPr lang="ar-EG" dirty="0">
                <a:solidFill>
                  <a:srgbClr val="7030A0"/>
                </a:solidFill>
              </a:rPr>
              <a:t>المستقبل </a:t>
            </a:r>
            <a:r>
              <a:rPr lang="ar-EG" dirty="0"/>
              <a:t>، لضمان نجاح رسم الخطط المناسبة وعدم </a:t>
            </a:r>
            <a:r>
              <a:rPr lang="ar-SA" dirty="0" smtClean="0"/>
              <a:t> </a:t>
            </a:r>
            <a:r>
              <a:rPr lang="ar-EG" dirty="0" smtClean="0"/>
              <a:t>حدوث </a:t>
            </a:r>
            <a:r>
              <a:rPr lang="ar-EG" dirty="0"/>
              <a:t>عقبات في المستقبل إذا ما أهملت مواجهة </a:t>
            </a:r>
            <a:r>
              <a:rPr lang="ar-SA" dirty="0" smtClean="0"/>
              <a:t>ا</a:t>
            </a:r>
            <a:r>
              <a:rPr lang="ar-EG" dirty="0" err="1" smtClean="0"/>
              <a:t>حتمالات</a:t>
            </a:r>
            <a:r>
              <a:rPr lang="ar-EG" dirty="0" smtClean="0"/>
              <a:t> </a:t>
            </a:r>
            <a:r>
              <a:rPr lang="ar-EG" dirty="0"/>
              <a:t>الظروف الخارجية والتصدي </a:t>
            </a:r>
            <a:r>
              <a:rPr lang="ar-SA" dirty="0" smtClean="0"/>
              <a:t>لا</a:t>
            </a:r>
            <a:r>
              <a:rPr lang="ar-EG" dirty="0" err="1" smtClean="0"/>
              <a:t>حتمالاتها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72895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ثانيا : </a:t>
            </a:r>
            <a:r>
              <a:rPr lang="ar-SA" dirty="0" smtClean="0">
                <a:solidFill>
                  <a:srgbClr val="FF0000"/>
                </a:solidFill>
              </a:rPr>
              <a:t>الخصائص العامة للتخطيط</a:t>
            </a:r>
          </a:p>
          <a:p>
            <a:r>
              <a:rPr lang="ar-SA" dirty="0"/>
              <a:t> </a:t>
            </a:r>
            <a:r>
              <a:rPr lang="ar-SA" dirty="0" smtClean="0"/>
              <a:t>   للتخطيط عدة خصائص عامة يمكن عرضها علي النحو التالي : </a:t>
            </a:r>
          </a:p>
          <a:p>
            <a:r>
              <a:rPr lang="ar-SA" dirty="0" smtClean="0"/>
              <a:t> 1 -  </a:t>
            </a:r>
            <a:r>
              <a:rPr lang="ar-EG" dirty="0" smtClean="0"/>
              <a:t>أن </a:t>
            </a:r>
            <a:r>
              <a:rPr lang="ar-EG" dirty="0"/>
              <a:t>التخطيط </a:t>
            </a:r>
            <a:r>
              <a:rPr lang="ar-EG" dirty="0">
                <a:solidFill>
                  <a:srgbClr val="FF0000"/>
                </a:solidFill>
              </a:rPr>
              <a:t>أسلوب علمي يسعى إلى تحقيق أهداف محددة بوسائل وسياسات مناسبة </a:t>
            </a:r>
            <a:r>
              <a:rPr lang="ar-SA" dirty="0" smtClean="0">
                <a:solidFill>
                  <a:srgbClr val="FF0000"/>
                </a:solidFill>
              </a:rPr>
              <a:t>.</a:t>
            </a:r>
          </a:p>
          <a:p>
            <a:endParaRPr lang="ar-SA" dirty="0"/>
          </a:p>
          <a:p>
            <a:r>
              <a:rPr lang="ar-SA" dirty="0" smtClean="0"/>
              <a:t> 2 -  </a:t>
            </a:r>
            <a:r>
              <a:rPr lang="ar-EG" dirty="0" smtClean="0"/>
              <a:t>يتسم </a:t>
            </a:r>
            <a:r>
              <a:rPr lang="ar-EG" dirty="0"/>
              <a:t>التخطيط </a:t>
            </a:r>
            <a:r>
              <a:rPr lang="ar-EG" dirty="0">
                <a:solidFill>
                  <a:srgbClr val="FF0000"/>
                </a:solidFill>
              </a:rPr>
              <a:t>بالشمول والتنسيق </a:t>
            </a:r>
            <a:r>
              <a:rPr lang="ar-EG" dirty="0"/>
              <a:t>، </a:t>
            </a:r>
            <a:r>
              <a:rPr lang="ar-EG" dirty="0">
                <a:solidFill>
                  <a:srgbClr val="0070C0"/>
                </a:solidFill>
              </a:rPr>
              <a:t>ويتنبأ بردود الأفعال ويأخذها في الاعتبار </a:t>
            </a:r>
            <a:r>
              <a:rPr lang="ar-EG" dirty="0"/>
              <a:t>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52592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3 -  </a:t>
            </a:r>
            <a:r>
              <a:rPr lang="ar-EG" dirty="0"/>
              <a:t>يقوم التخطيط </a:t>
            </a:r>
            <a:r>
              <a:rPr lang="ar-SA" dirty="0"/>
              <a:t> </a:t>
            </a:r>
            <a:r>
              <a:rPr lang="ar-EG" dirty="0">
                <a:solidFill>
                  <a:srgbClr val="FF0000"/>
                </a:solidFill>
              </a:rPr>
              <a:t>على أساس </a:t>
            </a:r>
            <a:r>
              <a:rPr lang="ar-SA" dirty="0">
                <a:solidFill>
                  <a:srgbClr val="FF0000"/>
                </a:solidFill>
              </a:rPr>
              <a:t> </a:t>
            </a:r>
            <a:r>
              <a:rPr lang="ar-EG" dirty="0">
                <a:solidFill>
                  <a:srgbClr val="FF0000"/>
                </a:solidFill>
              </a:rPr>
              <a:t>تعبئة جميع</a:t>
            </a:r>
            <a:r>
              <a:rPr lang="ar-SA" dirty="0">
                <a:solidFill>
                  <a:srgbClr val="FF0000"/>
                </a:solidFill>
              </a:rPr>
              <a:t> </a:t>
            </a:r>
            <a:r>
              <a:rPr lang="ar-EG" dirty="0">
                <a:solidFill>
                  <a:srgbClr val="FF0000"/>
                </a:solidFill>
              </a:rPr>
              <a:t> الموارد الطبيعية </a:t>
            </a:r>
            <a:r>
              <a:rPr lang="ar-EG" dirty="0"/>
              <a:t>، </a:t>
            </a:r>
            <a:r>
              <a:rPr lang="ar-EG" dirty="0">
                <a:solidFill>
                  <a:srgbClr val="00B050"/>
                </a:solidFill>
              </a:rPr>
              <a:t>والبشرية والفنية </a:t>
            </a:r>
            <a:r>
              <a:rPr lang="ar-EG" dirty="0"/>
              <a:t>، </a:t>
            </a:r>
            <a:r>
              <a:rPr lang="ar-EG" dirty="0">
                <a:solidFill>
                  <a:srgbClr val="0070C0"/>
                </a:solidFill>
              </a:rPr>
              <a:t>ويستغلها أفضل الاستغلال لإحداث أقصى نمو ممكن </a:t>
            </a:r>
            <a:r>
              <a:rPr lang="ar-EG" dirty="0"/>
              <a:t>، </a:t>
            </a:r>
            <a:r>
              <a:rPr lang="ar-EG" dirty="0">
                <a:solidFill>
                  <a:srgbClr val="FF0000"/>
                </a:solidFill>
              </a:rPr>
              <a:t>في أقصر وقت </a:t>
            </a:r>
            <a:r>
              <a:rPr lang="ar-EG" dirty="0" smtClean="0">
                <a:solidFill>
                  <a:srgbClr val="FF0000"/>
                </a:solidFill>
              </a:rPr>
              <a:t>ممكن</a:t>
            </a:r>
            <a:r>
              <a:rPr lang="ar-SA" dirty="0" smtClean="0">
                <a:solidFill>
                  <a:srgbClr val="FF0000"/>
                </a:solidFill>
              </a:rPr>
              <a:t> </a:t>
            </a:r>
            <a:r>
              <a:rPr lang="ar-SA" dirty="0" smtClean="0">
                <a:solidFill>
                  <a:schemeClr val="tx1"/>
                </a:solidFill>
              </a:rPr>
              <a:t>. </a:t>
            </a:r>
          </a:p>
          <a:p>
            <a:endParaRPr lang="ar-SA" dirty="0">
              <a:solidFill>
                <a:schemeClr val="tx1"/>
              </a:solidFill>
            </a:endParaRPr>
          </a:p>
          <a:p>
            <a:r>
              <a:rPr lang="ar-SA" dirty="0" smtClean="0"/>
              <a:t> 4 -  </a:t>
            </a:r>
            <a:r>
              <a:rPr lang="ar-EG" dirty="0" smtClean="0"/>
              <a:t>هناك </a:t>
            </a:r>
            <a:r>
              <a:rPr lang="ar-SA" dirty="0" smtClean="0"/>
              <a:t> </a:t>
            </a:r>
            <a:r>
              <a:rPr lang="ar-EG" dirty="0" smtClean="0">
                <a:solidFill>
                  <a:srgbClr val="FF0000"/>
                </a:solidFill>
              </a:rPr>
              <a:t>جانب </a:t>
            </a:r>
            <a:r>
              <a:rPr lang="ar-EG" dirty="0">
                <a:solidFill>
                  <a:srgbClr val="FF0000"/>
                </a:solidFill>
              </a:rPr>
              <a:t>اجتماعي </a:t>
            </a:r>
            <a:r>
              <a:rPr lang="ar-SA" dirty="0" smtClean="0">
                <a:solidFill>
                  <a:srgbClr val="FF0000"/>
                </a:solidFill>
              </a:rPr>
              <a:t> </a:t>
            </a:r>
            <a:r>
              <a:rPr lang="ar-EG" dirty="0" smtClean="0">
                <a:solidFill>
                  <a:srgbClr val="FF0000"/>
                </a:solidFill>
              </a:rPr>
              <a:t>للتخطيط </a:t>
            </a:r>
            <a:r>
              <a:rPr lang="ar-SA" dirty="0" smtClean="0">
                <a:solidFill>
                  <a:srgbClr val="FF0000"/>
                </a:solidFill>
              </a:rPr>
              <a:t> </a:t>
            </a:r>
            <a:r>
              <a:rPr lang="ar-EG" dirty="0" smtClean="0"/>
              <a:t>يتمثل </a:t>
            </a:r>
            <a:r>
              <a:rPr lang="ar-EG" dirty="0"/>
              <a:t>في </a:t>
            </a:r>
            <a:r>
              <a:rPr lang="ar-SA" dirty="0" smtClean="0"/>
              <a:t> </a:t>
            </a:r>
            <a:r>
              <a:rPr lang="ar-EG" dirty="0" smtClean="0">
                <a:solidFill>
                  <a:srgbClr val="0070C0"/>
                </a:solidFill>
              </a:rPr>
              <a:t>إحقاق </a:t>
            </a:r>
            <a:r>
              <a:rPr lang="ar-EG" dirty="0">
                <a:solidFill>
                  <a:srgbClr val="0070C0"/>
                </a:solidFill>
              </a:rPr>
              <a:t>العدالة التوزيعية</a:t>
            </a:r>
            <a:r>
              <a:rPr lang="ar-EG" dirty="0"/>
              <a:t> ، </a:t>
            </a:r>
            <a:r>
              <a:rPr lang="ar-EG" dirty="0">
                <a:solidFill>
                  <a:srgbClr val="00B050"/>
                </a:solidFill>
              </a:rPr>
              <a:t>والاهتمام بإشباع الحاجات  الاجتماعية إلى أقصى قدر ممكن</a:t>
            </a:r>
            <a:r>
              <a:rPr lang="ar-EG" dirty="0"/>
              <a:t> ، </a:t>
            </a:r>
            <a:r>
              <a:rPr lang="ar-EG" dirty="0">
                <a:solidFill>
                  <a:srgbClr val="7030A0"/>
                </a:solidFill>
              </a:rPr>
              <a:t>وتحقيق أعلى مستوى للمعيشة</a:t>
            </a:r>
            <a:endParaRPr lang="ar-SA" dirty="0" smtClean="0">
              <a:solidFill>
                <a:srgbClr val="7030A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71282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 smtClean="0"/>
              <a:t> 5 -  </a:t>
            </a:r>
            <a:r>
              <a:rPr lang="ar-EG" dirty="0" smtClean="0"/>
              <a:t>إن </a:t>
            </a:r>
            <a:r>
              <a:rPr lang="ar-EG" dirty="0"/>
              <a:t>التخطيط كتنظيم للنشاط الاجتماعي والاقتصادي في مجموعة </a:t>
            </a:r>
            <a:r>
              <a:rPr lang="ar-SA" dirty="0" smtClean="0"/>
              <a:t> </a:t>
            </a:r>
            <a:r>
              <a:rPr lang="ar-EG" dirty="0" smtClean="0"/>
              <a:t>، </a:t>
            </a:r>
            <a:r>
              <a:rPr lang="ar-SA" dirty="0" smtClean="0"/>
              <a:t> </a:t>
            </a:r>
            <a:r>
              <a:rPr lang="ar-EG" dirty="0" smtClean="0">
                <a:solidFill>
                  <a:srgbClr val="FF0000"/>
                </a:solidFill>
              </a:rPr>
              <a:t>يتطلب </a:t>
            </a:r>
            <a:r>
              <a:rPr lang="ar-EG" dirty="0">
                <a:solidFill>
                  <a:srgbClr val="FF0000"/>
                </a:solidFill>
              </a:rPr>
              <a:t>وجود هيئة مركزية </a:t>
            </a:r>
            <a:r>
              <a:rPr lang="ar-SA" dirty="0" smtClean="0">
                <a:solidFill>
                  <a:srgbClr val="FF0000"/>
                </a:solidFill>
              </a:rPr>
              <a:t> </a:t>
            </a:r>
            <a:r>
              <a:rPr lang="ar-EG" dirty="0" smtClean="0">
                <a:solidFill>
                  <a:srgbClr val="FF0000"/>
                </a:solidFill>
              </a:rPr>
              <a:t>مسئولة </a:t>
            </a:r>
            <a:r>
              <a:rPr lang="ar-EG" dirty="0">
                <a:solidFill>
                  <a:srgbClr val="FF0000"/>
                </a:solidFill>
              </a:rPr>
              <a:t>تقوم بتحديد الأهداف الاقتصادية والاجتماعية والسياسية للمجتمع ، </a:t>
            </a:r>
            <a:r>
              <a:rPr lang="ar-EG" dirty="0">
                <a:solidFill>
                  <a:srgbClr val="0070C0"/>
                </a:solidFill>
              </a:rPr>
              <a:t>واختيار الوسائل الكفيلة بتحقيق هذه الأهداف </a:t>
            </a:r>
            <a:r>
              <a:rPr lang="ar-EG" dirty="0"/>
              <a:t>، كما تقوم </a:t>
            </a:r>
            <a:r>
              <a:rPr lang="ar-EG" dirty="0">
                <a:solidFill>
                  <a:srgbClr val="FF0000"/>
                </a:solidFill>
              </a:rPr>
              <a:t>بالتنسيق</a:t>
            </a:r>
            <a:r>
              <a:rPr lang="ar-EG" dirty="0"/>
              <a:t> بين </a:t>
            </a:r>
            <a:r>
              <a:rPr lang="ar-EG" dirty="0">
                <a:solidFill>
                  <a:srgbClr val="00B050"/>
                </a:solidFill>
              </a:rPr>
              <a:t>الأهداف الجزئية للقطاعات المختلفة بحيث تتكامل جميعا مع الأهداف العامة للخطة </a:t>
            </a:r>
            <a:r>
              <a:rPr lang="ar-EG" dirty="0"/>
              <a:t>0</a:t>
            </a:r>
            <a:endParaRPr lang="en-US" dirty="0"/>
          </a:p>
          <a:p>
            <a:r>
              <a:rPr lang="ar-SA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34635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 smtClean="0"/>
              <a:t> 6 -  </a:t>
            </a:r>
            <a:r>
              <a:rPr lang="ar-EG" dirty="0" smtClean="0"/>
              <a:t>إذا </a:t>
            </a:r>
            <a:r>
              <a:rPr lang="ar-EG" dirty="0"/>
              <a:t>نظرنا </a:t>
            </a:r>
            <a:r>
              <a:rPr lang="ar-SA" dirty="0" smtClean="0"/>
              <a:t> </a:t>
            </a:r>
            <a:r>
              <a:rPr lang="ar-EG" dirty="0" smtClean="0"/>
              <a:t>للتخطيط </a:t>
            </a:r>
            <a:r>
              <a:rPr lang="ar-SA" dirty="0" smtClean="0"/>
              <a:t> </a:t>
            </a:r>
            <a:r>
              <a:rPr lang="ar-EG" dirty="0" smtClean="0"/>
              <a:t>باعتباره </a:t>
            </a:r>
            <a:r>
              <a:rPr lang="ar-EG" dirty="0">
                <a:solidFill>
                  <a:srgbClr val="FF0000"/>
                </a:solidFill>
              </a:rPr>
              <a:t>أداة </a:t>
            </a:r>
            <a:r>
              <a:rPr lang="ar-SA" dirty="0" smtClean="0">
                <a:solidFill>
                  <a:srgbClr val="FF0000"/>
                </a:solidFill>
              </a:rPr>
              <a:t> </a:t>
            </a:r>
            <a:r>
              <a:rPr lang="ar-EG" dirty="0" smtClean="0">
                <a:solidFill>
                  <a:srgbClr val="FF0000"/>
                </a:solidFill>
              </a:rPr>
              <a:t>للتنظيم </a:t>
            </a:r>
            <a:r>
              <a:rPr lang="ar-EG" dirty="0">
                <a:solidFill>
                  <a:srgbClr val="FF0000"/>
                </a:solidFill>
              </a:rPr>
              <a:t>الشامل </a:t>
            </a:r>
            <a:r>
              <a:rPr lang="ar-SA" dirty="0" smtClean="0">
                <a:solidFill>
                  <a:srgbClr val="FF0000"/>
                </a:solidFill>
              </a:rPr>
              <a:t> </a:t>
            </a:r>
            <a:r>
              <a:rPr lang="ar-EG" dirty="0" smtClean="0">
                <a:solidFill>
                  <a:srgbClr val="FF0000"/>
                </a:solidFill>
              </a:rPr>
              <a:t>لموارد </a:t>
            </a:r>
            <a:r>
              <a:rPr lang="ar-EG" dirty="0">
                <a:solidFill>
                  <a:srgbClr val="FF0000"/>
                </a:solidFill>
              </a:rPr>
              <a:t>المجتمع</a:t>
            </a:r>
            <a:r>
              <a:rPr lang="ar-EG" dirty="0"/>
              <a:t> فإن </a:t>
            </a:r>
            <a:r>
              <a:rPr lang="ar-SA" dirty="0" smtClean="0"/>
              <a:t> </a:t>
            </a:r>
            <a:r>
              <a:rPr lang="ar-EG" dirty="0" smtClean="0">
                <a:solidFill>
                  <a:srgbClr val="00B050"/>
                </a:solidFill>
              </a:rPr>
              <a:t>تحقيق </a:t>
            </a:r>
            <a:r>
              <a:rPr lang="ar-EG" dirty="0">
                <a:solidFill>
                  <a:srgbClr val="00B050"/>
                </a:solidFill>
              </a:rPr>
              <a:t>أهدافه </a:t>
            </a:r>
            <a:r>
              <a:rPr lang="ar-SA" dirty="0" smtClean="0">
                <a:solidFill>
                  <a:srgbClr val="00B050"/>
                </a:solidFill>
              </a:rPr>
              <a:t> </a:t>
            </a:r>
            <a:r>
              <a:rPr lang="ar-EG" dirty="0" smtClean="0">
                <a:solidFill>
                  <a:srgbClr val="00B050"/>
                </a:solidFill>
              </a:rPr>
              <a:t>يتطلب </a:t>
            </a:r>
            <a:r>
              <a:rPr lang="ar-EG" dirty="0">
                <a:solidFill>
                  <a:srgbClr val="0070C0"/>
                </a:solidFill>
              </a:rPr>
              <a:t>أن تحدد </a:t>
            </a:r>
            <a:r>
              <a:rPr lang="ar-SA" dirty="0" smtClean="0">
                <a:solidFill>
                  <a:srgbClr val="0070C0"/>
                </a:solidFill>
              </a:rPr>
              <a:t> </a:t>
            </a:r>
            <a:r>
              <a:rPr lang="ar-EG" dirty="0" smtClean="0">
                <a:solidFill>
                  <a:srgbClr val="0070C0"/>
                </a:solidFill>
              </a:rPr>
              <a:t>أهداف </a:t>
            </a:r>
            <a:r>
              <a:rPr lang="ar-SA" dirty="0" smtClean="0">
                <a:solidFill>
                  <a:srgbClr val="0070C0"/>
                </a:solidFill>
              </a:rPr>
              <a:t> </a:t>
            </a:r>
            <a:r>
              <a:rPr lang="ar-EG" dirty="0" smtClean="0">
                <a:solidFill>
                  <a:srgbClr val="0070C0"/>
                </a:solidFill>
              </a:rPr>
              <a:t>القطاعات </a:t>
            </a:r>
            <a:r>
              <a:rPr lang="ar-EG" dirty="0">
                <a:solidFill>
                  <a:srgbClr val="0070C0"/>
                </a:solidFill>
              </a:rPr>
              <a:t>المختلفة للنشاطات </a:t>
            </a:r>
            <a:r>
              <a:rPr lang="ar-SA" dirty="0" smtClean="0">
                <a:solidFill>
                  <a:srgbClr val="0070C0"/>
                </a:solidFill>
              </a:rPr>
              <a:t> </a:t>
            </a:r>
            <a:r>
              <a:rPr lang="ar-EG" dirty="0" smtClean="0">
                <a:solidFill>
                  <a:srgbClr val="0070C0"/>
                </a:solidFill>
              </a:rPr>
              <a:t>الاقتصادية </a:t>
            </a:r>
            <a:r>
              <a:rPr lang="ar-SA" dirty="0" smtClean="0">
                <a:solidFill>
                  <a:srgbClr val="0070C0"/>
                </a:solidFill>
              </a:rPr>
              <a:t> </a:t>
            </a:r>
            <a:r>
              <a:rPr lang="ar-EG" dirty="0" smtClean="0">
                <a:solidFill>
                  <a:srgbClr val="0070C0"/>
                </a:solidFill>
              </a:rPr>
              <a:t>والاجتماعية </a:t>
            </a:r>
            <a:r>
              <a:rPr lang="ar-EG" dirty="0">
                <a:solidFill>
                  <a:srgbClr val="0070C0"/>
                </a:solidFill>
              </a:rPr>
              <a:t>في </a:t>
            </a:r>
            <a:r>
              <a:rPr lang="ar-SA" dirty="0" smtClean="0">
                <a:solidFill>
                  <a:srgbClr val="0070C0"/>
                </a:solidFill>
              </a:rPr>
              <a:t> </a:t>
            </a:r>
            <a:r>
              <a:rPr lang="ar-EG" dirty="0" smtClean="0">
                <a:solidFill>
                  <a:srgbClr val="0070C0"/>
                </a:solidFill>
              </a:rPr>
              <a:t>ضوء </a:t>
            </a:r>
            <a:r>
              <a:rPr lang="ar-EG" dirty="0">
                <a:solidFill>
                  <a:srgbClr val="0070C0"/>
                </a:solidFill>
              </a:rPr>
              <a:t>الأهداف العامة للمجتمع </a:t>
            </a:r>
            <a:r>
              <a:rPr lang="ar-EG" dirty="0"/>
              <a:t>، أي لا تكون مجرد تجميع </a:t>
            </a:r>
            <a:r>
              <a:rPr lang="ar-EG" dirty="0">
                <a:solidFill>
                  <a:srgbClr val="FF0000"/>
                </a:solidFill>
              </a:rPr>
              <a:t>لبرامج قطاعية منعزلة </a:t>
            </a:r>
            <a:r>
              <a:rPr lang="ar-EG" dirty="0">
                <a:solidFill>
                  <a:srgbClr val="D9791B"/>
                </a:solidFill>
              </a:rPr>
              <a:t>لكل منها هدف قد يختلف عن الأهداف الأخرى </a:t>
            </a:r>
            <a:r>
              <a:rPr lang="ar-EG" dirty="0"/>
              <a:t>، وإنما يجب أن </a:t>
            </a:r>
            <a:r>
              <a:rPr lang="ar-EG" dirty="0">
                <a:solidFill>
                  <a:srgbClr val="FF0000"/>
                </a:solidFill>
              </a:rPr>
              <a:t>تكون الأهداف مكملة لبعضها ومتممة للخطة الشاملة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55169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7  -  </a:t>
            </a:r>
            <a:r>
              <a:rPr lang="ar-EG" dirty="0" smtClean="0"/>
              <a:t>إن </a:t>
            </a:r>
            <a:r>
              <a:rPr lang="ar-EG" dirty="0"/>
              <a:t>التخطيط </a:t>
            </a:r>
            <a:r>
              <a:rPr lang="ar-SA" dirty="0" smtClean="0"/>
              <a:t> عبارة عن  </a:t>
            </a:r>
            <a:r>
              <a:rPr lang="ar-EG" dirty="0" smtClean="0">
                <a:solidFill>
                  <a:srgbClr val="FF0000"/>
                </a:solidFill>
              </a:rPr>
              <a:t>عملية </a:t>
            </a:r>
            <a:r>
              <a:rPr lang="ar-EG" dirty="0">
                <a:solidFill>
                  <a:srgbClr val="FF0000"/>
                </a:solidFill>
              </a:rPr>
              <a:t>مواءمة </a:t>
            </a:r>
            <a:r>
              <a:rPr lang="ar-SA" dirty="0" smtClean="0">
                <a:solidFill>
                  <a:srgbClr val="FF0000"/>
                </a:solidFill>
              </a:rPr>
              <a:t> </a:t>
            </a:r>
            <a:r>
              <a:rPr lang="ar-EG" dirty="0" smtClean="0">
                <a:solidFill>
                  <a:srgbClr val="FF0000"/>
                </a:solidFill>
              </a:rPr>
              <a:t>بين </a:t>
            </a:r>
            <a:r>
              <a:rPr lang="ar-SA" dirty="0" smtClean="0">
                <a:solidFill>
                  <a:srgbClr val="FF0000"/>
                </a:solidFill>
              </a:rPr>
              <a:t> </a:t>
            </a:r>
            <a:r>
              <a:rPr lang="ar-EG" dirty="0" smtClean="0">
                <a:solidFill>
                  <a:srgbClr val="FF0000"/>
                </a:solidFill>
              </a:rPr>
              <a:t>الحاجات </a:t>
            </a:r>
            <a:r>
              <a:rPr lang="ar-EG" dirty="0">
                <a:solidFill>
                  <a:srgbClr val="FF0000"/>
                </a:solidFill>
              </a:rPr>
              <a:t>الاجتماعية </a:t>
            </a:r>
            <a:r>
              <a:rPr lang="ar-SA" dirty="0" smtClean="0">
                <a:solidFill>
                  <a:srgbClr val="FF0000"/>
                </a:solidFill>
              </a:rPr>
              <a:t> </a:t>
            </a:r>
            <a:r>
              <a:rPr lang="ar-EG" dirty="0" smtClean="0">
                <a:solidFill>
                  <a:srgbClr val="FF0000"/>
                </a:solidFill>
              </a:rPr>
              <a:t>وموارد </a:t>
            </a:r>
            <a:r>
              <a:rPr lang="ar-EG" dirty="0">
                <a:solidFill>
                  <a:srgbClr val="FF0000"/>
                </a:solidFill>
              </a:rPr>
              <a:t>المجتمع</a:t>
            </a:r>
            <a:r>
              <a:rPr lang="ar-EG" dirty="0"/>
              <a:t> </a:t>
            </a:r>
            <a:r>
              <a:rPr lang="ar-SA" dirty="0" smtClean="0"/>
              <a:t> ، </a:t>
            </a:r>
            <a:r>
              <a:rPr lang="ar-EG" dirty="0" smtClean="0">
                <a:solidFill>
                  <a:srgbClr val="0070C0"/>
                </a:solidFill>
              </a:rPr>
              <a:t>وموازنة بين</a:t>
            </a:r>
            <a:r>
              <a:rPr lang="ar-SA" dirty="0" smtClean="0">
                <a:solidFill>
                  <a:srgbClr val="0070C0"/>
                </a:solidFill>
              </a:rPr>
              <a:t> </a:t>
            </a:r>
            <a:r>
              <a:rPr lang="ar-EG" dirty="0" smtClean="0">
                <a:solidFill>
                  <a:srgbClr val="0070C0"/>
                </a:solidFill>
              </a:rPr>
              <a:t> </a:t>
            </a:r>
            <a:r>
              <a:rPr lang="ar-EG" dirty="0">
                <a:solidFill>
                  <a:srgbClr val="0070C0"/>
                </a:solidFill>
              </a:rPr>
              <a:t>ما يمكن تحقيقه </a:t>
            </a:r>
            <a:r>
              <a:rPr lang="ar-SA" dirty="0" smtClean="0">
                <a:solidFill>
                  <a:srgbClr val="0070C0"/>
                </a:solidFill>
              </a:rPr>
              <a:t>     </a:t>
            </a:r>
            <a:r>
              <a:rPr lang="ar-EG" dirty="0" smtClean="0">
                <a:solidFill>
                  <a:srgbClr val="0070C0"/>
                </a:solidFill>
              </a:rPr>
              <a:t>من </a:t>
            </a:r>
            <a:r>
              <a:rPr lang="ar-EG" dirty="0">
                <a:solidFill>
                  <a:srgbClr val="0070C0"/>
                </a:solidFill>
              </a:rPr>
              <a:t>إشباع في الحاضر</a:t>
            </a:r>
            <a:r>
              <a:rPr lang="ar-EG" dirty="0"/>
              <a:t> ، </a:t>
            </a:r>
            <a:r>
              <a:rPr lang="ar-EG" dirty="0">
                <a:solidFill>
                  <a:srgbClr val="00B050"/>
                </a:solidFill>
              </a:rPr>
              <a:t>وما يمكن الحصول عليه في المستقبل </a:t>
            </a:r>
            <a:r>
              <a:rPr lang="ar-EG" dirty="0"/>
              <a:t>، </a:t>
            </a:r>
            <a:r>
              <a:rPr lang="ar-SA" dirty="0" smtClean="0">
                <a:solidFill>
                  <a:srgbClr val="FF0000"/>
                </a:solidFill>
              </a:rPr>
              <a:t>و</a:t>
            </a:r>
            <a:r>
              <a:rPr lang="ar-EG" dirty="0" smtClean="0">
                <a:solidFill>
                  <a:srgbClr val="FF0000"/>
                </a:solidFill>
              </a:rPr>
              <a:t>يتطلب </a:t>
            </a:r>
            <a:r>
              <a:rPr lang="ar-SA" dirty="0" smtClean="0">
                <a:solidFill>
                  <a:srgbClr val="FF0000"/>
                </a:solidFill>
              </a:rPr>
              <a:t>ذلك </a:t>
            </a:r>
            <a:r>
              <a:rPr lang="ar-EG" dirty="0" smtClean="0">
                <a:solidFill>
                  <a:srgbClr val="7030A0"/>
                </a:solidFill>
              </a:rPr>
              <a:t>توفر </a:t>
            </a:r>
            <a:r>
              <a:rPr lang="ar-EG" dirty="0">
                <a:solidFill>
                  <a:srgbClr val="7030A0"/>
                </a:solidFill>
              </a:rPr>
              <a:t>المقاييس </a:t>
            </a:r>
            <a:r>
              <a:rPr lang="ar-EG" dirty="0" smtClean="0">
                <a:solidFill>
                  <a:srgbClr val="7030A0"/>
                </a:solidFill>
              </a:rPr>
              <a:t>الت</a:t>
            </a:r>
            <a:r>
              <a:rPr lang="ar-SA" dirty="0" smtClean="0">
                <a:solidFill>
                  <a:srgbClr val="7030A0"/>
                </a:solidFill>
              </a:rPr>
              <a:t>ي</a:t>
            </a:r>
            <a:r>
              <a:rPr lang="ar-EG" dirty="0" smtClean="0">
                <a:solidFill>
                  <a:srgbClr val="7030A0"/>
                </a:solidFill>
              </a:rPr>
              <a:t> </a:t>
            </a:r>
            <a:r>
              <a:rPr lang="ar-EG" dirty="0">
                <a:solidFill>
                  <a:srgbClr val="7030A0"/>
                </a:solidFill>
              </a:rPr>
              <a:t>يمكن أن يتحدد عن طريقها </a:t>
            </a:r>
            <a:r>
              <a:rPr lang="ar-EG" dirty="0" smtClean="0">
                <a:solidFill>
                  <a:srgbClr val="7030A0"/>
                </a:solidFill>
              </a:rPr>
              <a:t>الحاج</a:t>
            </a:r>
            <a:r>
              <a:rPr lang="ar-SA" dirty="0" smtClean="0">
                <a:solidFill>
                  <a:srgbClr val="7030A0"/>
                </a:solidFill>
              </a:rPr>
              <a:t>ـ</a:t>
            </a:r>
            <a:r>
              <a:rPr lang="ar-EG" dirty="0" smtClean="0">
                <a:solidFill>
                  <a:srgbClr val="7030A0"/>
                </a:solidFill>
              </a:rPr>
              <a:t>ات </a:t>
            </a:r>
            <a:r>
              <a:rPr lang="ar-EG" dirty="0">
                <a:solidFill>
                  <a:srgbClr val="7030A0"/>
                </a:solidFill>
              </a:rPr>
              <a:t>الاجتماعية </a:t>
            </a:r>
            <a:r>
              <a:rPr lang="ar-EG" dirty="0"/>
              <a:t>، </a:t>
            </a:r>
            <a:r>
              <a:rPr lang="ar-EG" dirty="0" smtClean="0"/>
              <a:t>وذلك لأن التخطي</a:t>
            </a:r>
            <a:r>
              <a:rPr lang="ar-SA" dirty="0" smtClean="0"/>
              <a:t>ـ</a:t>
            </a:r>
            <a:r>
              <a:rPr lang="ar-EG" dirty="0" smtClean="0"/>
              <a:t>ط </a:t>
            </a:r>
            <a:r>
              <a:rPr lang="ar-SA" dirty="0" smtClean="0"/>
              <a:t> </a:t>
            </a:r>
            <a:r>
              <a:rPr lang="ar-EG" dirty="0" smtClean="0"/>
              <a:t>- </a:t>
            </a:r>
            <a:r>
              <a:rPr lang="ar-SA" dirty="0" smtClean="0"/>
              <a:t> </a:t>
            </a:r>
            <a:r>
              <a:rPr lang="ar-EG" dirty="0" smtClean="0">
                <a:solidFill>
                  <a:srgbClr val="FF0000"/>
                </a:solidFill>
              </a:rPr>
              <a:t>في </a:t>
            </a:r>
            <a:r>
              <a:rPr lang="ar-EG" dirty="0">
                <a:solidFill>
                  <a:srgbClr val="FF0000"/>
                </a:solidFill>
              </a:rPr>
              <a:t>غياب </a:t>
            </a:r>
            <a:r>
              <a:rPr lang="ar-EG" dirty="0" smtClean="0">
                <a:solidFill>
                  <a:srgbClr val="FF0000"/>
                </a:solidFill>
              </a:rPr>
              <a:t>ه</a:t>
            </a:r>
            <a:r>
              <a:rPr lang="ar-SA" dirty="0" smtClean="0">
                <a:solidFill>
                  <a:srgbClr val="FF0000"/>
                </a:solidFill>
              </a:rPr>
              <a:t>ـ</a:t>
            </a:r>
            <a:r>
              <a:rPr lang="ar-EG" dirty="0" smtClean="0">
                <a:solidFill>
                  <a:srgbClr val="FF0000"/>
                </a:solidFill>
              </a:rPr>
              <a:t>ذه </a:t>
            </a:r>
            <a:r>
              <a:rPr lang="ar-EG" dirty="0">
                <a:solidFill>
                  <a:srgbClr val="FF0000"/>
                </a:solidFill>
              </a:rPr>
              <a:t>المقاييس</a:t>
            </a:r>
            <a:r>
              <a:rPr lang="ar-EG" dirty="0"/>
              <a:t> </a:t>
            </a:r>
            <a:r>
              <a:rPr lang="ar-EG" dirty="0" smtClean="0"/>
              <a:t>– </a:t>
            </a:r>
            <a:r>
              <a:rPr lang="ar-EG" dirty="0"/>
              <a:t>يصبح </a:t>
            </a:r>
            <a:r>
              <a:rPr lang="ar-EG" dirty="0">
                <a:solidFill>
                  <a:srgbClr val="D9791B"/>
                </a:solidFill>
              </a:rPr>
              <a:t>مجرد قرارات بيروقراطية إدارية </a:t>
            </a:r>
            <a:r>
              <a:rPr lang="ar-EG" dirty="0"/>
              <a:t>، تؤدي </a:t>
            </a:r>
            <a:r>
              <a:rPr lang="ar-SA" dirty="0" smtClean="0"/>
              <a:t>     </a:t>
            </a:r>
            <a:r>
              <a:rPr lang="ar-EG" dirty="0" smtClean="0"/>
              <a:t>إلى </a:t>
            </a:r>
            <a:r>
              <a:rPr lang="ar-EG" dirty="0"/>
              <a:t>تزايد </a:t>
            </a:r>
            <a:r>
              <a:rPr lang="ar-EG" dirty="0" err="1"/>
              <a:t>إحتمالات</a:t>
            </a:r>
            <a:r>
              <a:rPr lang="ar-EG" dirty="0"/>
              <a:t> الخطأ 0</a:t>
            </a:r>
            <a:endParaRPr lang="en-US" dirty="0"/>
          </a:p>
          <a:p>
            <a:endParaRPr lang="ar-SA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12315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/>
              <a:t> </a:t>
            </a:r>
            <a:r>
              <a:rPr lang="ar-SA" dirty="0" smtClean="0"/>
              <a:t>8  - </a:t>
            </a:r>
            <a:r>
              <a:rPr lang="ar-EG" dirty="0" smtClean="0"/>
              <a:t>على </a:t>
            </a:r>
            <a:r>
              <a:rPr lang="ar-EG" dirty="0"/>
              <a:t>الرغم من أهمية </a:t>
            </a:r>
            <a:r>
              <a:rPr lang="ar-SA" dirty="0" smtClean="0"/>
              <a:t> </a:t>
            </a:r>
            <a:r>
              <a:rPr lang="ar-EG" dirty="0" smtClean="0">
                <a:solidFill>
                  <a:srgbClr val="0070C0"/>
                </a:solidFill>
              </a:rPr>
              <a:t>وجود </a:t>
            </a:r>
            <a:r>
              <a:rPr lang="ar-EG" dirty="0">
                <a:solidFill>
                  <a:srgbClr val="0070C0"/>
                </a:solidFill>
              </a:rPr>
              <a:t>جهاز مركزي </a:t>
            </a:r>
            <a:r>
              <a:rPr lang="ar-SA" dirty="0" smtClean="0">
                <a:solidFill>
                  <a:srgbClr val="0070C0"/>
                </a:solidFill>
              </a:rPr>
              <a:t> </a:t>
            </a:r>
            <a:r>
              <a:rPr lang="ar-EG" dirty="0" smtClean="0"/>
              <a:t>يحدد </a:t>
            </a:r>
            <a:r>
              <a:rPr lang="ar-SA" dirty="0" smtClean="0"/>
              <a:t> </a:t>
            </a:r>
            <a:r>
              <a:rPr lang="ar-EG" dirty="0" smtClean="0"/>
              <a:t>الأهداف </a:t>
            </a:r>
            <a:r>
              <a:rPr lang="ar-EG" dirty="0"/>
              <a:t>العامة للمجتمع والوسائل الكفيلة بتحقيقها ، </a:t>
            </a:r>
            <a:r>
              <a:rPr lang="ar-EG" dirty="0">
                <a:solidFill>
                  <a:srgbClr val="00B050"/>
                </a:solidFill>
              </a:rPr>
              <a:t>فإن التخطيط الشامل </a:t>
            </a:r>
            <a:r>
              <a:rPr lang="ar-EG" dirty="0"/>
              <a:t>لا يعني </a:t>
            </a:r>
            <a:r>
              <a:rPr lang="ar-SA" dirty="0" smtClean="0"/>
              <a:t> </a:t>
            </a:r>
            <a:r>
              <a:rPr lang="ar-EG" dirty="0" smtClean="0"/>
              <a:t>بالضرورة </a:t>
            </a:r>
            <a:r>
              <a:rPr lang="ar-SA" dirty="0" smtClean="0"/>
              <a:t> </a:t>
            </a:r>
            <a:r>
              <a:rPr lang="ar-EG" dirty="0" smtClean="0">
                <a:solidFill>
                  <a:srgbClr val="FF0000"/>
                </a:solidFill>
              </a:rPr>
              <a:t>أن </a:t>
            </a:r>
            <a:r>
              <a:rPr lang="ar-EG" dirty="0">
                <a:solidFill>
                  <a:srgbClr val="FF0000"/>
                </a:solidFill>
              </a:rPr>
              <a:t>تصدر </a:t>
            </a:r>
            <a:r>
              <a:rPr lang="ar-SA" dirty="0" smtClean="0">
                <a:solidFill>
                  <a:srgbClr val="FF0000"/>
                </a:solidFill>
              </a:rPr>
              <a:t> </a:t>
            </a:r>
            <a:r>
              <a:rPr lang="ar-EG" dirty="0" smtClean="0">
                <a:solidFill>
                  <a:srgbClr val="FF0000"/>
                </a:solidFill>
              </a:rPr>
              <a:t>كافة </a:t>
            </a:r>
            <a:r>
              <a:rPr lang="ar-SA" dirty="0" smtClean="0">
                <a:solidFill>
                  <a:srgbClr val="FF0000"/>
                </a:solidFill>
              </a:rPr>
              <a:t> </a:t>
            </a:r>
            <a:r>
              <a:rPr lang="ar-EG" dirty="0" smtClean="0">
                <a:solidFill>
                  <a:srgbClr val="FF0000"/>
                </a:solidFill>
              </a:rPr>
              <a:t>القرارات </a:t>
            </a:r>
            <a:r>
              <a:rPr lang="ar-SA" dirty="0" smtClean="0">
                <a:solidFill>
                  <a:srgbClr val="FF0000"/>
                </a:solidFill>
              </a:rPr>
              <a:t> </a:t>
            </a:r>
            <a:r>
              <a:rPr lang="ar-EG" dirty="0" smtClean="0">
                <a:solidFill>
                  <a:srgbClr val="FF0000"/>
                </a:solidFill>
              </a:rPr>
              <a:t>المتعلقة </a:t>
            </a:r>
            <a:r>
              <a:rPr lang="ar-SA" dirty="0" smtClean="0">
                <a:solidFill>
                  <a:srgbClr val="FF0000"/>
                </a:solidFill>
              </a:rPr>
              <a:t> </a:t>
            </a:r>
            <a:r>
              <a:rPr lang="ar-EG" dirty="0" smtClean="0">
                <a:solidFill>
                  <a:srgbClr val="FF0000"/>
                </a:solidFill>
              </a:rPr>
              <a:t>بالنشاط </a:t>
            </a:r>
            <a:r>
              <a:rPr lang="ar-EG" dirty="0">
                <a:solidFill>
                  <a:srgbClr val="FF0000"/>
                </a:solidFill>
              </a:rPr>
              <a:t>الاقتصادي </a:t>
            </a:r>
            <a:r>
              <a:rPr lang="ar-SA" dirty="0" smtClean="0">
                <a:solidFill>
                  <a:srgbClr val="FF0000"/>
                </a:solidFill>
              </a:rPr>
              <a:t> </a:t>
            </a:r>
            <a:r>
              <a:rPr lang="ar-EG" dirty="0" smtClean="0">
                <a:solidFill>
                  <a:srgbClr val="FF0000"/>
                </a:solidFill>
              </a:rPr>
              <a:t>والاجتماعي </a:t>
            </a:r>
            <a:r>
              <a:rPr lang="ar-EG" dirty="0">
                <a:solidFill>
                  <a:srgbClr val="FF0000"/>
                </a:solidFill>
              </a:rPr>
              <a:t>عن </a:t>
            </a:r>
            <a:r>
              <a:rPr lang="ar-SA" dirty="0" smtClean="0">
                <a:solidFill>
                  <a:srgbClr val="FF0000"/>
                </a:solidFill>
              </a:rPr>
              <a:t> </a:t>
            </a:r>
            <a:r>
              <a:rPr lang="ar-EG" dirty="0" smtClean="0">
                <a:solidFill>
                  <a:srgbClr val="0070C0"/>
                </a:solidFill>
              </a:rPr>
              <a:t>جهاز </a:t>
            </a:r>
            <a:r>
              <a:rPr lang="ar-EG" dirty="0">
                <a:solidFill>
                  <a:srgbClr val="0070C0"/>
                </a:solidFill>
              </a:rPr>
              <a:t>مركزي </a:t>
            </a:r>
            <a:r>
              <a:rPr lang="ar-SA" dirty="0" smtClean="0">
                <a:solidFill>
                  <a:srgbClr val="0070C0"/>
                </a:solidFill>
              </a:rPr>
              <a:t> </a:t>
            </a:r>
            <a:r>
              <a:rPr lang="ar-EG" dirty="0" smtClean="0">
                <a:solidFill>
                  <a:srgbClr val="0070C0"/>
                </a:solidFill>
              </a:rPr>
              <a:t>واحد </a:t>
            </a:r>
            <a:r>
              <a:rPr lang="ar-EG" dirty="0" smtClean="0"/>
              <a:t>0</a:t>
            </a:r>
            <a:r>
              <a:rPr lang="ar-SA" dirty="0" smtClean="0"/>
              <a:t> </a:t>
            </a:r>
            <a:r>
              <a:rPr lang="ar-EG" dirty="0" smtClean="0"/>
              <a:t> </a:t>
            </a:r>
            <a:r>
              <a:rPr lang="ar-EG" dirty="0">
                <a:solidFill>
                  <a:srgbClr val="7030A0"/>
                </a:solidFill>
              </a:rPr>
              <a:t>إن مدى المركزية </a:t>
            </a:r>
            <a:r>
              <a:rPr lang="ar-SA" dirty="0" smtClean="0">
                <a:solidFill>
                  <a:srgbClr val="7030A0"/>
                </a:solidFill>
              </a:rPr>
              <a:t> </a:t>
            </a:r>
            <a:r>
              <a:rPr lang="ar-EG" dirty="0" smtClean="0">
                <a:solidFill>
                  <a:srgbClr val="7030A0"/>
                </a:solidFill>
              </a:rPr>
              <a:t>أو </a:t>
            </a:r>
            <a:r>
              <a:rPr lang="ar-SA" dirty="0" smtClean="0">
                <a:solidFill>
                  <a:srgbClr val="7030A0"/>
                </a:solidFill>
              </a:rPr>
              <a:t> </a:t>
            </a:r>
            <a:r>
              <a:rPr lang="ar-EG" dirty="0" smtClean="0">
                <a:solidFill>
                  <a:srgbClr val="7030A0"/>
                </a:solidFill>
              </a:rPr>
              <a:t>اللامركزية </a:t>
            </a:r>
            <a:r>
              <a:rPr lang="ar-EG" dirty="0">
                <a:solidFill>
                  <a:srgbClr val="7030A0"/>
                </a:solidFill>
              </a:rPr>
              <a:t>في التخطيط يختلف من دولة لأخرى </a:t>
            </a:r>
            <a:r>
              <a:rPr lang="ar-SA" dirty="0" smtClean="0">
                <a:solidFill>
                  <a:srgbClr val="7030A0"/>
                </a:solidFill>
              </a:rPr>
              <a:t> </a:t>
            </a:r>
            <a:r>
              <a:rPr lang="ar-EG" dirty="0" smtClean="0">
                <a:solidFill>
                  <a:srgbClr val="7030A0"/>
                </a:solidFill>
              </a:rPr>
              <a:t>طبقا </a:t>
            </a:r>
            <a:r>
              <a:rPr lang="ar-EG" dirty="0">
                <a:solidFill>
                  <a:srgbClr val="7030A0"/>
                </a:solidFill>
              </a:rPr>
              <a:t>للظروف السائدة في كل مجتمع</a:t>
            </a:r>
            <a:endParaRPr lang="ar-SA" dirty="0" smtClean="0">
              <a:solidFill>
                <a:srgbClr val="7030A0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64813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ts_Template1.potx" id="{8D38B697-CDE3-428C-B4A2-8EAF6F80AA67}" vid="{AD1376BE-9B19-495B-9D41-620BFFCFC79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نموذج (2)</Template>
  <TotalTime>326</TotalTime>
  <Words>1024</Words>
  <Application>Microsoft Office PowerPoint</Application>
  <PresentationFormat>A4 Paper (210x297 mm)</PresentationFormat>
  <Paragraphs>103</Paragraphs>
  <Slides>21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ae_AlMateen</vt:lpstr>
      <vt:lpstr>Arial</vt:lpstr>
      <vt:lpstr>AYM Wadiy S_U normal.</vt:lpstr>
      <vt:lpstr>Calibri</vt:lpstr>
      <vt:lpstr>Times New Roman</vt:lpstr>
      <vt:lpstr>Office Theme</vt:lpstr>
      <vt:lpstr>PowerPoint Presentation</vt:lpstr>
      <vt:lpstr>المحاضرة الثانية عشر </vt:lpstr>
      <vt:lpstr>عناصر المحاضرة </vt:lpstr>
      <vt:lpstr>    </vt:lpstr>
      <vt:lpstr>    </vt:lpstr>
      <vt:lpstr>    </vt:lpstr>
      <vt:lpstr>    </vt:lpstr>
      <vt:lpstr>     </vt:lpstr>
      <vt:lpstr>    </vt:lpstr>
      <vt:lpstr>    </vt:lpstr>
      <vt:lpstr>    </vt:lpstr>
      <vt:lpstr>    </vt:lpstr>
      <vt:lpstr>    </vt:lpstr>
      <vt:lpstr>    </vt:lpstr>
      <vt:lpstr>    </vt:lpstr>
      <vt:lpstr>   </vt:lpstr>
      <vt:lpstr>   </vt:lpstr>
      <vt:lpstr>    </vt:lpstr>
      <vt:lpstr>   </vt:lpstr>
      <vt:lpstr>   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13</cp:revision>
  <dcterms:created xsi:type="dcterms:W3CDTF">2014-04-07T14:52:45Z</dcterms:created>
  <dcterms:modified xsi:type="dcterms:W3CDTF">2014-04-08T20:51:04Z</dcterms:modified>
</cp:coreProperties>
</file>