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313B4A"/>
    <a:srgbClr val="43A79C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44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مراحل التخطيط الاجتماعي 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EG" b="1" dirty="0"/>
              <a:t>	</a:t>
            </a:r>
            <a:r>
              <a:rPr lang="ar-SA" b="1" dirty="0" smtClean="0"/>
              <a:t>     </a:t>
            </a:r>
            <a:r>
              <a:rPr lang="ar-EG" dirty="0" smtClean="0"/>
              <a:t>اختلف </a:t>
            </a:r>
            <a:r>
              <a:rPr lang="ar-EG" dirty="0"/>
              <a:t>العلماء حول تحديد عدد مراحل عملية التخطيط الاجتماعي </a:t>
            </a:r>
            <a:r>
              <a:rPr lang="ar-SA" dirty="0" smtClean="0"/>
              <a:t> </a:t>
            </a:r>
            <a:r>
              <a:rPr lang="ar-EG" dirty="0" smtClean="0"/>
              <a:t>، </a:t>
            </a:r>
            <a:r>
              <a:rPr lang="ar-EG" dirty="0"/>
              <a:t>وعلى سبيل المثال ، </a:t>
            </a:r>
            <a:r>
              <a:rPr lang="ar-SA" dirty="0" smtClean="0"/>
              <a:t> </a:t>
            </a:r>
            <a:r>
              <a:rPr lang="ar-EG" dirty="0" smtClean="0"/>
              <a:t>هن</a:t>
            </a:r>
            <a:r>
              <a:rPr lang="ar-SA" dirty="0" smtClean="0"/>
              <a:t>ـ</a:t>
            </a:r>
            <a:r>
              <a:rPr lang="ar-EG" dirty="0" smtClean="0"/>
              <a:t>اك م</a:t>
            </a:r>
            <a:r>
              <a:rPr lang="ar-SA" dirty="0" smtClean="0"/>
              <a:t>ـ</a:t>
            </a:r>
            <a:r>
              <a:rPr lang="ar-EG" dirty="0" smtClean="0"/>
              <a:t>ن </a:t>
            </a:r>
            <a:r>
              <a:rPr lang="ar-EG" dirty="0" err="1" smtClean="0"/>
              <a:t>المخططي</a:t>
            </a:r>
            <a:r>
              <a:rPr lang="ar-SA" dirty="0" smtClean="0"/>
              <a:t>ـ</a:t>
            </a:r>
            <a:r>
              <a:rPr lang="ar-EG" dirty="0" smtClean="0"/>
              <a:t>ن </a:t>
            </a:r>
            <a:r>
              <a:rPr lang="ar-EG" dirty="0"/>
              <a:t>الاجتماعيين من يميز بين </a:t>
            </a:r>
            <a:r>
              <a:rPr lang="ar-EG" dirty="0">
                <a:solidFill>
                  <a:srgbClr val="FF0000"/>
                </a:solidFill>
              </a:rPr>
              <a:t>ثلاث مراحل أساسية</a:t>
            </a:r>
            <a:r>
              <a:rPr lang="ar-EG" dirty="0"/>
              <a:t> في كل عملية تخطيطية على النحو التالي : </a:t>
            </a:r>
            <a:endParaRPr lang="en-US" dirty="0"/>
          </a:p>
          <a:p>
            <a:pPr rtl="1"/>
            <a:r>
              <a:rPr lang="ar-EG" dirty="0"/>
              <a:t>1- مرحلة </a:t>
            </a:r>
            <a:r>
              <a:rPr lang="ar-EG" dirty="0">
                <a:solidFill>
                  <a:srgbClr val="FF0000"/>
                </a:solidFill>
              </a:rPr>
              <a:t>إعداد إطارات </a:t>
            </a:r>
            <a:r>
              <a:rPr lang="ar-EG" dirty="0" smtClean="0">
                <a:solidFill>
                  <a:srgbClr val="FF0000"/>
                </a:solidFill>
              </a:rPr>
              <a:t>الخطة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en-US" dirty="0"/>
          </a:p>
          <a:p>
            <a:pPr rtl="1"/>
            <a:r>
              <a:rPr lang="ar-EG" dirty="0"/>
              <a:t>2- مرحلة </a:t>
            </a:r>
            <a:r>
              <a:rPr lang="ar-EG" dirty="0">
                <a:solidFill>
                  <a:srgbClr val="0070C0"/>
                </a:solidFill>
              </a:rPr>
              <a:t>وضع خطط تنفيذية </a:t>
            </a:r>
            <a:r>
              <a:rPr lang="ar-SA" dirty="0" smtClean="0"/>
              <a:t>.</a:t>
            </a:r>
            <a:endParaRPr lang="en-US" dirty="0"/>
          </a:p>
          <a:p>
            <a:r>
              <a:rPr lang="ar-EG" dirty="0" smtClean="0"/>
              <a:t>3- </a:t>
            </a:r>
            <a:r>
              <a:rPr lang="ar-EG" dirty="0"/>
              <a:t>مرحلة </a:t>
            </a:r>
            <a:r>
              <a:rPr lang="ar-EG" dirty="0">
                <a:solidFill>
                  <a:srgbClr val="00B050"/>
                </a:solidFill>
              </a:rPr>
              <a:t>القيام بمتابعة التنفيذ </a:t>
            </a:r>
            <a:r>
              <a:rPr lang="ar-EG" dirty="0" smtClean="0">
                <a:solidFill>
                  <a:srgbClr val="00B050"/>
                </a:solidFill>
              </a:rPr>
              <a:t>وتقييم</a:t>
            </a:r>
            <a:r>
              <a:rPr lang="ar-SA" dirty="0" smtClean="0">
                <a:solidFill>
                  <a:srgbClr val="00B050"/>
                </a:solidFill>
              </a:rPr>
              <a:t>ه 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/>
              <a:t> </a:t>
            </a:r>
            <a:r>
              <a:rPr lang="ar-SA" b="1" dirty="0" smtClean="0"/>
              <a:t>    </a:t>
            </a:r>
            <a:r>
              <a:rPr lang="ar-EG" dirty="0" smtClean="0"/>
              <a:t>وهناك </a:t>
            </a:r>
            <a:r>
              <a:rPr lang="ar-EG" dirty="0"/>
              <a:t>من يقسم مراحل التخطيط الاجتماعي إلى </a:t>
            </a:r>
            <a:r>
              <a:rPr lang="ar-EG" dirty="0">
                <a:solidFill>
                  <a:srgbClr val="FF0000"/>
                </a:solidFill>
              </a:rPr>
              <a:t>أربع مراحل </a:t>
            </a:r>
            <a:r>
              <a:rPr lang="ar-EG" dirty="0"/>
              <a:t>، وهي : -</a:t>
            </a:r>
            <a:endParaRPr lang="en-US" dirty="0"/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إعداد الخطة </a:t>
            </a:r>
            <a:r>
              <a:rPr lang="ar-EG" dirty="0"/>
              <a:t>0</a:t>
            </a:r>
            <a:endParaRPr lang="en-US" dirty="0"/>
          </a:p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00B050"/>
                </a:solidFill>
              </a:rPr>
              <a:t>تصميم الخطة </a:t>
            </a:r>
            <a:r>
              <a:rPr lang="ar-EG" dirty="0"/>
              <a:t>0</a:t>
            </a:r>
            <a:endParaRPr lang="en-US" dirty="0"/>
          </a:p>
          <a:p>
            <a:pPr rtl="1"/>
            <a:r>
              <a:rPr lang="ar-EG" dirty="0"/>
              <a:t>3- </a:t>
            </a:r>
            <a:r>
              <a:rPr lang="ar-EG" dirty="0">
                <a:solidFill>
                  <a:srgbClr val="7030A0"/>
                </a:solidFill>
              </a:rPr>
              <a:t>تنفيذ الخطة </a:t>
            </a:r>
            <a:r>
              <a:rPr lang="ar-EG" dirty="0"/>
              <a:t>0</a:t>
            </a:r>
            <a:endParaRPr lang="en-US" dirty="0"/>
          </a:p>
          <a:p>
            <a:r>
              <a:rPr lang="ar-EG" dirty="0"/>
              <a:t>4- </a:t>
            </a:r>
            <a:r>
              <a:rPr lang="ar-EG" dirty="0">
                <a:solidFill>
                  <a:srgbClr val="0070C0"/>
                </a:solidFill>
              </a:rPr>
              <a:t>متابعة الخطة وتقويمها </a:t>
            </a:r>
            <a:endParaRPr lang="ar-SA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rtl="1"/>
            <a:r>
              <a:rPr lang="ar-SA" dirty="0" smtClean="0"/>
              <a:t>   </a:t>
            </a:r>
            <a:r>
              <a:rPr lang="ar-EG" dirty="0" smtClean="0"/>
              <a:t> </a:t>
            </a:r>
            <a:r>
              <a:rPr lang="ar-EG" dirty="0"/>
              <a:t>ونجد أن هناك من يميز بين </a:t>
            </a:r>
            <a:r>
              <a:rPr lang="ar-EG" dirty="0">
                <a:solidFill>
                  <a:srgbClr val="FF0000"/>
                </a:solidFill>
              </a:rPr>
              <a:t>أربع مراحل أساسية للتخطيط الاجتماعي</a:t>
            </a:r>
            <a:r>
              <a:rPr lang="ar-EG" dirty="0"/>
              <a:t> على النحو التالي : -</a:t>
            </a:r>
            <a:endParaRPr lang="en-US" dirty="0"/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المرحلة </a:t>
            </a:r>
            <a:r>
              <a:rPr lang="ar-EG" dirty="0" smtClean="0">
                <a:solidFill>
                  <a:srgbClr val="FF0000"/>
                </a:solidFill>
              </a:rPr>
              <a:t>التمهيدية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r>
              <a:rPr lang="ar-EG" dirty="0" smtClean="0"/>
              <a:t>2- </a:t>
            </a:r>
            <a:r>
              <a:rPr lang="ar-EG" dirty="0">
                <a:solidFill>
                  <a:srgbClr val="0070C0"/>
                </a:solidFill>
              </a:rPr>
              <a:t>مرحلة وضع </a:t>
            </a:r>
            <a:r>
              <a:rPr lang="ar-EG" dirty="0" smtClean="0">
                <a:solidFill>
                  <a:srgbClr val="0070C0"/>
                </a:solidFill>
              </a:rPr>
              <a:t>الخطة</a:t>
            </a:r>
            <a:endParaRPr lang="ar-SA" dirty="0" smtClean="0">
              <a:solidFill>
                <a:srgbClr val="0070C0"/>
              </a:solidFill>
            </a:endParaRPr>
          </a:p>
          <a:p>
            <a:pPr rtl="1"/>
            <a:r>
              <a:rPr lang="ar-EG" dirty="0" smtClean="0"/>
              <a:t>3- </a:t>
            </a:r>
            <a:r>
              <a:rPr lang="ar-EG" dirty="0">
                <a:solidFill>
                  <a:srgbClr val="00B050"/>
                </a:solidFill>
              </a:rPr>
              <a:t>مرحلة </a:t>
            </a:r>
            <a:r>
              <a:rPr lang="ar-EG" dirty="0" smtClean="0">
                <a:solidFill>
                  <a:srgbClr val="00B050"/>
                </a:solidFill>
              </a:rPr>
              <a:t>التنفيذ</a:t>
            </a:r>
            <a:endParaRPr lang="ar-SA" dirty="0" smtClean="0">
              <a:solidFill>
                <a:srgbClr val="00B050"/>
              </a:solidFill>
            </a:endParaRPr>
          </a:p>
          <a:p>
            <a:pPr rtl="1"/>
            <a:r>
              <a:rPr lang="ar-EG" dirty="0" smtClean="0"/>
              <a:t>4- </a:t>
            </a:r>
            <a:r>
              <a:rPr lang="ar-EG" dirty="0">
                <a:solidFill>
                  <a:srgbClr val="7030A0"/>
                </a:solidFill>
              </a:rPr>
              <a:t>مرحلة التقويم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</a:t>
            </a:r>
            <a:r>
              <a:rPr lang="ar-EG" dirty="0" smtClean="0"/>
              <a:t>وبالإضافة </a:t>
            </a:r>
            <a:r>
              <a:rPr lang="ar-EG" dirty="0"/>
              <a:t>إلى ما سبق ، نجد أن هناك بعض المخططين الاجتماعيين الذين يميزون بين </a:t>
            </a:r>
            <a:r>
              <a:rPr lang="ar-EG" dirty="0">
                <a:solidFill>
                  <a:srgbClr val="C00000"/>
                </a:solidFill>
              </a:rPr>
              <a:t>ست مراحل أساسية للتخطيط الاجتماعي</a:t>
            </a:r>
            <a:r>
              <a:rPr lang="ar-EG" dirty="0"/>
              <a:t> ، وهي : مرحلة </a:t>
            </a:r>
            <a:r>
              <a:rPr lang="ar-EG" dirty="0">
                <a:solidFill>
                  <a:srgbClr val="0070C0"/>
                </a:solidFill>
              </a:rPr>
              <a:t>تحديد أهداف الخطة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إعداد إطار </a:t>
            </a:r>
            <a:r>
              <a:rPr lang="ar-EG" dirty="0" smtClean="0">
                <a:solidFill>
                  <a:srgbClr val="00B050"/>
                </a:solidFill>
              </a:rPr>
              <a:t>الخطة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/>
              <a:t>،  </a:t>
            </a:r>
            <a:r>
              <a:rPr lang="ar-EG" dirty="0">
                <a:solidFill>
                  <a:srgbClr val="7030A0"/>
                </a:solidFill>
              </a:rPr>
              <a:t>مرحلة وضع الخطة </a:t>
            </a:r>
            <a:r>
              <a:rPr lang="ar-EG" dirty="0"/>
              <a:t>، </a:t>
            </a:r>
            <a:r>
              <a:rPr lang="ar-EG" dirty="0">
                <a:solidFill>
                  <a:srgbClr val="FF0000"/>
                </a:solidFill>
              </a:rPr>
              <a:t>مرحلة تنفيذ الخطة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مرحلة متابعة الخطة</a:t>
            </a:r>
            <a:r>
              <a:rPr lang="ar-EG" dirty="0"/>
              <a:t> ، وأخيرا مرحلة </a:t>
            </a:r>
            <a:r>
              <a:rPr lang="ar-EG" dirty="0">
                <a:solidFill>
                  <a:srgbClr val="D9791B"/>
                </a:solidFill>
              </a:rPr>
              <a:t>التقويم النهائي للخطة </a:t>
            </a:r>
            <a:r>
              <a:rPr lang="ar-EG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926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ويمكن أن نعرض لهذه </a:t>
            </a:r>
            <a:r>
              <a:rPr lang="ar-EG" dirty="0" smtClean="0"/>
              <a:t>المراحل </a:t>
            </a:r>
            <a:r>
              <a:rPr lang="ar-EG" dirty="0"/>
              <a:t>فيما يلي </a:t>
            </a:r>
            <a:r>
              <a:rPr lang="ar-EG" dirty="0" smtClean="0"/>
              <a:t>:</a:t>
            </a:r>
            <a:endParaRPr lang="ar-SA" dirty="0" smtClean="0"/>
          </a:p>
          <a:p>
            <a:endParaRPr lang="ar-SA" dirty="0"/>
          </a:p>
          <a:p>
            <a:r>
              <a:rPr lang="ar-SA" dirty="0" smtClean="0"/>
              <a:t>     1 – </a:t>
            </a:r>
            <a:r>
              <a:rPr lang="ar-SA" dirty="0" smtClean="0">
                <a:solidFill>
                  <a:srgbClr val="FF0000"/>
                </a:solidFill>
              </a:rPr>
              <a:t>تحديد أهداف الخطة </a:t>
            </a:r>
          </a:p>
          <a:p>
            <a:r>
              <a:rPr lang="ar-SA" dirty="0" smtClean="0"/>
              <a:t>         وتعتبر </a:t>
            </a:r>
            <a:r>
              <a:rPr lang="ar-SA" dirty="0" smtClean="0">
                <a:solidFill>
                  <a:srgbClr val="FF0000"/>
                </a:solidFill>
              </a:rPr>
              <a:t>أول مرحلة من مراحل التخطيط </a:t>
            </a:r>
            <a:r>
              <a:rPr lang="ar-SA" dirty="0" smtClean="0"/>
              <a:t>حيث </a:t>
            </a:r>
            <a:r>
              <a:rPr lang="ar-EG" dirty="0" smtClean="0"/>
              <a:t>تبدأ </a:t>
            </a:r>
            <a:r>
              <a:rPr lang="ar-EG" dirty="0"/>
              <a:t>عملية التخطيط الاجتماعي </a:t>
            </a:r>
            <a:r>
              <a:rPr lang="ar-EG" dirty="0">
                <a:solidFill>
                  <a:srgbClr val="0070C0"/>
                </a:solidFill>
              </a:rPr>
              <a:t>بتحديد الأهداف الكبرى للسياسة الاجتماعية أو الدستور</a:t>
            </a:r>
            <a:r>
              <a:rPr lang="ar-EG" dirty="0"/>
              <a:t> ، </a:t>
            </a:r>
            <a:r>
              <a:rPr lang="ar-EG" dirty="0">
                <a:solidFill>
                  <a:srgbClr val="00B050"/>
                </a:solidFill>
              </a:rPr>
              <a:t>وترجمتها إلى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أهداف </a:t>
            </a:r>
            <a:r>
              <a:rPr lang="ar-EG" dirty="0">
                <a:solidFill>
                  <a:srgbClr val="00B050"/>
                </a:solidFill>
              </a:rPr>
              <a:t>تفصيلية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جزئية </a:t>
            </a:r>
            <a:r>
              <a:rPr lang="ar-EG" dirty="0">
                <a:solidFill>
                  <a:srgbClr val="00B050"/>
                </a:solidFill>
              </a:rPr>
              <a:t>واضحة </a:t>
            </a:r>
            <a:r>
              <a:rPr lang="ar-EG" dirty="0"/>
              <a:t>0 وتحتاج مثل هذه الترجمة إلى </a:t>
            </a:r>
            <a:r>
              <a:rPr lang="ar-EG" dirty="0">
                <a:solidFill>
                  <a:srgbClr val="FF0000"/>
                </a:solidFill>
              </a:rPr>
              <a:t>معلومات كافية </a:t>
            </a:r>
            <a:r>
              <a:rPr lang="ar-EG" dirty="0"/>
              <a:t>، وتتطلب </a:t>
            </a:r>
            <a:r>
              <a:rPr lang="ar-EG" dirty="0">
                <a:solidFill>
                  <a:srgbClr val="7030A0"/>
                </a:solidFill>
              </a:rPr>
              <a:t>مراعاة جميع الاحتمالات والتوقعات </a:t>
            </a:r>
            <a:r>
              <a:rPr lang="ar-EG" dirty="0"/>
              <a:t>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56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  </a:t>
            </a:r>
            <a:r>
              <a:rPr lang="ar-EG" dirty="0" smtClean="0">
                <a:solidFill>
                  <a:srgbClr val="FF0000"/>
                </a:solidFill>
              </a:rPr>
              <a:t>وهناك </a:t>
            </a:r>
            <a:r>
              <a:rPr lang="ar-EG" dirty="0">
                <a:solidFill>
                  <a:srgbClr val="FF0000"/>
                </a:solidFill>
              </a:rPr>
              <a:t>عوامل كثيرة تؤثر في تحديد الأهداف </a:t>
            </a:r>
            <a:r>
              <a:rPr lang="ar-EG" dirty="0"/>
              <a:t>من أهمها </a:t>
            </a:r>
            <a:r>
              <a:rPr lang="ar-EG" dirty="0">
                <a:solidFill>
                  <a:srgbClr val="00B050"/>
                </a:solidFill>
              </a:rPr>
              <a:t>العوامل السكانية </a:t>
            </a:r>
            <a:r>
              <a:rPr lang="ar-EG" dirty="0"/>
              <a:t>، </a:t>
            </a:r>
            <a:r>
              <a:rPr lang="ar-EG" dirty="0">
                <a:solidFill>
                  <a:srgbClr val="00B0F0"/>
                </a:solidFill>
              </a:rPr>
              <a:t>والاقتصادية </a:t>
            </a:r>
            <a:r>
              <a:rPr lang="ar-EG" dirty="0"/>
              <a:t>، </a:t>
            </a:r>
            <a:r>
              <a:rPr lang="ar-EG" dirty="0">
                <a:solidFill>
                  <a:srgbClr val="D9791B"/>
                </a:solidFill>
              </a:rPr>
              <a:t>والاجتماعية</a:t>
            </a:r>
            <a:r>
              <a:rPr lang="ar-EG" dirty="0"/>
              <a:t> ، و</a:t>
            </a:r>
            <a:r>
              <a:rPr lang="ar-EG" dirty="0">
                <a:solidFill>
                  <a:srgbClr val="7030A0"/>
                </a:solidFill>
              </a:rPr>
              <a:t>الثقافية</a:t>
            </a:r>
            <a:r>
              <a:rPr lang="ar-EG" dirty="0"/>
              <a:t> و</a:t>
            </a:r>
            <a:r>
              <a:rPr lang="ar-EG" dirty="0">
                <a:solidFill>
                  <a:srgbClr val="002060"/>
                </a:solidFill>
              </a:rPr>
              <a:t>الدينية </a:t>
            </a:r>
            <a:r>
              <a:rPr lang="ar-EG" dirty="0" smtClean="0">
                <a:solidFill>
                  <a:srgbClr val="0E478A"/>
                </a:solidFill>
              </a:rPr>
              <a:t>والإدارية</a:t>
            </a:r>
            <a:r>
              <a:rPr lang="ar-EG" dirty="0" smtClean="0"/>
              <a:t> </a:t>
            </a:r>
            <a:r>
              <a:rPr lang="ar-EG" dirty="0"/>
              <a:t>، </a:t>
            </a:r>
            <a:r>
              <a:rPr lang="ar-EG" dirty="0">
                <a:solidFill>
                  <a:srgbClr val="FF0000"/>
                </a:solidFill>
              </a:rPr>
              <a:t>والتنظيمية</a:t>
            </a:r>
            <a:r>
              <a:rPr lang="ar-EG" dirty="0"/>
              <a:t> 0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74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 – </a:t>
            </a:r>
            <a:r>
              <a:rPr lang="ar-SA" dirty="0" smtClean="0">
                <a:solidFill>
                  <a:srgbClr val="FF0000"/>
                </a:solidFill>
              </a:rPr>
              <a:t>إعداد إطارات الخطة </a:t>
            </a:r>
          </a:p>
          <a:p>
            <a:r>
              <a:rPr lang="ar-SA" dirty="0" smtClean="0"/>
              <a:t>   </a:t>
            </a:r>
            <a:r>
              <a:rPr lang="ar-EG" dirty="0" smtClean="0"/>
              <a:t>وفي </a:t>
            </a:r>
            <a:r>
              <a:rPr lang="ar-EG" dirty="0"/>
              <a:t>هذه المرحلة </a:t>
            </a:r>
            <a:r>
              <a:rPr lang="ar-EG" dirty="0">
                <a:solidFill>
                  <a:srgbClr val="0070C0"/>
                </a:solidFill>
              </a:rPr>
              <a:t>يتم جمع المعلومات المتصلة بأهداف الخطة </a:t>
            </a:r>
            <a:r>
              <a:rPr lang="ar-EG" dirty="0"/>
              <a:t>، ويجب أن تكون </a:t>
            </a:r>
            <a:r>
              <a:rPr lang="ar-EG" dirty="0">
                <a:solidFill>
                  <a:srgbClr val="FF0000"/>
                </a:solidFill>
              </a:rPr>
              <a:t>المعلومات صحيحة وواضحة </a:t>
            </a:r>
            <a:r>
              <a:rPr lang="ar-EG" dirty="0">
                <a:solidFill>
                  <a:srgbClr val="00B050"/>
                </a:solidFill>
              </a:rPr>
              <a:t>بحيث يمكن تقدير المواقف المختلفة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للأهداف </a:t>
            </a:r>
            <a:r>
              <a:rPr lang="ar-EG" dirty="0">
                <a:solidFill>
                  <a:srgbClr val="00B050"/>
                </a:solidFill>
              </a:rPr>
              <a:t>من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جميع </a:t>
            </a:r>
            <a:r>
              <a:rPr lang="ar-EG" dirty="0">
                <a:solidFill>
                  <a:srgbClr val="00B050"/>
                </a:solidFill>
              </a:rPr>
              <a:t>الجوانب</a:t>
            </a:r>
            <a:r>
              <a:rPr lang="ar-EG" dirty="0"/>
              <a:t> </a:t>
            </a:r>
            <a:r>
              <a:rPr lang="ar-EG" dirty="0" smtClean="0">
                <a:solidFill>
                  <a:srgbClr val="7030A0"/>
                </a:solidFill>
              </a:rPr>
              <a:t>0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ولا بد من الاعتماد على البحوث والدراسات الاجتماعية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للتأكد من صحة المعلومات في صورة بيانات وتقارير تتضمن كل ماله أثر على أهداف الخطة </a:t>
            </a:r>
            <a:r>
              <a:rPr lang="ar-EG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870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EG" dirty="0" smtClean="0"/>
              <a:t>وقد يحتاج </a:t>
            </a:r>
            <a:r>
              <a:rPr lang="ar-EG" dirty="0"/>
              <a:t>الأمر في هذه المرحلة إلى </a:t>
            </a:r>
            <a:r>
              <a:rPr lang="ar-EG" dirty="0">
                <a:solidFill>
                  <a:srgbClr val="0070C0"/>
                </a:solidFill>
              </a:rPr>
              <a:t>إعداد دراسة اجتماعية  </a:t>
            </a:r>
            <a:r>
              <a:rPr lang="ar-EG" dirty="0"/>
              <a:t>تعتمد على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طريقة </a:t>
            </a:r>
            <a:r>
              <a:rPr lang="ar-EG" dirty="0">
                <a:solidFill>
                  <a:srgbClr val="FF0000"/>
                </a:solidFill>
              </a:rPr>
              <a:t>المسح الاجتماعي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الشامل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و</a:t>
            </a:r>
            <a:r>
              <a:rPr lang="ar-SA" dirty="0" smtClean="0"/>
              <a:t>ا</a:t>
            </a:r>
            <a:r>
              <a:rPr lang="ar-EG" dirty="0" err="1" smtClean="0"/>
              <a:t>ستخدام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/>
              <a:t>الأدوات </a:t>
            </a:r>
            <a:r>
              <a:rPr lang="ar-EG" dirty="0"/>
              <a:t>المنهجية المناسبة لجمع البيانات مثل </a:t>
            </a:r>
            <a:r>
              <a:rPr lang="ar-SA" dirty="0" smtClean="0">
                <a:solidFill>
                  <a:srgbClr val="00B050"/>
                </a:solidFill>
              </a:rPr>
              <a:t>ا</a:t>
            </a:r>
            <a:r>
              <a:rPr lang="ar-EG" dirty="0" err="1" smtClean="0">
                <a:solidFill>
                  <a:srgbClr val="00B050"/>
                </a:solidFill>
              </a:rPr>
              <a:t>ستمارة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الاستبيان </a:t>
            </a:r>
            <a:r>
              <a:rPr lang="ar-EG" dirty="0"/>
              <a:t>– وبعد كل هذه الإجراءات العلمية </a:t>
            </a:r>
            <a:r>
              <a:rPr lang="ar-EG" dirty="0">
                <a:solidFill>
                  <a:srgbClr val="FF0000"/>
                </a:solidFill>
              </a:rPr>
              <a:t>تقوم الأجهزة المختصة </a:t>
            </a:r>
            <a:r>
              <a:rPr lang="ar-EG" dirty="0">
                <a:solidFill>
                  <a:srgbClr val="0070C0"/>
                </a:solidFill>
              </a:rPr>
              <a:t>بوضع إطار الخطة </a:t>
            </a:r>
            <a:r>
              <a:rPr lang="ar-EG" dirty="0" smtClean="0">
                <a:solidFill>
                  <a:schemeClr val="tx1"/>
                </a:solidFill>
              </a:rPr>
              <a:t>الت</a:t>
            </a:r>
            <a:r>
              <a:rPr lang="ar-SA" dirty="0" smtClean="0">
                <a:solidFill>
                  <a:schemeClr val="tx1"/>
                </a:solidFill>
              </a:rPr>
              <a:t>ي</a:t>
            </a:r>
            <a:r>
              <a:rPr lang="ar-EG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EG" dirty="0" smtClean="0">
                <a:solidFill>
                  <a:schemeClr val="tx1"/>
                </a:solidFill>
              </a:rPr>
              <a:t>تتضمن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الاتجاهات المرتبطة مباشرة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بالأهداف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chemeClr val="tx1"/>
                </a:solidFill>
              </a:rPr>
              <a:t>الت</a:t>
            </a:r>
            <a:r>
              <a:rPr lang="ar-SA" dirty="0" smtClean="0">
                <a:solidFill>
                  <a:schemeClr val="tx1"/>
                </a:solidFill>
              </a:rPr>
              <a:t>ي</a:t>
            </a:r>
            <a:r>
              <a:rPr lang="ar-EG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EG" dirty="0" smtClean="0">
                <a:solidFill>
                  <a:schemeClr val="tx1"/>
                </a:solidFill>
              </a:rPr>
              <a:t>تم تحديدها </a:t>
            </a:r>
            <a:r>
              <a:rPr lang="ar-EG" dirty="0">
                <a:solidFill>
                  <a:schemeClr val="tx1"/>
                </a:solidFill>
              </a:rPr>
              <a:t>للخطة الشاملة 0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572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676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 3 – </a:t>
            </a:r>
            <a:r>
              <a:rPr lang="ar-SA" dirty="0" smtClean="0">
                <a:solidFill>
                  <a:srgbClr val="FF0000"/>
                </a:solidFill>
              </a:rPr>
              <a:t>مرحلة وضع الخطة </a:t>
            </a:r>
          </a:p>
          <a:p>
            <a:r>
              <a:rPr lang="ar-SA" dirty="0" smtClean="0"/>
              <a:t>    </a:t>
            </a:r>
            <a:r>
              <a:rPr lang="ar-EG" dirty="0" smtClean="0"/>
              <a:t>وتشمل </a:t>
            </a:r>
            <a:r>
              <a:rPr lang="ar-EG" dirty="0"/>
              <a:t>هذه المرحلة عادة </a:t>
            </a:r>
            <a:r>
              <a:rPr lang="ar-EG" dirty="0">
                <a:solidFill>
                  <a:srgbClr val="FF0000"/>
                </a:solidFill>
              </a:rPr>
              <a:t>لجان وضع المشروعات النهائية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وعن طريق </a:t>
            </a:r>
            <a:r>
              <a:rPr lang="ar-EG" dirty="0" smtClean="0">
                <a:solidFill>
                  <a:srgbClr val="00B050"/>
                </a:solidFill>
              </a:rPr>
              <a:t>هذه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اللجان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تعد </a:t>
            </a:r>
            <a:r>
              <a:rPr lang="ar-EG" dirty="0">
                <a:solidFill>
                  <a:srgbClr val="0070C0"/>
                </a:solidFill>
              </a:rPr>
              <a:t>الصورة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النهائية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لإطار </a:t>
            </a:r>
            <a:r>
              <a:rPr lang="ar-EG" dirty="0">
                <a:solidFill>
                  <a:srgbClr val="0070C0"/>
                </a:solidFill>
              </a:rPr>
              <a:t>الخطة </a:t>
            </a:r>
            <a:r>
              <a:rPr lang="ar-EG" dirty="0"/>
              <a:t>، </a:t>
            </a:r>
            <a:r>
              <a:rPr lang="ar-EG" dirty="0">
                <a:solidFill>
                  <a:srgbClr val="7030A0"/>
                </a:solidFill>
              </a:rPr>
              <a:t>وتحديد الأجهزة المسئولة عن تنفيذ الخطة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>
                <a:solidFill>
                  <a:srgbClr val="FF0000"/>
                </a:solidFill>
              </a:rPr>
              <a:t>وتتكون لجان وضع الخطة مما يلي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أ - </a:t>
            </a:r>
            <a:r>
              <a:rPr lang="ar-SA" dirty="0" smtClean="0">
                <a:solidFill>
                  <a:srgbClr val="0070C0"/>
                </a:solidFill>
              </a:rPr>
              <a:t>أعضاء يمثلون القيادة في المجتمع </a:t>
            </a:r>
          </a:p>
          <a:p>
            <a:r>
              <a:rPr lang="ar-SA" dirty="0"/>
              <a:t> </a:t>
            </a:r>
            <a:r>
              <a:rPr lang="ar-SA" dirty="0" smtClean="0"/>
              <a:t>  ب - </a:t>
            </a:r>
            <a:r>
              <a:rPr lang="ar-EG" dirty="0" smtClean="0"/>
              <a:t> </a:t>
            </a:r>
            <a:r>
              <a:rPr lang="ar-EG" dirty="0"/>
              <a:t>تتكون على </a:t>
            </a:r>
            <a:r>
              <a:rPr lang="ar-EG" dirty="0">
                <a:solidFill>
                  <a:srgbClr val="FF0000"/>
                </a:solidFill>
              </a:rPr>
              <a:t>المستوى القومي </a:t>
            </a:r>
            <a:r>
              <a:rPr lang="ar-EG" dirty="0"/>
              <a:t>من </a:t>
            </a:r>
            <a:r>
              <a:rPr lang="ar-EG" dirty="0">
                <a:solidFill>
                  <a:srgbClr val="00B050"/>
                </a:solidFill>
              </a:rPr>
              <a:t>القيادات السياسية </a:t>
            </a:r>
            <a:r>
              <a:rPr lang="ar-EG" dirty="0"/>
              <a:t>في التنظيمات الشعبية والسياسية ، وهم يمثلون المجتمع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372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ج -  </a:t>
            </a:r>
            <a:r>
              <a:rPr lang="ar-EG" dirty="0" smtClean="0"/>
              <a:t>يعاون </a:t>
            </a:r>
            <a:r>
              <a:rPr lang="ar-EG" dirty="0"/>
              <a:t>هؤلاء القادة </a:t>
            </a:r>
            <a:r>
              <a:rPr lang="ar-EG" dirty="0">
                <a:solidFill>
                  <a:srgbClr val="FF0000"/>
                </a:solidFill>
              </a:rPr>
              <a:t>خبراء من العاملين في مختلف القطاعات </a:t>
            </a:r>
            <a:r>
              <a:rPr lang="ar-EG" dirty="0"/>
              <a:t>ومن مختلف المستويات </a:t>
            </a:r>
            <a:r>
              <a:rPr lang="ar-EG" dirty="0" smtClean="0"/>
              <a:t>المجتمعي</a:t>
            </a:r>
            <a:r>
              <a:rPr lang="ar-SA" dirty="0" smtClean="0"/>
              <a:t>ة . </a:t>
            </a:r>
          </a:p>
          <a:p>
            <a:endParaRPr lang="ar-SA" dirty="0"/>
          </a:p>
          <a:p>
            <a:r>
              <a:rPr lang="ar-SA" dirty="0" smtClean="0"/>
              <a:t>      </a:t>
            </a:r>
            <a:r>
              <a:rPr lang="ar-SA" dirty="0" smtClean="0">
                <a:solidFill>
                  <a:srgbClr val="FF0000"/>
                </a:solidFill>
              </a:rPr>
              <a:t>وتقوم لجان وضع المشروعات النهائية ببعض المهام منها </a:t>
            </a:r>
            <a:r>
              <a:rPr lang="ar-SA" dirty="0" smtClean="0"/>
              <a:t>:</a:t>
            </a:r>
          </a:p>
          <a:p>
            <a:r>
              <a:rPr lang="ar-SA" dirty="0" smtClean="0"/>
              <a:t> أ - </a:t>
            </a:r>
            <a:r>
              <a:rPr lang="ar-EG" dirty="0" smtClean="0">
                <a:solidFill>
                  <a:srgbClr val="0070C0"/>
                </a:solidFill>
              </a:rPr>
              <a:t>دراسة </a:t>
            </a:r>
            <a:r>
              <a:rPr lang="ar-EG" dirty="0">
                <a:solidFill>
                  <a:srgbClr val="0070C0"/>
                </a:solidFill>
              </a:rPr>
              <a:t>البيانات والمقترحات والتوصيات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أمكن الوصول إليها في كل من </a:t>
            </a:r>
            <a:r>
              <a:rPr lang="ar-EG" dirty="0">
                <a:solidFill>
                  <a:srgbClr val="00B050"/>
                </a:solidFill>
              </a:rPr>
              <a:t>مرحلتي تحديد الأهداف وإعداد إطار الخطة</a:t>
            </a:r>
            <a:r>
              <a:rPr lang="ar-EG" dirty="0"/>
              <a:t>0 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26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ب -  القيام </a:t>
            </a:r>
            <a:r>
              <a:rPr lang="ar-EG" dirty="0">
                <a:solidFill>
                  <a:srgbClr val="0070C0"/>
                </a:solidFill>
              </a:rPr>
              <a:t>بترتيب أولويات الاحتياجات ومدى صلاحية الخطة المقترحة لمواجهة تلك الاحتياجات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في </a:t>
            </a:r>
            <a:r>
              <a:rPr lang="ar-EG" dirty="0">
                <a:solidFill>
                  <a:srgbClr val="0070C0"/>
                </a:solidFill>
              </a:rPr>
              <a:t>حدود </a:t>
            </a:r>
            <a:r>
              <a:rPr lang="ar-EG" dirty="0" smtClean="0">
                <a:solidFill>
                  <a:srgbClr val="0070C0"/>
                </a:solidFill>
              </a:rPr>
              <a:t>أهداف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المجتمع </a:t>
            </a:r>
            <a:r>
              <a:rPr lang="ar-EG" dirty="0" smtClean="0">
                <a:solidFill>
                  <a:srgbClr val="FF0000"/>
                </a:solidFill>
              </a:rPr>
              <a:t>تمهيداً </a:t>
            </a:r>
            <a:r>
              <a:rPr lang="ar-EG" dirty="0">
                <a:solidFill>
                  <a:srgbClr val="FF0000"/>
                </a:solidFill>
              </a:rPr>
              <a:t>لإصدار قرارات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باعتماد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خطة </a:t>
            </a:r>
            <a:r>
              <a:rPr lang="ar-EG" dirty="0">
                <a:solidFill>
                  <a:srgbClr val="FF0000"/>
                </a:solidFill>
              </a:rPr>
              <a:t>التنمية الشاملة </a:t>
            </a:r>
            <a:r>
              <a:rPr lang="ar-EG" dirty="0" smtClean="0"/>
              <a:t>0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وهي الخطة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وقع عليها الاختيار لتحقيق أهداف الخطة 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73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4 – </a:t>
            </a:r>
            <a:r>
              <a:rPr lang="ar-SA" dirty="0" smtClean="0">
                <a:solidFill>
                  <a:srgbClr val="FF0000"/>
                </a:solidFill>
              </a:rPr>
              <a:t>تنفيذ الخطة </a:t>
            </a:r>
          </a:p>
          <a:p>
            <a:r>
              <a:rPr lang="ar-SA" dirty="0" smtClean="0"/>
              <a:t>           </a:t>
            </a:r>
            <a:r>
              <a:rPr lang="ar-EG" dirty="0" smtClean="0"/>
              <a:t>وفي </a:t>
            </a:r>
            <a:r>
              <a:rPr lang="ar-EG" dirty="0"/>
              <a:t>هذه المرحلة </a:t>
            </a:r>
            <a:r>
              <a:rPr lang="ar-EG" dirty="0">
                <a:solidFill>
                  <a:srgbClr val="FF0000"/>
                </a:solidFill>
              </a:rPr>
              <a:t>يعهد بالخطة القومية إلى أجهزة تنفيذية </a:t>
            </a:r>
            <a:r>
              <a:rPr lang="ar-EG" dirty="0"/>
              <a:t>مثل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الوزارات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المتخصصة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/>
              <a:t>والمحافظات </a:t>
            </a:r>
            <a:r>
              <a:rPr lang="ar-SA" dirty="0" smtClean="0"/>
              <a:t> </a:t>
            </a:r>
            <a:r>
              <a:rPr lang="ar-EG" dirty="0" smtClean="0"/>
              <a:t>و</a:t>
            </a:r>
            <a:r>
              <a:rPr lang="ar-SA" dirty="0" smtClean="0"/>
              <a:t> </a:t>
            </a:r>
            <a:r>
              <a:rPr lang="ar-EG" dirty="0" smtClean="0"/>
              <a:t>المديريات </a:t>
            </a:r>
            <a:r>
              <a:rPr lang="ar-SA" dirty="0" smtClean="0"/>
              <a:t> </a:t>
            </a:r>
            <a:r>
              <a:rPr lang="ar-EG" dirty="0" smtClean="0"/>
              <a:t>النوعية </a:t>
            </a:r>
            <a:r>
              <a:rPr lang="ar-EG" dirty="0"/>
              <a:t>والإدارات والوحدات والأقسام في جميع المستويات المجتمعية من المستوى القومي حتى مستويات القرية 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424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</a:t>
            </a:r>
            <a:r>
              <a:rPr lang="ar-EG" dirty="0" smtClean="0"/>
              <a:t>وفي </a:t>
            </a:r>
            <a:r>
              <a:rPr lang="ar-EG" dirty="0"/>
              <a:t>هذه المرحلة </a:t>
            </a:r>
            <a:r>
              <a:rPr lang="ar-EG" dirty="0">
                <a:solidFill>
                  <a:srgbClr val="FF0000"/>
                </a:solidFill>
              </a:rPr>
              <a:t>يتم تقسيم العمل إلى عناصر وتخصصات تنفيذية </a:t>
            </a:r>
            <a:r>
              <a:rPr lang="ar-SA" dirty="0" smtClean="0"/>
              <a:t> </a:t>
            </a:r>
            <a:r>
              <a:rPr lang="ar-EG" dirty="0" smtClean="0"/>
              <a:t>وذلك </a:t>
            </a:r>
            <a:r>
              <a:rPr lang="ar-SA" dirty="0" smtClean="0"/>
              <a:t> </a:t>
            </a:r>
            <a:r>
              <a:rPr lang="ar-EG" dirty="0" smtClean="0"/>
              <a:t>على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أن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تتولى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بعض الأقسام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مهمة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التوجيه </a:t>
            </a:r>
            <a:r>
              <a:rPr lang="ar-EG" dirty="0">
                <a:solidFill>
                  <a:srgbClr val="0070C0"/>
                </a:solidFill>
              </a:rPr>
              <a:t>والإشراف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50"/>
                </a:solidFill>
              </a:rPr>
              <a:t>وتتولى </a:t>
            </a:r>
            <a:r>
              <a:rPr lang="ar-EG" dirty="0">
                <a:solidFill>
                  <a:srgbClr val="00B050"/>
                </a:solidFill>
              </a:rPr>
              <a:t>أقسام أخرى أو عاملون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فقط مهمة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العمل الميداني </a:t>
            </a:r>
            <a:r>
              <a:rPr lang="ar-EG" dirty="0" smtClean="0"/>
              <a:t>0 </a:t>
            </a:r>
            <a:r>
              <a:rPr lang="ar-SA" dirty="0" smtClean="0">
                <a:solidFill>
                  <a:srgbClr val="7030A0"/>
                </a:solidFill>
              </a:rPr>
              <a:t>ويكون </a:t>
            </a:r>
            <a:r>
              <a:rPr lang="ar-EG" dirty="0" smtClean="0">
                <a:solidFill>
                  <a:srgbClr val="7030A0"/>
                </a:solidFill>
              </a:rPr>
              <a:t>تحديد </a:t>
            </a:r>
            <a:r>
              <a:rPr lang="ar-EG" dirty="0">
                <a:solidFill>
                  <a:srgbClr val="7030A0"/>
                </a:solidFill>
              </a:rPr>
              <a:t>العلاقات بين هذه الأقسام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0E478A"/>
                </a:solidFill>
              </a:rPr>
              <a:t>عن </a:t>
            </a:r>
            <a:r>
              <a:rPr lang="ar-EG" dirty="0">
                <a:solidFill>
                  <a:srgbClr val="0E478A"/>
                </a:solidFill>
              </a:rPr>
              <a:t>طريق </a:t>
            </a:r>
            <a:r>
              <a:rPr lang="ar-EG" dirty="0">
                <a:solidFill>
                  <a:srgbClr val="FF0000"/>
                </a:solidFill>
              </a:rPr>
              <a:t>تنظيمات وأوامر صادرة من جهات الاختصاص تشمل نظام العمل والتنفيذ ، والمتابعة والتقويم المحلي </a:t>
            </a:r>
            <a:r>
              <a:rPr lang="ar-EG" dirty="0"/>
              <a:t>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18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</a:t>
            </a:r>
            <a:r>
              <a:rPr lang="ar-EG" dirty="0" smtClean="0">
                <a:solidFill>
                  <a:srgbClr val="FF0000"/>
                </a:solidFill>
              </a:rPr>
              <a:t>وتتطلب </a:t>
            </a:r>
            <a:r>
              <a:rPr lang="ar-EG" dirty="0">
                <a:solidFill>
                  <a:srgbClr val="FF0000"/>
                </a:solidFill>
              </a:rPr>
              <a:t>مرحلة تنفيذ الخطة </a:t>
            </a:r>
            <a:r>
              <a:rPr lang="ar-EG" dirty="0">
                <a:solidFill>
                  <a:srgbClr val="00B050"/>
                </a:solidFill>
              </a:rPr>
              <a:t>القيام بعدة جهود وإجراءات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ووجود لغة مفهومة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ومشتركة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بين </a:t>
            </a:r>
            <a:r>
              <a:rPr lang="ar-EG" dirty="0">
                <a:solidFill>
                  <a:srgbClr val="0070C0"/>
                </a:solidFill>
              </a:rPr>
              <a:t>الجهة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أو </a:t>
            </a:r>
            <a:r>
              <a:rPr lang="ar-EG" dirty="0">
                <a:solidFill>
                  <a:srgbClr val="0070C0"/>
                </a:solidFill>
              </a:rPr>
              <a:t>اللجان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قامت </a:t>
            </a:r>
            <a:r>
              <a:rPr lang="ar-EG" dirty="0">
                <a:solidFill>
                  <a:srgbClr val="0070C0"/>
                </a:solidFill>
              </a:rPr>
              <a:t>بوضع الخطة وبين الأجهزة أو الجهات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تقوم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بتنفيذ </a:t>
            </a:r>
            <a:r>
              <a:rPr lang="ar-EG" dirty="0">
                <a:solidFill>
                  <a:srgbClr val="0070C0"/>
                </a:solidFill>
              </a:rPr>
              <a:t>الخطة </a:t>
            </a:r>
            <a:r>
              <a:rPr lang="ar-EG" dirty="0"/>
              <a:t>0 </a:t>
            </a:r>
            <a:r>
              <a:rPr lang="ar-EG" dirty="0">
                <a:solidFill>
                  <a:srgbClr val="FF0000"/>
                </a:solidFill>
              </a:rPr>
              <a:t>كما يتطلب تنفيذ الخطة </a:t>
            </a:r>
            <a:r>
              <a:rPr lang="ar-EG" dirty="0">
                <a:solidFill>
                  <a:srgbClr val="7030A0"/>
                </a:solidFill>
              </a:rPr>
              <a:t>دراسة إجراءات التنفيذ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وتحديد أولوياتها </a:t>
            </a:r>
            <a:r>
              <a:rPr lang="ar-EG" dirty="0" smtClean="0">
                <a:solidFill>
                  <a:srgbClr val="D9791B"/>
                </a:solidFill>
              </a:rPr>
              <a:t>والتوقيت </a:t>
            </a:r>
            <a:r>
              <a:rPr lang="ar-EG" dirty="0">
                <a:solidFill>
                  <a:srgbClr val="D9791B"/>
                </a:solidFill>
              </a:rPr>
              <a:t>الزمني لإتمامها في إطار الخطة المعتمدة وفي حدود التكاليف المحددة لها </a:t>
            </a:r>
            <a:r>
              <a:rPr lang="ar-EG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787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5 – </a:t>
            </a:r>
            <a:r>
              <a:rPr lang="ar-SA" dirty="0" smtClean="0">
                <a:solidFill>
                  <a:srgbClr val="FF0000"/>
                </a:solidFill>
              </a:rPr>
              <a:t>مرحلة متابعة الخطة </a:t>
            </a:r>
          </a:p>
          <a:p>
            <a:r>
              <a:rPr lang="ar-SA" dirty="0" smtClean="0"/>
              <a:t>     </a:t>
            </a:r>
            <a:r>
              <a:rPr lang="ar-EG" dirty="0" smtClean="0"/>
              <a:t>وفي </a:t>
            </a:r>
            <a:r>
              <a:rPr lang="ar-EG" dirty="0"/>
              <a:t>هذه المرحلة </a:t>
            </a:r>
            <a:r>
              <a:rPr lang="ar-EG" dirty="0">
                <a:solidFill>
                  <a:srgbClr val="0070C0"/>
                </a:solidFill>
              </a:rPr>
              <a:t>يتم التعرف على كيفية إتمام خطوات الخطة </a:t>
            </a:r>
            <a:r>
              <a:rPr lang="ar-EG" dirty="0"/>
              <a:t>في حدود </a:t>
            </a:r>
            <a:r>
              <a:rPr lang="ar-EG" dirty="0">
                <a:solidFill>
                  <a:srgbClr val="FF0000"/>
                </a:solidFill>
              </a:rPr>
              <a:t>التوقيت الزمني </a:t>
            </a:r>
            <a:r>
              <a:rPr lang="ar-EG" dirty="0" smtClean="0">
                <a:solidFill>
                  <a:srgbClr val="FF0000"/>
                </a:solidFill>
              </a:rPr>
              <a:t>و</a:t>
            </a:r>
            <a:r>
              <a:rPr lang="ar-SA" dirty="0" smtClean="0">
                <a:solidFill>
                  <a:srgbClr val="FF0000"/>
                </a:solidFill>
              </a:rPr>
              <a:t>الوضع </a:t>
            </a:r>
            <a:r>
              <a:rPr lang="ar-EG" dirty="0" smtClean="0">
                <a:solidFill>
                  <a:srgbClr val="FF0000"/>
                </a:solidFill>
              </a:rPr>
              <a:t>المالي </a:t>
            </a:r>
            <a:r>
              <a:rPr lang="ar-SA" dirty="0" smtClean="0"/>
              <a:t>. </a:t>
            </a:r>
          </a:p>
          <a:p>
            <a:r>
              <a:rPr lang="ar-EG" dirty="0" smtClean="0"/>
              <a:t> </a:t>
            </a:r>
            <a:r>
              <a:rPr lang="ar-SA" dirty="0" smtClean="0"/>
              <a:t>   </a:t>
            </a:r>
            <a:r>
              <a:rPr lang="ar-EG" dirty="0" smtClean="0">
                <a:solidFill>
                  <a:srgbClr val="0070C0"/>
                </a:solidFill>
              </a:rPr>
              <a:t>وتتطلب </a:t>
            </a:r>
            <a:r>
              <a:rPr lang="ar-EG" dirty="0">
                <a:solidFill>
                  <a:srgbClr val="0070C0"/>
                </a:solidFill>
              </a:rPr>
              <a:t>عملية المتابعة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smtClean="0">
                <a:solidFill>
                  <a:srgbClr val="00B050"/>
                </a:solidFill>
              </a:rPr>
              <a:t>سج</a:t>
            </a:r>
            <a:r>
              <a:rPr lang="ar-EG" smtClean="0">
                <a:solidFill>
                  <a:srgbClr val="00B050"/>
                </a:solidFill>
              </a:rPr>
              <a:t>يل </a:t>
            </a:r>
            <a:r>
              <a:rPr lang="ar-EG" dirty="0">
                <a:solidFill>
                  <a:srgbClr val="00B050"/>
                </a:solidFill>
              </a:rPr>
              <a:t>المنظم لكل خطوة من خطوات تنفيذ الخطة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لمعرفة مدى مطابقتها زمنيا وماليا لما سبق وضعه في الخطة</a:t>
            </a:r>
            <a:r>
              <a:rPr lang="ar-EG" dirty="0"/>
              <a:t> ، وبذلك </a:t>
            </a:r>
            <a:r>
              <a:rPr lang="ar-EG" dirty="0">
                <a:solidFill>
                  <a:srgbClr val="0070C0"/>
                </a:solidFill>
              </a:rPr>
              <a:t>يمكن معرفة ما تم إنجازه من حيث الكم والكيف ، وتلافي الأخطاء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قد تحدث أثناء التنفيذ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544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</a:t>
            </a:r>
            <a:r>
              <a:rPr lang="ar-EG" dirty="0" smtClean="0"/>
              <a:t>وتبدأ </a:t>
            </a:r>
            <a:r>
              <a:rPr lang="ar-EG" dirty="0"/>
              <a:t>عملية المتابعة </a:t>
            </a:r>
            <a:r>
              <a:rPr lang="ar-EG" dirty="0">
                <a:solidFill>
                  <a:srgbClr val="FF0000"/>
                </a:solidFill>
              </a:rPr>
              <a:t>من المراحل الأولى لعملية التخطيط الاجتماعي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ومنذ </a:t>
            </a:r>
            <a:r>
              <a:rPr lang="ar-EG" dirty="0">
                <a:solidFill>
                  <a:srgbClr val="FF0000"/>
                </a:solidFill>
              </a:rPr>
              <a:t>مرحلة تحديد أهداف الخطة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، </a:t>
            </a:r>
            <a:r>
              <a:rPr lang="ar-EG" dirty="0"/>
              <a:t>كما أن هناك متابعة لمرحلة إعداد إطار الخطة ، ومتابعة أخرى لمرحلة وضع الخطة ، بجانب متابعة خطوات تنفيذ الخطة ، الأمر الذي يشير إلى أن </a:t>
            </a:r>
            <a:r>
              <a:rPr lang="ar-SA" dirty="0" smtClean="0"/>
              <a:t>   </a:t>
            </a:r>
            <a:r>
              <a:rPr lang="ar-EG" dirty="0" smtClean="0">
                <a:solidFill>
                  <a:srgbClr val="FF0000"/>
                </a:solidFill>
              </a:rPr>
              <a:t>عملية </a:t>
            </a:r>
            <a:r>
              <a:rPr lang="ar-EG" dirty="0">
                <a:solidFill>
                  <a:srgbClr val="FF0000"/>
                </a:solidFill>
              </a:rPr>
              <a:t>المتابعة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تعد </a:t>
            </a:r>
            <a:r>
              <a:rPr lang="ar-EG" dirty="0">
                <a:solidFill>
                  <a:srgbClr val="FF0000"/>
                </a:solidFill>
              </a:rPr>
              <a:t>عملية مستمرة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منذ بداية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مراحل التخطيط حتى نهايتها </a:t>
            </a:r>
            <a:r>
              <a:rPr lang="ar-EG" dirty="0"/>
              <a:t>، وبذلك </a:t>
            </a:r>
            <a:r>
              <a:rPr lang="ar-EG" dirty="0">
                <a:solidFill>
                  <a:srgbClr val="0070C0"/>
                </a:solidFill>
              </a:rPr>
              <a:t>تؤدي المتابعة دوراً مهما في ضمان تنفيذ الخطة وتلافي الصعوبات </a:t>
            </a:r>
            <a:r>
              <a:rPr lang="ar-EG" dirty="0" err="1">
                <a:solidFill>
                  <a:srgbClr val="0070C0"/>
                </a:solidFill>
              </a:rPr>
              <a:t>التى</a:t>
            </a:r>
            <a:r>
              <a:rPr lang="ar-EG" dirty="0">
                <a:solidFill>
                  <a:srgbClr val="0070C0"/>
                </a:solidFill>
              </a:rPr>
              <a:t> تواجه التنفيذ </a:t>
            </a:r>
            <a:r>
              <a:rPr lang="ar-EG" dirty="0"/>
              <a:t>، وبالتالي </a:t>
            </a:r>
            <a:r>
              <a:rPr lang="ar-EG" dirty="0">
                <a:solidFill>
                  <a:srgbClr val="00B050"/>
                </a:solidFill>
              </a:rPr>
              <a:t>تحقيق أهداف الخطة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902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6 – </a:t>
            </a:r>
            <a:r>
              <a:rPr lang="ar-SA" dirty="0" smtClean="0">
                <a:solidFill>
                  <a:srgbClr val="FF0000"/>
                </a:solidFill>
              </a:rPr>
              <a:t>التقويم النهائي </a:t>
            </a:r>
          </a:p>
          <a:p>
            <a:endParaRPr lang="ar-SA" dirty="0"/>
          </a:p>
          <a:p>
            <a:r>
              <a:rPr lang="ar-SA" dirty="0" smtClean="0"/>
              <a:t>     </a:t>
            </a:r>
            <a:r>
              <a:rPr lang="ar-EG" dirty="0" smtClean="0"/>
              <a:t>لاشك </a:t>
            </a:r>
            <a:r>
              <a:rPr lang="ar-EG" dirty="0"/>
              <a:t>أن </a:t>
            </a:r>
            <a:r>
              <a:rPr lang="ar-EG" dirty="0">
                <a:solidFill>
                  <a:srgbClr val="FF0000"/>
                </a:solidFill>
              </a:rPr>
              <a:t>التقويم المحلي للخطة عملية ضرورية منذ بداية عملية تنفيذ الخطة</a:t>
            </a:r>
            <a:r>
              <a:rPr lang="ar-EG" dirty="0"/>
              <a:t> ، </a:t>
            </a:r>
            <a:r>
              <a:rPr lang="ar-SA" dirty="0" smtClean="0"/>
              <a:t> </a:t>
            </a:r>
            <a:r>
              <a:rPr lang="ar-EG" dirty="0" smtClean="0"/>
              <a:t>وبعد </a:t>
            </a:r>
            <a:r>
              <a:rPr lang="ar-EG" dirty="0"/>
              <a:t>إتمام تنفيذ الخطة </a:t>
            </a:r>
            <a:r>
              <a:rPr lang="ar-SA" dirty="0" smtClean="0"/>
              <a:t> </a:t>
            </a:r>
            <a:r>
              <a:rPr lang="ar-EG" dirty="0" smtClean="0"/>
              <a:t>تأتي </a:t>
            </a:r>
            <a:r>
              <a:rPr lang="ar-EG" dirty="0"/>
              <a:t>مرحلة التقويم النهائي لهذه الخطة وما أسفرت عنه من نتائج0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6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     </a:t>
            </a:r>
            <a:r>
              <a:rPr lang="ar-EG" dirty="0" smtClean="0"/>
              <a:t>وفي </a:t>
            </a:r>
            <a:r>
              <a:rPr lang="ar-EG" dirty="0"/>
              <a:t>هذه المرحلة </a:t>
            </a:r>
            <a:r>
              <a:rPr lang="ar-EG" dirty="0">
                <a:solidFill>
                  <a:srgbClr val="FF0000"/>
                </a:solidFill>
              </a:rPr>
              <a:t>يتم مراجعة جميع خطوات التنفيذ والتقويم المحلي للخطة </a:t>
            </a:r>
            <a:r>
              <a:rPr lang="ar-EG" dirty="0"/>
              <a:t>، </a:t>
            </a:r>
            <a:r>
              <a:rPr lang="ar-EG" dirty="0">
                <a:solidFill>
                  <a:srgbClr val="0070C0"/>
                </a:solidFill>
              </a:rPr>
              <a:t>وتقديم تقرير يحدد مدى نجاح الخطة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مع وضع بعض الاقتراحات والتوصيات</a:t>
            </a:r>
            <a:r>
              <a:rPr lang="ar-EG" dirty="0"/>
              <a:t>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/>
              <a:t>توضح </a:t>
            </a:r>
            <a:r>
              <a:rPr lang="ar-EG" dirty="0">
                <a:solidFill>
                  <a:srgbClr val="FF0000"/>
                </a:solidFill>
              </a:rPr>
              <a:t>التعديلات </a:t>
            </a:r>
            <a:r>
              <a:rPr lang="ar-EG" dirty="0" smtClean="0">
                <a:solidFill>
                  <a:srgbClr val="FF0000"/>
                </a:solidFill>
              </a:rPr>
              <a:t>الت</a:t>
            </a:r>
            <a:r>
              <a:rPr lang="ar-SA" dirty="0" smtClean="0">
                <a:solidFill>
                  <a:srgbClr val="FF0000"/>
                </a:solidFill>
              </a:rPr>
              <a:t>ي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يجب مراعاتها عند القيام بوضع خطة مشابهة أخرى في </a:t>
            </a:r>
            <a:r>
              <a:rPr lang="ar-EG" dirty="0" smtClean="0">
                <a:solidFill>
                  <a:srgbClr val="FF0000"/>
                </a:solidFill>
              </a:rPr>
              <a:t>ا</a:t>
            </a:r>
            <a:r>
              <a:rPr lang="ar-SA" dirty="0" smtClean="0">
                <a:solidFill>
                  <a:srgbClr val="FF0000"/>
                </a:solidFill>
              </a:rPr>
              <a:t>لمستقبل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    </a:t>
            </a:r>
            <a:r>
              <a:rPr lang="ar-EG" dirty="0" smtClean="0"/>
              <a:t>ويتولى </a:t>
            </a:r>
            <a:r>
              <a:rPr lang="ar-EG" dirty="0">
                <a:solidFill>
                  <a:srgbClr val="7030A0"/>
                </a:solidFill>
              </a:rPr>
              <a:t>عملية التقويم النهائي للخطة </a:t>
            </a:r>
            <a:r>
              <a:rPr lang="ar-EG" dirty="0">
                <a:solidFill>
                  <a:srgbClr val="FF0000"/>
                </a:solidFill>
              </a:rPr>
              <a:t>إدارات متخصصة في البحث العلمي والإحصاء</a:t>
            </a:r>
            <a:r>
              <a:rPr lang="ar-EG" dirty="0"/>
              <a:t> حيث يتم في هذه المرحلة </a:t>
            </a:r>
            <a:r>
              <a:rPr lang="ar-EG" dirty="0">
                <a:solidFill>
                  <a:srgbClr val="00B050"/>
                </a:solidFill>
              </a:rPr>
              <a:t>المقارنة بين الخطة</a:t>
            </a:r>
            <a:r>
              <a:rPr lang="ar-EG" dirty="0"/>
              <a:t> </a:t>
            </a:r>
            <a:r>
              <a:rPr lang="ar-EG" dirty="0">
                <a:solidFill>
                  <a:srgbClr val="0E478A"/>
                </a:solidFill>
              </a:rPr>
              <a:t>وما تم فعلا أثناء التنفيذ وأسبابه </a:t>
            </a:r>
            <a:r>
              <a:rPr lang="ar-EG" dirty="0"/>
              <a:t>، </a:t>
            </a:r>
            <a:r>
              <a:rPr lang="ar-EG" dirty="0">
                <a:solidFill>
                  <a:srgbClr val="D9791B"/>
                </a:solidFill>
              </a:rPr>
              <a:t>وقد تستعين هذه الإدارات المتخصصة بالأجهزة الأخرى </a:t>
            </a:r>
            <a:r>
              <a:rPr lang="ar-EG" dirty="0" smtClean="0">
                <a:solidFill>
                  <a:srgbClr val="D9791B"/>
                </a:solidFill>
              </a:rPr>
              <a:t>الت</a:t>
            </a:r>
            <a:r>
              <a:rPr lang="ar-SA" dirty="0" smtClean="0">
                <a:solidFill>
                  <a:srgbClr val="D9791B"/>
                </a:solidFill>
              </a:rPr>
              <a:t>ي</a:t>
            </a:r>
            <a:r>
              <a:rPr lang="ar-EG" dirty="0" smtClean="0">
                <a:solidFill>
                  <a:srgbClr val="D9791B"/>
                </a:solidFill>
              </a:rPr>
              <a:t> </a:t>
            </a:r>
            <a:r>
              <a:rPr lang="ar-EG" dirty="0">
                <a:solidFill>
                  <a:srgbClr val="D9791B"/>
                </a:solidFill>
              </a:rPr>
              <a:t>شاركت في تنفيذ </a:t>
            </a:r>
            <a:r>
              <a:rPr lang="ar-EG" dirty="0" smtClean="0">
                <a:solidFill>
                  <a:srgbClr val="D9791B"/>
                </a:solidFill>
              </a:rPr>
              <a:t>الخط</a:t>
            </a:r>
            <a:r>
              <a:rPr lang="ar-SA" dirty="0" smtClean="0">
                <a:solidFill>
                  <a:srgbClr val="D9791B"/>
                </a:solidFill>
              </a:rPr>
              <a:t>ة أو متابعتها .</a:t>
            </a:r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473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 </a:t>
            </a:r>
            <a:r>
              <a:rPr lang="ar-EG" dirty="0" smtClean="0"/>
              <a:t>ويتضح مما سبق ، أنه ليس هناك تحديد ثابت لمراحل التخطيط الاجتماعي ، فقد يتم تقسيم مراحل التخطيط الاجتماعي إلى ثلاث مراحل ، </a:t>
            </a:r>
            <a:r>
              <a:rPr lang="ar-SA" dirty="0" smtClean="0"/>
              <a:t> </a:t>
            </a:r>
            <a:r>
              <a:rPr lang="ar-EG" dirty="0" smtClean="0"/>
              <a:t>أو أربعة مراحل </a:t>
            </a:r>
            <a:r>
              <a:rPr lang="ar-SA" dirty="0" smtClean="0"/>
              <a:t> </a:t>
            </a:r>
            <a:r>
              <a:rPr lang="ar-EG" dirty="0" smtClean="0"/>
              <a:t>أو ست مراحل </a:t>
            </a:r>
            <a:r>
              <a:rPr lang="ar-SA" dirty="0" smtClean="0"/>
              <a:t> </a:t>
            </a:r>
            <a:r>
              <a:rPr lang="ar-EG" dirty="0" smtClean="0"/>
              <a:t>، أي أن المخططين الاجتماعيين قد يدمجون بعض المراحل ببعضها 0 إلا أنه من الملاحظ أن </a:t>
            </a:r>
            <a:r>
              <a:rPr lang="ar-EG" dirty="0" smtClean="0">
                <a:solidFill>
                  <a:srgbClr val="FF0000"/>
                </a:solidFill>
              </a:rPr>
              <a:t>مراحل عملية التخطيط هي مراحل مترابطة فيما بينها ترابطا وثيقا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، بحيث يصعب وضع الحدود والفواصل فيما بينها </a:t>
            </a:r>
            <a:r>
              <a:rPr lang="ar-SA" smtClean="0"/>
              <a:t> </a:t>
            </a:r>
            <a:r>
              <a:rPr lang="ar-EG" smtClean="0"/>
              <a:t>0 </a:t>
            </a:r>
            <a:r>
              <a:rPr lang="ar-SA" dirty="0" smtClean="0"/>
              <a:t> </a:t>
            </a:r>
            <a:r>
              <a:rPr lang="ar-EG" dirty="0" smtClean="0"/>
              <a:t>ولذا </a:t>
            </a:r>
            <a:r>
              <a:rPr lang="ar-EG" dirty="0" smtClean="0">
                <a:solidFill>
                  <a:srgbClr val="0070C0"/>
                </a:solidFill>
              </a:rPr>
              <a:t>يجب على المخططين الاجتماعيين النظر إلى جميع مراحل التخطيط الاجتماعي باعتباره وحدة متكاملة</a:t>
            </a:r>
            <a:r>
              <a:rPr lang="ar-EG" b="1" dirty="0" smtClean="0">
                <a:solidFill>
                  <a:srgbClr val="0070C0"/>
                </a:solidFill>
              </a:rPr>
              <a:t>0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901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132</TotalTime>
  <Words>998</Words>
  <Application>Microsoft Office PowerPoint</Application>
  <PresentationFormat>A4 Paper (210x297 mm)</PresentationFormat>
  <Paragraphs>108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الثالثة عشر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</cp:revision>
  <dcterms:created xsi:type="dcterms:W3CDTF">2014-04-07T20:14:52Z</dcterms:created>
  <dcterms:modified xsi:type="dcterms:W3CDTF">2014-04-09T03:58:12Z</dcterms:modified>
</cp:coreProperties>
</file>