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EDBD1F"/>
    <a:srgbClr val="313B4A"/>
    <a:srgbClr val="43A79C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44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4097588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مستويات التخطيط الاجتماعي وأنواعه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أولا : مستويات التخطيط الاجتماعي </a:t>
            </a:r>
          </a:p>
          <a:p>
            <a:endParaRPr lang="ar-SA" dirty="0"/>
          </a:p>
          <a:p>
            <a:r>
              <a:rPr lang="ar-SA" dirty="0" smtClean="0"/>
              <a:t>ثانيا : أنواع التخطيط الاجتماعي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عناصر المحاضرة </a:t>
            </a:r>
            <a:br>
              <a:rPr lang="ar-SA" dirty="0" smtClean="0"/>
            </a:br>
            <a:r>
              <a:rPr lang="ar-SA" dirty="0"/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أولا : </a:t>
            </a:r>
            <a:r>
              <a:rPr lang="ar-SA" dirty="0" smtClean="0">
                <a:solidFill>
                  <a:srgbClr val="FF0000"/>
                </a:solidFill>
              </a:rPr>
              <a:t>مستويات التخطيط الاجتماعي </a:t>
            </a:r>
          </a:p>
          <a:p>
            <a:r>
              <a:rPr lang="ar-SA" dirty="0" smtClean="0"/>
              <a:t>          </a:t>
            </a:r>
            <a:r>
              <a:rPr lang="ar-EG" dirty="0" smtClean="0">
                <a:solidFill>
                  <a:srgbClr val="0070C0"/>
                </a:solidFill>
              </a:rPr>
              <a:t>تختلف </a:t>
            </a:r>
            <a:r>
              <a:rPr lang="ar-EG" dirty="0">
                <a:solidFill>
                  <a:srgbClr val="0070C0"/>
                </a:solidFill>
              </a:rPr>
              <a:t>مستويات التخطيط الاجتماعي </a:t>
            </a:r>
            <a:r>
              <a:rPr lang="ar-EG" dirty="0" smtClean="0">
                <a:solidFill>
                  <a:srgbClr val="FF0000"/>
                </a:solidFill>
              </a:rPr>
              <a:t>طبقا </a:t>
            </a:r>
            <a:r>
              <a:rPr lang="ar-EG" dirty="0">
                <a:solidFill>
                  <a:srgbClr val="FF0000"/>
                </a:solidFill>
              </a:rPr>
              <a:t>للهدف الذي ترمي إليه الخطة</a:t>
            </a:r>
            <a:r>
              <a:rPr lang="ar-EG" dirty="0">
                <a:solidFill>
                  <a:srgbClr val="0070C0"/>
                </a:solidFill>
              </a:rPr>
              <a:t> </a:t>
            </a:r>
            <a:r>
              <a:rPr lang="ar-EG" dirty="0"/>
              <a:t>0 ويمكن التمييز بين عدة مستويات للتخطيط متدرجة من </a:t>
            </a:r>
            <a:r>
              <a:rPr lang="ar-EG" dirty="0" smtClean="0"/>
              <a:t>ا</a:t>
            </a:r>
            <a:r>
              <a:rPr lang="ar-SA" dirty="0" smtClean="0"/>
              <a:t>لا</a:t>
            </a:r>
            <a:r>
              <a:rPr lang="ar-EG" dirty="0" smtClean="0"/>
              <a:t>تساع </a:t>
            </a:r>
            <a:r>
              <a:rPr lang="ar-EG" dirty="0"/>
              <a:t>إلى </a:t>
            </a:r>
            <a:r>
              <a:rPr lang="ar-EG" dirty="0" smtClean="0"/>
              <a:t>الضيق</a:t>
            </a:r>
            <a:r>
              <a:rPr lang="ar-SA" dirty="0" smtClean="0"/>
              <a:t> </a:t>
            </a:r>
            <a:r>
              <a:rPr lang="ar-EG" dirty="0" smtClean="0"/>
              <a:t>على </a:t>
            </a:r>
            <a:r>
              <a:rPr lang="ar-EG" dirty="0"/>
              <a:t>النحو التالي </a:t>
            </a:r>
            <a:r>
              <a:rPr lang="ar-EG" dirty="0" smtClean="0"/>
              <a:t>: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1 – </a:t>
            </a:r>
            <a:r>
              <a:rPr lang="ar-SA" dirty="0" smtClean="0">
                <a:solidFill>
                  <a:srgbClr val="FF0000"/>
                </a:solidFill>
              </a:rPr>
              <a:t>التخطيط علي المستوي العالمي </a:t>
            </a:r>
          </a:p>
          <a:p>
            <a:pPr algn="l"/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EG" dirty="0"/>
              <a:t>ويقوم بهذا التخطيط بعض المنظمات المتخصصة التابعة لهيئة الأمم المتحدة ، مثل : </a:t>
            </a:r>
            <a:r>
              <a:rPr lang="ar-EG" dirty="0">
                <a:solidFill>
                  <a:srgbClr val="00B050"/>
                </a:solidFill>
              </a:rPr>
              <a:t>البنك الدولي للتعمير والتنمية </a:t>
            </a:r>
            <a:r>
              <a:rPr lang="ar-EG" dirty="0"/>
              <a:t>، </a:t>
            </a:r>
            <a:r>
              <a:rPr lang="ar-EG" dirty="0">
                <a:solidFill>
                  <a:srgbClr val="EDBD1F"/>
                </a:solidFill>
              </a:rPr>
              <a:t>مؤسسة التمويل الدولية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ومؤسسة التنمية الدولية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E478A"/>
                </a:solidFill>
              </a:rPr>
              <a:t>ومنظمة العمل الدولية </a:t>
            </a:r>
            <a:endParaRPr lang="en-US" dirty="0">
              <a:solidFill>
                <a:srgbClr val="0E478A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EG" dirty="0" smtClean="0">
                <a:solidFill>
                  <a:srgbClr val="FF0000"/>
                </a:solidFill>
              </a:rPr>
              <a:t>وصندوق </a:t>
            </a:r>
            <a:r>
              <a:rPr lang="ar-EG" dirty="0">
                <a:solidFill>
                  <a:srgbClr val="FF0000"/>
                </a:solidFill>
              </a:rPr>
              <a:t>المعونة الفنية للأمم المتحدة </a:t>
            </a:r>
            <a:r>
              <a:rPr lang="ar-EG" dirty="0"/>
              <a:t>، </a:t>
            </a:r>
            <a:r>
              <a:rPr lang="ar-EG" dirty="0" smtClean="0">
                <a:solidFill>
                  <a:srgbClr val="0070C0"/>
                </a:solidFill>
              </a:rPr>
              <a:t>ومنظمة </a:t>
            </a:r>
            <a:r>
              <a:rPr lang="ar-EG" dirty="0">
                <a:solidFill>
                  <a:srgbClr val="0070C0"/>
                </a:solidFill>
              </a:rPr>
              <a:t>الصحة العالمية </a:t>
            </a:r>
            <a:r>
              <a:rPr lang="ar-EG" dirty="0"/>
              <a:t>، </a:t>
            </a:r>
            <a:r>
              <a:rPr lang="ar-EG" dirty="0">
                <a:solidFill>
                  <a:srgbClr val="D9791B"/>
                </a:solidFill>
              </a:rPr>
              <a:t>ومنظمة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الأغذية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والزراعة </a:t>
            </a:r>
            <a:r>
              <a:rPr lang="ar-EG" dirty="0"/>
              <a:t>،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E478A"/>
                </a:solidFill>
              </a:rPr>
              <a:t>وصندوق </a:t>
            </a:r>
            <a:r>
              <a:rPr lang="ar-SA" dirty="0" smtClean="0">
                <a:solidFill>
                  <a:srgbClr val="0E478A"/>
                </a:solidFill>
              </a:rPr>
              <a:t> </a:t>
            </a:r>
            <a:r>
              <a:rPr lang="ar-EG" dirty="0" smtClean="0">
                <a:solidFill>
                  <a:srgbClr val="0E478A"/>
                </a:solidFill>
              </a:rPr>
              <a:t>الأمم </a:t>
            </a:r>
            <a:r>
              <a:rPr lang="ar-EG" dirty="0">
                <a:solidFill>
                  <a:srgbClr val="0E478A"/>
                </a:solidFill>
              </a:rPr>
              <a:t>المتحدة </a:t>
            </a:r>
            <a:r>
              <a:rPr lang="ar-SA" dirty="0" smtClean="0">
                <a:solidFill>
                  <a:srgbClr val="0E478A"/>
                </a:solidFill>
              </a:rPr>
              <a:t> </a:t>
            </a:r>
            <a:r>
              <a:rPr lang="ar-EG" dirty="0" smtClean="0">
                <a:solidFill>
                  <a:srgbClr val="0E478A"/>
                </a:solidFill>
              </a:rPr>
              <a:t>لإعانة </a:t>
            </a:r>
            <a:r>
              <a:rPr lang="ar-EG" dirty="0">
                <a:solidFill>
                  <a:srgbClr val="0E478A"/>
                </a:solidFill>
              </a:rPr>
              <a:t>الأطفال </a:t>
            </a:r>
            <a:r>
              <a:rPr lang="ar-EG" dirty="0"/>
              <a:t>، وهي جميعا منظمات دولية تقوم بتمويل عملية التنمية على المستوى العالمي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 – </a:t>
            </a:r>
            <a:r>
              <a:rPr lang="ar-SA" dirty="0" smtClean="0">
                <a:solidFill>
                  <a:srgbClr val="FF0000"/>
                </a:solidFill>
              </a:rPr>
              <a:t>التخطيط علي المستوي القومي </a:t>
            </a:r>
          </a:p>
          <a:p>
            <a:r>
              <a:rPr lang="ar-SA" dirty="0" smtClean="0"/>
              <a:t>     </a:t>
            </a:r>
            <a:r>
              <a:rPr lang="ar-EG" dirty="0" smtClean="0"/>
              <a:t>وفيه </a:t>
            </a:r>
            <a:r>
              <a:rPr lang="ar-EG" dirty="0"/>
              <a:t>يكون التخطيط </a:t>
            </a:r>
            <a:r>
              <a:rPr lang="ar-EG" dirty="0">
                <a:solidFill>
                  <a:srgbClr val="0070C0"/>
                </a:solidFill>
              </a:rPr>
              <a:t>مركزيا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تخضع له جميع أجزاء المجتمع محل </a:t>
            </a:r>
            <a:r>
              <a:rPr lang="ar-EG" dirty="0" smtClean="0">
                <a:solidFill>
                  <a:srgbClr val="00B050"/>
                </a:solidFill>
              </a:rPr>
              <a:t>التخطيط</a:t>
            </a:r>
            <a:r>
              <a:rPr lang="ar-SA" dirty="0" smtClean="0"/>
              <a:t>  .  </a:t>
            </a:r>
            <a:r>
              <a:rPr lang="ar-EG" dirty="0" smtClean="0"/>
              <a:t> </a:t>
            </a:r>
            <a:r>
              <a:rPr lang="ar-EG" dirty="0"/>
              <a:t>وقد كان </a:t>
            </a:r>
            <a:r>
              <a:rPr lang="ar-EG" dirty="0">
                <a:solidFill>
                  <a:srgbClr val="FF0000"/>
                </a:solidFill>
              </a:rPr>
              <a:t>للدولة الاشتراكية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/>
              <a:t>فضل </a:t>
            </a:r>
            <a:r>
              <a:rPr lang="ar-EG" dirty="0" smtClean="0"/>
              <a:t>السبق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في </a:t>
            </a:r>
            <a:r>
              <a:rPr lang="ar-SA" dirty="0" smtClean="0"/>
              <a:t>ا</a:t>
            </a:r>
            <a:r>
              <a:rPr lang="ar-EG" dirty="0" err="1" smtClean="0"/>
              <a:t>ستخدام</a:t>
            </a:r>
            <a:r>
              <a:rPr lang="ar-EG" dirty="0" smtClean="0"/>
              <a:t> </a:t>
            </a:r>
            <a:r>
              <a:rPr lang="ar-EG" dirty="0"/>
              <a:t>هذا المستوى من مستويات التخطيط ، بينما </a:t>
            </a:r>
            <a:r>
              <a:rPr lang="ar-EG" dirty="0">
                <a:solidFill>
                  <a:srgbClr val="00B050"/>
                </a:solidFill>
              </a:rPr>
              <a:t>أحجمت عنه </a:t>
            </a:r>
            <a:r>
              <a:rPr lang="ar-EG" dirty="0">
                <a:solidFill>
                  <a:srgbClr val="FF0000"/>
                </a:solidFill>
              </a:rPr>
              <a:t>الدول الرأسمالية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على </a:t>
            </a:r>
            <a:r>
              <a:rPr lang="ar-EG" dirty="0"/>
              <a:t>اعتبار </a:t>
            </a:r>
            <a:r>
              <a:rPr lang="ar-SA" dirty="0" smtClean="0"/>
              <a:t> </a:t>
            </a:r>
            <a:r>
              <a:rPr lang="ar-EG" dirty="0" smtClean="0"/>
              <a:t>أنه </a:t>
            </a:r>
            <a:r>
              <a:rPr lang="ar-EG" dirty="0"/>
              <a:t>يعد </a:t>
            </a:r>
            <a:r>
              <a:rPr lang="ar-SA" dirty="0" smtClean="0"/>
              <a:t> </a:t>
            </a:r>
            <a:r>
              <a:rPr lang="ar-EG" dirty="0" smtClean="0"/>
              <a:t>نوعا </a:t>
            </a:r>
            <a:r>
              <a:rPr lang="ar-SA" dirty="0" smtClean="0"/>
              <a:t> </a:t>
            </a:r>
            <a:r>
              <a:rPr lang="ar-EG" dirty="0" smtClean="0"/>
              <a:t>من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0070C0"/>
                </a:solidFill>
              </a:rPr>
              <a:t>الديكتاتورية والسيطرة من جانب الحكومة والدولة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725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</a:t>
            </a:r>
            <a:r>
              <a:rPr lang="ar-EG" dirty="0" smtClean="0"/>
              <a:t>ويقوم </a:t>
            </a:r>
            <a:r>
              <a:rPr lang="ar-EG" dirty="0">
                <a:solidFill>
                  <a:srgbClr val="0070C0"/>
                </a:solidFill>
              </a:rPr>
              <a:t>التخطيط القومي </a:t>
            </a:r>
            <a:r>
              <a:rPr lang="ar-EG" dirty="0"/>
              <a:t>على أساس </a:t>
            </a:r>
            <a:r>
              <a:rPr lang="ar-EG" dirty="0">
                <a:solidFill>
                  <a:srgbClr val="FF0000"/>
                </a:solidFill>
              </a:rPr>
              <a:t>دراسة كاملة شاملة لحاجات المجتمع المختلفة </a:t>
            </a:r>
            <a:r>
              <a:rPr lang="ar-EG" dirty="0">
                <a:solidFill>
                  <a:srgbClr val="7030A0"/>
                </a:solidFill>
              </a:rPr>
              <a:t>ووضع الخطط </a:t>
            </a:r>
            <a:r>
              <a:rPr lang="ar-EG" dirty="0" smtClean="0">
                <a:solidFill>
                  <a:srgbClr val="7030A0"/>
                </a:solidFill>
              </a:rPr>
              <a:t>الت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تكفل الاستخدام الأمثل لكافة الموارد والإمكانيات في المجتمع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من أجل مقابلة هذه </a:t>
            </a:r>
            <a:r>
              <a:rPr lang="ar-EG" dirty="0" smtClean="0">
                <a:solidFill>
                  <a:srgbClr val="00B050"/>
                </a:solidFill>
              </a:rPr>
              <a:t>الاحتياجات</a:t>
            </a:r>
            <a:endParaRPr lang="ar-SA" dirty="0" smtClean="0">
              <a:solidFill>
                <a:srgbClr val="00B050"/>
              </a:solidFill>
            </a:endParaRPr>
          </a:p>
          <a:p>
            <a:r>
              <a:rPr lang="ar-EG" dirty="0" smtClean="0"/>
              <a:t> </a:t>
            </a:r>
            <a:r>
              <a:rPr lang="ar-SA" dirty="0" smtClean="0"/>
              <a:t>  </a:t>
            </a:r>
            <a:r>
              <a:rPr lang="ar-EG" dirty="0" smtClean="0">
                <a:solidFill>
                  <a:srgbClr val="0070C0"/>
                </a:solidFill>
              </a:rPr>
              <a:t>ويعتبر </a:t>
            </a:r>
            <a:r>
              <a:rPr lang="ar-EG" dirty="0">
                <a:solidFill>
                  <a:srgbClr val="0070C0"/>
                </a:solidFill>
              </a:rPr>
              <a:t>التخطيط على المستوى القومي </a:t>
            </a:r>
            <a:r>
              <a:rPr lang="ar-EG" dirty="0">
                <a:solidFill>
                  <a:srgbClr val="FF0000"/>
                </a:solidFill>
              </a:rPr>
              <a:t>سمة العصر الحديث </a:t>
            </a:r>
            <a:r>
              <a:rPr lang="ar-EG" dirty="0">
                <a:solidFill>
                  <a:srgbClr val="0070C0"/>
                </a:solidFill>
              </a:rPr>
              <a:t>في جميع الدول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تأخذ بمبدأ التخطيط</a:t>
            </a:r>
            <a:r>
              <a:rPr lang="ar-EG" dirty="0"/>
              <a:t> ، إذ أن وضع مشروع الخطة القومية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يتطلب </a:t>
            </a:r>
            <a:r>
              <a:rPr lang="ar-EG" dirty="0">
                <a:solidFill>
                  <a:srgbClr val="FF0000"/>
                </a:solidFill>
              </a:rPr>
              <a:t>توافر قدر من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المركزية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في </a:t>
            </a:r>
            <a:r>
              <a:rPr lang="ar-EG" dirty="0">
                <a:solidFill>
                  <a:srgbClr val="FF0000"/>
                </a:solidFill>
              </a:rPr>
              <a:t>هذا العمل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لإمكان </a:t>
            </a:r>
            <a:r>
              <a:rPr lang="ar-EG" dirty="0"/>
              <a:t>إصدار القرارات ووضع التنظيمات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تشمل أجزاء الوطن كله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9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3 – </a:t>
            </a:r>
            <a:r>
              <a:rPr lang="ar-SA" dirty="0" smtClean="0">
                <a:solidFill>
                  <a:srgbClr val="FF0000"/>
                </a:solidFill>
              </a:rPr>
              <a:t>التخطيط علي المستوي الإقليمي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  </a:t>
            </a:r>
            <a:r>
              <a:rPr lang="ar-EG" dirty="0" smtClean="0"/>
              <a:t>وفي </a:t>
            </a:r>
            <a:r>
              <a:rPr lang="ar-EG" dirty="0"/>
              <a:t>هذا المستوى يكون التخطيط </a:t>
            </a:r>
            <a:r>
              <a:rPr lang="ar-EG" dirty="0">
                <a:solidFill>
                  <a:srgbClr val="FF0000"/>
                </a:solidFill>
              </a:rPr>
              <a:t>لا مركزيا </a:t>
            </a:r>
            <a:r>
              <a:rPr lang="ar-EG" dirty="0"/>
              <a:t>نظرا </a:t>
            </a:r>
            <a:r>
              <a:rPr lang="ar-EG" dirty="0">
                <a:solidFill>
                  <a:srgbClr val="0070C0"/>
                </a:solidFill>
              </a:rPr>
              <a:t>لعدم وجود تجانس بين أقاليم الوطن الواحد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وتوافر قدر معين من الموارد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تميز أقاليم الدولة وظيفياً </a:t>
            </a:r>
            <a:endParaRPr lang="ar-SA" dirty="0" smtClean="0">
              <a:solidFill>
                <a:srgbClr val="00B050"/>
              </a:solidFill>
            </a:endParaRPr>
          </a:p>
          <a:p>
            <a:r>
              <a:rPr lang="ar-SA" dirty="0" smtClean="0"/>
              <a:t>    </a:t>
            </a:r>
            <a:r>
              <a:rPr lang="ar-EG" dirty="0" smtClean="0"/>
              <a:t>ويهدف </a:t>
            </a:r>
            <a:r>
              <a:rPr lang="ar-EG" dirty="0"/>
              <a:t>التخطيط الإقليمي إلى </a:t>
            </a:r>
            <a:r>
              <a:rPr lang="ar-EG" dirty="0">
                <a:solidFill>
                  <a:srgbClr val="FF0000"/>
                </a:solidFill>
              </a:rPr>
              <a:t>تعبئة وتنسيق الموارد والطاقات المتاحة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لتحقيق </a:t>
            </a:r>
            <a:r>
              <a:rPr lang="ar-EG" dirty="0">
                <a:solidFill>
                  <a:srgbClr val="0070C0"/>
                </a:solidFill>
              </a:rPr>
              <a:t>أهداف </a:t>
            </a:r>
            <a:r>
              <a:rPr lang="ar-SA" dirty="0" smtClean="0">
                <a:solidFill>
                  <a:srgbClr val="0070C0"/>
                </a:solidFill>
              </a:rPr>
              <a:t>ا</a:t>
            </a:r>
            <a:r>
              <a:rPr lang="ar-EG" dirty="0" err="1" smtClean="0">
                <a:solidFill>
                  <a:srgbClr val="0070C0"/>
                </a:solidFill>
              </a:rPr>
              <a:t>قتصادية</a:t>
            </a:r>
            <a:r>
              <a:rPr lang="ar-EG" dirty="0" smtClean="0">
                <a:solidFill>
                  <a:srgbClr val="0070C0"/>
                </a:solidFill>
              </a:rPr>
              <a:t> و</a:t>
            </a:r>
            <a:r>
              <a:rPr lang="ar-SA" dirty="0" smtClean="0">
                <a:solidFill>
                  <a:srgbClr val="0070C0"/>
                </a:solidFill>
              </a:rPr>
              <a:t> ا</a:t>
            </a:r>
            <a:r>
              <a:rPr lang="ar-EG" dirty="0" err="1" smtClean="0">
                <a:solidFill>
                  <a:srgbClr val="0070C0"/>
                </a:solidFill>
              </a:rPr>
              <a:t>جتماعية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على مستوى إقليم معين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يتميز بالتجانس في البيئة الطبيعية والظروف الاقتصادية </a:t>
            </a:r>
            <a:r>
              <a:rPr lang="ar-EG" dirty="0">
                <a:solidFill>
                  <a:srgbClr val="7030A0"/>
                </a:solidFill>
              </a:rPr>
              <a:t>والتماثل في العادات والتقاليد والتراث الثقافي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96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4 – </a:t>
            </a:r>
            <a:r>
              <a:rPr lang="ar-SA" dirty="0" smtClean="0">
                <a:solidFill>
                  <a:srgbClr val="FF0000"/>
                </a:solidFill>
              </a:rPr>
              <a:t>التخطيط علي المستوي المحلي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EG" dirty="0"/>
              <a:t>وهو تخطيط </a:t>
            </a:r>
            <a:r>
              <a:rPr lang="ar-EG" dirty="0">
                <a:solidFill>
                  <a:srgbClr val="0E478A"/>
                </a:solidFill>
              </a:rPr>
              <a:t>يحقق الاستخدام الأمثل لموارد المجتمع المحلي </a:t>
            </a:r>
            <a:r>
              <a:rPr lang="ar-EG" dirty="0" smtClean="0"/>
              <a:t>، </a:t>
            </a:r>
            <a:r>
              <a:rPr lang="ar-EG" dirty="0" err="1" smtClean="0">
                <a:solidFill>
                  <a:srgbClr val="00B050"/>
                </a:solidFill>
              </a:rPr>
              <a:t>وا</a:t>
            </a:r>
            <a:r>
              <a:rPr lang="ar-SA" dirty="0" smtClean="0">
                <a:solidFill>
                  <a:srgbClr val="00B050"/>
                </a:solidFill>
              </a:rPr>
              <a:t>لا</a:t>
            </a:r>
            <a:r>
              <a:rPr lang="ar-EG" dirty="0" err="1" smtClean="0">
                <a:solidFill>
                  <a:srgbClr val="00B050"/>
                </a:solidFill>
              </a:rPr>
              <a:t>ستفادة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من </a:t>
            </a:r>
            <a:r>
              <a:rPr lang="ar-EG" dirty="0">
                <a:solidFill>
                  <a:srgbClr val="00B050"/>
                </a:solidFill>
              </a:rPr>
              <a:t>مشاركة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أهالي </a:t>
            </a:r>
            <a:r>
              <a:rPr lang="ar-EG" dirty="0">
                <a:solidFill>
                  <a:srgbClr val="00B050"/>
                </a:solidFill>
              </a:rPr>
              <a:t>ذلك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المجتمع </a:t>
            </a:r>
            <a:r>
              <a:rPr lang="ar-EG" dirty="0">
                <a:solidFill>
                  <a:srgbClr val="00B050"/>
                </a:solidFill>
              </a:rPr>
              <a:t>المحلي في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وضع </a:t>
            </a:r>
            <a:r>
              <a:rPr lang="ar-EG" dirty="0">
                <a:solidFill>
                  <a:srgbClr val="00B050"/>
                </a:solidFill>
              </a:rPr>
              <a:t>الخطة </a:t>
            </a:r>
            <a:r>
              <a:rPr lang="ar-EG" dirty="0" smtClean="0">
                <a:solidFill>
                  <a:srgbClr val="00B050"/>
                </a:solidFill>
              </a:rPr>
              <a:t>وتنفيذه</a:t>
            </a:r>
            <a:r>
              <a:rPr lang="ar-SA" dirty="0" smtClean="0">
                <a:solidFill>
                  <a:srgbClr val="00B050"/>
                </a:solidFill>
              </a:rPr>
              <a:t>ا </a:t>
            </a:r>
            <a:r>
              <a:rPr lang="ar-SA" dirty="0" smtClean="0"/>
              <a:t>.</a:t>
            </a:r>
          </a:p>
          <a:p>
            <a:r>
              <a:rPr lang="ar-EG" dirty="0" smtClean="0"/>
              <a:t> </a:t>
            </a:r>
            <a:r>
              <a:rPr lang="ar-SA" dirty="0" smtClean="0"/>
              <a:t>     </a:t>
            </a:r>
            <a:r>
              <a:rPr lang="ar-EG" dirty="0" smtClean="0"/>
              <a:t>ويهدف </a:t>
            </a:r>
            <a:r>
              <a:rPr lang="ar-EG" dirty="0"/>
              <a:t>التخطيط المحلي إلى </a:t>
            </a:r>
            <a:r>
              <a:rPr lang="ar-EG" dirty="0">
                <a:solidFill>
                  <a:srgbClr val="FF0000"/>
                </a:solidFill>
              </a:rPr>
              <a:t>تعبئة وتنسيق الموارد والطاقات المتاحة لتحقيق أهداف </a:t>
            </a:r>
            <a:r>
              <a:rPr lang="ar-SA" dirty="0" smtClean="0">
                <a:solidFill>
                  <a:srgbClr val="FF0000"/>
                </a:solidFill>
              </a:rPr>
              <a:t>ا</a:t>
            </a:r>
            <a:r>
              <a:rPr lang="ar-EG" dirty="0" err="1" smtClean="0">
                <a:solidFill>
                  <a:srgbClr val="FF0000"/>
                </a:solidFill>
              </a:rPr>
              <a:t>قتصادية</a:t>
            </a:r>
            <a:r>
              <a:rPr lang="ar-EG" dirty="0" smtClean="0">
                <a:solidFill>
                  <a:srgbClr val="FF0000"/>
                </a:solidFill>
              </a:rPr>
              <a:t> و</a:t>
            </a:r>
            <a:r>
              <a:rPr lang="ar-SA" dirty="0" smtClean="0">
                <a:solidFill>
                  <a:srgbClr val="FF0000"/>
                </a:solidFill>
              </a:rPr>
              <a:t>ا</a:t>
            </a:r>
            <a:r>
              <a:rPr lang="ar-EG" dirty="0" err="1" smtClean="0">
                <a:solidFill>
                  <a:srgbClr val="FF0000"/>
                </a:solidFill>
              </a:rPr>
              <a:t>جتماعية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على مستوى المدينة أو القرية</a:t>
            </a:r>
            <a:r>
              <a:rPr lang="ar-EG" dirty="0"/>
              <a:t> حيث تعتبر جماعات محلية بالنسبة للدولة ، وهو تخطيط </a:t>
            </a:r>
            <a:r>
              <a:rPr lang="ar-EG" dirty="0">
                <a:solidFill>
                  <a:srgbClr val="0070C0"/>
                </a:solidFill>
              </a:rPr>
              <a:t>يتسم بالواقعية </a:t>
            </a:r>
            <a:r>
              <a:rPr lang="ar-EG" dirty="0">
                <a:solidFill>
                  <a:srgbClr val="D9791B"/>
                </a:solidFill>
              </a:rPr>
              <a:t>ويتمشى مع مبدأ اللامركزية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270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5 – </a:t>
            </a:r>
            <a:r>
              <a:rPr lang="ar-SA" dirty="0" smtClean="0">
                <a:solidFill>
                  <a:srgbClr val="FF0000"/>
                </a:solidFill>
              </a:rPr>
              <a:t>التخطيط علي المستوي القطاعي </a:t>
            </a:r>
          </a:p>
          <a:p>
            <a:r>
              <a:rPr lang="ar-SA" dirty="0" smtClean="0"/>
              <a:t>     </a:t>
            </a:r>
            <a:r>
              <a:rPr lang="ar-EG" dirty="0" smtClean="0"/>
              <a:t>وهو </a:t>
            </a:r>
            <a:r>
              <a:rPr lang="ar-EG" dirty="0"/>
              <a:t>تخطيط </a:t>
            </a:r>
            <a:r>
              <a:rPr lang="ar-EG" dirty="0">
                <a:solidFill>
                  <a:srgbClr val="0070C0"/>
                </a:solidFill>
              </a:rPr>
              <a:t>يتم على مستوى القطاعات الإنتاجية الكبرى في المجتمع مثل قطاع الصناعة أو الزراعة أو التجارة ، أو </a:t>
            </a:r>
            <a:r>
              <a:rPr lang="ar-EG" dirty="0" smtClean="0">
                <a:solidFill>
                  <a:srgbClr val="0070C0"/>
                </a:solidFill>
              </a:rPr>
              <a:t>الإسكان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/>
              <a:t>    </a:t>
            </a:r>
            <a:r>
              <a:rPr lang="ar-EG" dirty="0" smtClean="0"/>
              <a:t>ويرتبط </a:t>
            </a:r>
            <a:r>
              <a:rPr lang="ar-EG" dirty="0"/>
              <a:t>هذا المستوى من مستويات التخطيط </a:t>
            </a:r>
            <a:r>
              <a:rPr lang="ar-EG" dirty="0">
                <a:solidFill>
                  <a:srgbClr val="FF0000"/>
                </a:solidFill>
              </a:rPr>
              <a:t>بمستوى التخطيط على المستوى القومي </a:t>
            </a:r>
            <a:r>
              <a:rPr lang="ar-SA" dirty="0" smtClean="0"/>
              <a:t> </a:t>
            </a:r>
            <a:r>
              <a:rPr lang="ar-EG" dirty="0" smtClean="0"/>
              <a:t>، </a:t>
            </a:r>
            <a:r>
              <a:rPr lang="ar-SA" dirty="0" smtClean="0"/>
              <a:t> </a:t>
            </a:r>
            <a:r>
              <a:rPr lang="ar-EG" dirty="0" smtClean="0"/>
              <a:t>حيث </a:t>
            </a:r>
            <a:r>
              <a:rPr lang="ar-EG" dirty="0"/>
              <a:t>يتم تقسيم الاقتصاد </a:t>
            </a:r>
            <a:r>
              <a:rPr lang="ar-SA" dirty="0" smtClean="0"/>
              <a:t> </a:t>
            </a:r>
            <a:r>
              <a:rPr lang="ar-EG" dirty="0" smtClean="0"/>
              <a:t>إلى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قطاعات كبرى ، ويتم التخطيط على المستوى القطاعي – أي التخطيط لكل قطاع على حدة – ويكون محصلة ذلك في النهاية التخطيط على المستوى القومي0</a:t>
            </a:r>
            <a:endParaRPr lang="ar-SA" dirty="0" smtClean="0"/>
          </a:p>
          <a:p>
            <a:r>
              <a:rPr lang="ar-SA" dirty="0" smtClean="0"/>
              <a:t> </a:t>
            </a:r>
          </a:p>
          <a:p>
            <a:r>
              <a:rPr lang="ar-EG" dirty="0"/>
              <a:t> </a:t>
            </a:r>
            <a:endParaRPr lang="en-US" dirty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38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6 – </a:t>
            </a:r>
            <a:r>
              <a:rPr lang="ar-SA" dirty="0" smtClean="0">
                <a:solidFill>
                  <a:srgbClr val="FF0000"/>
                </a:solidFill>
              </a:rPr>
              <a:t>التخطيط علي مستوي الوحدة الإنتاجية 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ويتم </a:t>
            </a:r>
            <a:r>
              <a:rPr lang="ar-EG" dirty="0"/>
              <a:t>ذلك المستوى من مستويات التخطيط عن طريق </a:t>
            </a:r>
            <a:r>
              <a:rPr lang="ar-EG" dirty="0">
                <a:solidFill>
                  <a:srgbClr val="FF0000"/>
                </a:solidFill>
              </a:rPr>
              <a:t>تقسيم القطاعات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الإنتاجية</a:t>
            </a:r>
            <a:r>
              <a:rPr lang="ar-SA" dirty="0" smtClean="0">
                <a:solidFill>
                  <a:srgbClr val="FF0000"/>
                </a:solidFill>
              </a:rPr>
              <a:t> 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في المجتمع</a:t>
            </a:r>
            <a:r>
              <a:rPr lang="ar-EG" dirty="0"/>
              <a:t> إلى </a:t>
            </a:r>
            <a:r>
              <a:rPr lang="ar-EG" dirty="0">
                <a:solidFill>
                  <a:srgbClr val="0070C0"/>
                </a:solidFill>
              </a:rPr>
              <a:t>وحدات إنتاجية أصغر </a:t>
            </a:r>
            <a:r>
              <a:rPr lang="ar-EG" dirty="0">
                <a:solidFill>
                  <a:srgbClr val="00B050"/>
                </a:solidFill>
              </a:rPr>
              <a:t>لها أهداف معينة تسعى إلى تحقيقها </a:t>
            </a:r>
            <a:r>
              <a:rPr lang="ar-EG" dirty="0"/>
              <a:t>عن طريق </a:t>
            </a:r>
            <a:r>
              <a:rPr lang="ar-EG" dirty="0">
                <a:solidFill>
                  <a:srgbClr val="7030A0"/>
                </a:solidFill>
              </a:rPr>
              <a:t>وسائل وبرامج متعددة في إطار متكامل مع الهدف العام من تخطيط القطاع الذي تنتمي إليه</a:t>
            </a:r>
            <a:r>
              <a:rPr lang="ar-SA" dirty="0" smtClean="0">
                <a:solidFill>
                  <a:srgbClr val="7030A0"/>
                </a:solidFill>
              </a:rPr>
              <a:t>  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3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ثانيا : </a:t>
            </a:r>
            <a:r>
              <a:rPr lang="ar-SA" dirty="0" smtClean="0">
                <a:solidFill>
                  <a:srgbClr val="FF0000"/>
                </a:solidFill>
              </a:rPr>
              <a:t>أنواع التخطيط الاجتماعي </a:t>
            </a:r>
          </a:p>
          <a:p>
            <a:r>
              <a:rPr lang="ar-SA" dirty="0"/>
              <a:t> </a:t>
            </a:r>
            <a:r>
              <a:rPr lang="ar-SA" dirty="0" smtClean="0"/>
              <a:t>    هناك أنواعا متعددة للتخطيط الاجتماعي يمكن عرضها علي </a:t>
            </a:r>
          </a:p>
          <a:p>
            <a:r>
              <a:rPr lang="ar-SA" dirty="0" smtClean="0"/>
              <a:t>النحو التالي : </a:t>
            </a:r>
          </a:p>
          <a:p>
            <a:r>
              <a:rPr lang="ar-SA" dirty="0"/>
              <a:t> </a:t>
            </a:r>
            <a:r>
              <a:rPr lang="ar-SA" dirty="0" smtClean="0"/>
              <a:t>   1 – </a:t>
            </a:r>
            <a:r>
              <a:rPr lang="ar-SA" dirty="0" smtClean="0">
                <a:solidFill>
                  <a:srgbClr val="0070C0"/>
                </a:solidFill>
              </a:rPr>
              <a:t>التخطيط البنائي والتخطيط الوظيفي</a:t>
            </a:r>
          </a:p>
          <a:p>
            <a:pPr rtl="1"/>
            <a:r>
              <a:rPr lang="ar-SA" dirty="0" smtClean="0"/>
              <a:t>            </a:t>
            </a:r>
            <a:r>
              <a:rPr lang="ar-EG" dirty="0" smtClean="0"/>
              <a:t>ويقصد </a:t>
            </a:r>
            <a:r>
              <a:rPr lang="ar-EG" dirty="0">
                <a:solidFill>
                  <a:srgbClr val="FF0000"/>
                </a:solidFill>
              </a:rPr>
              <a:t>بالتخطيط البنائي</a:t>
            </a:r>
            <a:r>
              <a:rPr lang="ar-EG" dirty="0"/>
              <a:t> </a:t>
            </a:r>
            <a:r>
              <a:rPr lang="ar-EG" dirty="0" smtClean="0">
                <a:solidFill>
                  <a:srgbClr val="00B050"/>
                </a:solidFill>
              </a:rPr>
              <a:t>تلك </a:t>
            </a:r>
            <a:r>
              <a:rPr lang="ar-EG" dirty="0">
                <a:solidFill>
                  <a:srgbClr val="00B050"/>
                </a:solidFill>
              </a:rPr>
              <a:t>المحاولات المقصودة </a:t>
            </a:r>
            <a:r>
              <a:rPr lang="ar-EG" dirty="0">
                <a:solidFill>
                  <a:srgbClr val="7030A0"/>
                </a:solidFill>
              </a:rPr>
              <a:t>لاستحداث مجموعة من التغيرات الجذرية في أبنية المجتمع الاقتصادية والاجتماعية </a:t>
            </a:r>
            <a:r>
              <a:rPr lang="ar-EG" dirty="0" smtClean="0">
                <a:solidFill>
                  <a:srgbClr val="7030A0"/>
                </a:solidFill>
              </a:rPr>
              <a:t>والثقافية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2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FF0000"/>
                </a:solidFill>
              </a:rPr>
              <a:t>التخطيط </a:t>
            </a:r>
            <a:r>
              <a:rPr lang="ar-EG" dirty="0" smtClean="0">
                <a:solidFill>
                  <a:srgbClr val="FF0000"/>
                </a:solidFill>
              </a:rPr>
              <a:t>الوظيفي</a:t>
            </a:r>
            <a:r>
              <a:rPr lang="ar-EG" dirty="0" smtClean="0"/>
              <a:t>، </a:t>
            </a:r>
            <a:r>
              <a:rPr lang="ar-EG" dirty="0"/>
              <a:t>فيقصد به </a:t>
            </a:r>
            <a:r>
              <a:rPr lang="ar-EG" dirty="0">
                <a:solidFill>
                  <a:srgbClr val="0070C0"/>
                </a:solidFill>
              </a:rPr>
              <a:t>إعداد مجموعة من البرامج سواء في المجال الاقتصادي أو الاجتماعي بوجه عام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لإحداث </a:t>
            </a:r>
            <a:r>
              <a:rPr lang="ar-EG" dirty="0">
                <a:solidFill>
                  <a:srgbClr val="00B050"/>
                </a:solidFill>
              </a:rPr>
              <a:t>تغيرات في وظائف المجتمع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243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2 – </a:t>
            </a:r>
            <a:r>
              <a:rPr lang="ar-SA" dirty="0" smtClean="0">
                <a:solidFill>
                  <a:srgbClr val="FF0000"/>
                </a:solidFill>
              </a:rPr>
              <a:t>التخطيط الكلي والتخطيط الجزئي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ويقصد </a:t>
            </a:r>
            <a:r>
              <a:rPr lang="ar-EG" dirty="0">
                <a:solidFill>
                  <a:srgbClr val="FF0000"/>
                </a:solidFill>
              </a:rPr>
              <a:t>بالتخطيط الكلي </a:t>
            </a:r>
            <a:r>
              <a:rPr lang="ar-EG" dirty="0" smtClean="0">
                <a:solidFill>
                  <a:srgbClr val="0070C0"/>
                </a:solidFill>
              </a:rPr>
              <a:t>أن </a:t>
            </a:r>
            <a:r>
              <a:rPr lang="ar-EG" dirty="0">
                <a:solidFill>
                  <a:srgbClr val="0070C0"/>
                </a:solidFill>
              </a:rPr>
              <a:t>تحتوي الخطة على جميع فروع النشاط الاقتصادي والاجتماعي </a:t>
            </a:r>
            <a:r>
              <a:rPr lang="ar-EG" dirty="0"/>
              <a:t>، </a:t>
            </a:r>
            <a:r>
              <a:rPr lang="ar-EG" dirty="0">
                <a:solidFill>
                  <a:srgbClr val="00B050"/>
                </a:solidFill>
              </a:rPr>
              <a:t>أي أن تتضمن الخطة </a:t>
            </a:r>
            <a:r>
              <a:rPr lang="ar-EG" dirty="0">
                <a:solidFill>
                  <a:srgbClr val="7030A0"/>
                </a:solidFill>
              </a:rPr>
              <a:t>كافة المجالات الإنتاجية والبشرية داخل المجتمع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    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FF0000"/>
                </a:solidFill>
              </a:rPr>
              <a:t>التخطيط الجزئي</a:t>
            </a:r>
            <a:r>
              <a:rPr lang="ar-EG" dirty="0"/>
              <a:t> </a:t>
            </a:r>
            <a:r>
              <a:rPr lang="ar-EG" dirty="0" smtClean="0">
                <a:solidFill>
                  <a:srgbClr val="0070C0"/>
                </a:solidFill>
              </a:rPr>
              <a:t>فهو </a:t>
            </a:r>
            <a:r>
              <a:rPr lang="ar-EG" dirty="0">
                <a:solidFill>
                  <a:srgbClr val="0070C0"/>
                </a:solidFill>
              </a:rPr>
              <a:t>أقرب إلى المشروعات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يتم تنفيذها في مجال اقتصادي أو اجتماعي معين </a:t>
            </a:r>
            <a:r>
              <a:rPr lang="ar-EG" dirty="0"/>
              <a:t>، مثل </a:t>
            </a:r>
            <a:r>
              <a:rPr lang="ar-EG" dirty="0">
                <a:solidFill>
                  <a:srgbClr val="00B050"/>
                </a:solidFill>
              </a:rPr>
              <a:t>المشروعات الصحية ، أو الصناعية ، أو الزراعية 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03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3 – </a:t>
            </a:r>
            <a:r>
              <a:rPr lang="ar-SA" dirty="0" smtClean="0">
                <a:solidFill>
                  <a:srgbClr val="FF0000"/>
                </a:solidFill>
              </a:rPr>
              <a:t>التخطيط المركزي واللامركزي 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ويقصد </a:t>
            </a:r>
            <a:r>
              <a:rPr lang="ar-EG" dirty="0">
                <a:solidFill>
                  <a:srgbClr val="FF0000"/>
                </a:solidFill>
              </a:rPr>
              <a:t>بالتخطيط المركزي </a:t>
            </a:r>
            <a:r>
              <a:rPr lang="ar-EG" dirty="0" smtClean="0">
                <a:solidFill>
                  <a:srgbClr val="0070C0"/>
                </a:solidFill>
              </a:rPr>
              <a:t>تمركز </a:t>
            </a:r>
            <a:r>
              <a:rPr lang="ar-EG" dirty="0">
                <a:solidFill>
                  <a:srgbClr val="0070C0"/>
                </a:solidFill>
              </a:rPr>
              <a:t>كافة السلطات والقرارات التخطيطية والتنفيذية في يد هيئة مركزية </a:t>
            </a:r>
            <a:r>
              <a:rPr lang="ar-SA" dirty="0" smtClean="0"/>
              <a:t>. </a:t>
            </a:r>
          </a:p>
          <a:p>
            <a:endParaRPr lang="ar-SA" dirty="0"/>
          </a:p>
          <a:p>
            <a:r>
              <a:rPr lang="ar-SA" dirty="0" smtClean="0"/>
              <a:t> 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FF0000"/>
                </a:solidFill>
              </a:rPr>
              <a:t>التخطيط </a:t>
            </a:r>
            <a:r>
              <a:rPr lang="ar-EG" dirty="0" smtClean="0">
                <a:solidFill>
                  <a:srgbClr val="FF0000"/>
                </a:solidFill>
              </a:rPr>
              <a:t>اللامركزي</a:t>
            </a:r>
            <a:r>
              <a:rPr lang="ar-EG" dirty="0" smtClean="0"/>
              <a:t>، </a:t>
            </a:r>
            <a:r>
              <a:rPr lang="ar-EG" dirty="0"/>
              <a:t>فيقصد به </a:t>
            </a:r>
            <a:r>
              <a:rPr lang="ar-EG" dirty="0">
                <a:solidFill>
                  <a:srgbClr val="FF0000"/>
                </a:solidFill>
              </a:rPr>
              <a:t>عدم تركز السلطة </a:t>
            </a:r>
            <a:r>
              <a:rPr lang="ar-EG" dirty="0">
                <a:solidFill>
                  <a:srgbClr val="0070C0"/>
                </a:solidFill>
              </a:rPr>
              <a:t>كلية في يد الجهاز المركزي وإنما تشارك أجهزة التنفيذ في سلطة إصدار القرارات0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74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4 – </a:t>
            </a:r>
            <a:r>
              <a:rPr lang="ar-SA" dirty="0" smtClean="0">
                <a:solidFill>
                  <a:srgbClr val="FF0000"/>
                </a:solidFill>
              </a:rPr>
              <a:t>التخطيط الديمقراطي والتخطيط الأوتوقراطي </a:t>
            </a:r>
          </a:p>
          <a:p>
            <a:r>
              <a:rPr lang="ar-SA" dirty="0" smtClean="0"/>
              <a:t>    </a:t>
            </a:r>
            <a:r>
              <a:rPr lang="ar-EG" dirty="0" smtClean="0"/>
              <a:t>ويقصد </a:t>
            </a:r>
            <a:r>
              <a:rPr lang="ar-EG" dirty="0">
                <a:solidFill>
                  <a:srgbClr val="FF0000"/>
                </a:solidFill>
              </a:rPr>
              <a:t>بالتخطيط </a:t>
            </a:r>
            <a:r>
              <a:rPr lang="ar-EG" dirty="0" smtClean="0">
                <a:solidFill>
                  <a:srgbClr val="FF0000"/>
                </a:solidFill>
              </a:rPr>
              <a:t>الديموقراطي</a:t>
            </a:r>
            <a:r>
              <a:rPr lang="ar-EG" dirty="0" smtClean="0"/>
              <a:t>، </a:t>
            </a:r>
            <a:r>
              <a:rPr lang="ar-EG" dirty="0">
                <a:solidFill>
                  <a:srgbClr val="0070C0"/>
                </a:solidFill>
              </a:rPr>
              <a:t>أن تصدر الخطة معتمدة على </a:t>
            </a:r>
            <a:r>
              <a:rPr lang="ar-EG" dirty="0">
                <a:solidFill>
                  <a:srgbClr val="FF0000"/>
                </a:solidFill>
              </a:rPr>
              <a:t>المشاركة الشعبية </a:t>
            </a:r>
            <a:r>
              <a:rPr lang="ar-EG" dirty="0"/>
              <a:t>0 وهذا لا يعني عدم الاسترشاد بآراء الخبراء والمختصين </a:t>
            </a:r>
            <a:r>
              <a:rPr lang="ar-SA" dirty="0" smtClean="0"/>
              <a:t>. </a:t>
            </a:r>
          </a:p>
          <a:p>
            <a:endParaRPr lang="ar-SA" dirty="0"/>
          </a:p>
          <a:p>
            <a:r>
              <a:rPr lang="ar-SA" dirty="0" smtClean="0"/>
              <a:t>  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FF0000"/>
                </a:solidFill>
              </a:rPr>
              <a:t>التخطيط </a:t>
            </a:r>
            <a:r>
              <a:rPr lang="ar-EG" dirty="0" smtClean="0">
                <a:solidFill>
                  <a:srgbClr val="FF0000"/>
                </a:solidFill>
              </a:rPr>
              <a:t>الأوتوقراطي</a:t>
            </a:r>
            <a:r>
              <a:rPr lang="ar-EG" dirty="0" smtClean="0"/>
              <a:t>، </a:t>
            </a:r>
            <a:r>
              <a:rPr lang="ar-EG" dirty="0"/>
              <a:t>فيعني </a:t>
            </a:r>
            <a:r>
              <a:rPr lang="ar-EG" dirty="0">
                <a:solidFill>
                  <a:srgbClr val="0070C0"/>
                </a:solidFill>
              </a:rPr>
              <a:t>قيام الهيئة المركزية للتخطيط بوضع الخطة بكل تفصيلاتها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دون الرجوع إلى جماهير الشعب أو استشارة المتخصصين </a:t>
            </a:r>
            <a:r>
              <a:rPr lang="ar-EG" dirty="0"/>
              <a:t>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83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5 – </a:t>
            </a:r>
            <a:r>
              <a:rPr lang="ar-SA" dirty="0" smtClean="0">
                <a:solidFill>
                  <a:srgbClr val="FF0000"/>
                </a:solidFill>
              </a:rPr>
              <a:t>التخطيط القومي والتخطيط الإقليمي والتخطيط المحلي</a:t>
            </a:r>
          </a:p>
          <a:p>
            <a:r>
              <a:rPr lang="ar-SA" dirty="0" smtClean="0"/>
              <a:t>      </a:t>
            </a:r>
            <a:r>
              <a:rPr lang="ar-EG" dirty="0" smtClean="0"/>
              <a:t>ويقصد </a:t>
            </a:r>
            <a:r>
              <a:rPr lang="ar-EG" dirty="0">
                <a:solidFill>
                  <a:srgbClr val="FF0000"/>
                </a:solidFill>
              </a:rPr>
              <a:t>بالتخطيط القومي </a:t>
            </a:r>
            <a:r>
              <a:rPr lang="ar-EG" dirty="0" smtClean="0">
                <a:solidFill>
                  <a:srgbClr val="0070C0"/>
                </a:solidFill>
              </a:rPr>
              <a:t>أن </a:t>
            </a:r>
            <a:r>
              <a:rPr lang="ar-EG" dirty="0">
                <a:solidFill>
                  <a:srgbClr val="0070C0"/>
                </a:solidFill>
              </a:rPr>
              <a:t>تشمل الخطة جميع المناطق الإدارية للدولة</a:t>
            </a:r>
            <a:r>
              <a:rPr lang="ar-EG" dirty="0"/>
              <a:t>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EG" dirty="0" smtClean="0"/>
              <a:t> </a:t>
            </a:r>
            <a:r>
              <a:rPr lang="ar-SA" dirty="0" smtClean="0"/>
              <a:t>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FF0000"/>
                </a:solidFill>
              </a:rPr>
              <a:t>التخطيط </a:t>
            </a:r>
            <a:r>
              <a:rPr lang="ar-EG" dirty="0" smtClean="0">
                <a:solidFill>
                  <a:srgbClr val="FF0000"/>
                </a:solidFill>
              </a:rPr>
              <a:t>الإقليمي</a:t>
            </a:r>
            <a:r>
              <a:rPr lang="ar-EG" dirty="0" smtClean="0"/>
              <a:t>، </a:t>
            </a:r>
            <a:r>
              <a:rPr lang="ar-EG" dirty="0"/>
              <a:t>فيقصد به </a:t>
            </a:r>
            <a:r>
              <a:rPr lang="ar-EG" dirty="0">
                <a:solidFill>
                  <a:srgbClr val="0070C0"/>
                </a:solidFill>
              </a:rPr>
              <a:t>إعداد وتنفيذ خطة معينة على مستوى </a:t>
            </a:r>
            <a:r>
              <a:rPr lang="ar-EG" dirty="0">
                <a:solidFill>
                  <a:srgbClr val="FF0000"/>
                </a:solidFill>
              </a:rPr>
              <a:t>إحدى الوحدات الإدارية الكبرى </a:t>
            </a:r>
            <a:r>
              <a:rPr lang="ar-EG" dirty="0">
                <a:solidFill>
                  <a:srgbClr val="0070C0"/>
                </a:solidFill>
              </a:rPr>
              <a:t>داخل الدولة </a:t>
            </a:r>
            <a:r>
              <a:rPr lang="ar-EG" dirty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52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</a:t>
            </a:r>
            <a:r>
              <a:rPr lang="ar-EG" dirty="0" smtClean="0"/>
              <a:t>وأخيراً </a:t>
            </a:r>
            <a:r>
              <a:rPr lang="ar-EG" dirty="0"/>
              <a:t>، يقصد </a:t>
            </a:r>
            <a:r>
              <a:rPr lang="ar-EG" dirty="0">
                <a:solidFill>
                  <a:srgbClr val="FF0000"/>
                </a:solidFill>
              </a:rPr>
              <a:t>بالتخطيط </a:t>
            </a:r>
            <a:r>
              <a:rPr lang="ar-EG" dirty="0" smtClean="0">
                <a:solidFill>
                  <a:srgbClr val="FF0000"/>
                </a:solidFill>
              </a:rPr>
              <a:t>المحلي</a:t>
            </a:r>
            <a:r>
              <a:rPr lang="ar-EG" dirty="0" smtClean="0"/>
              <a:t>، </a:t>
            </a:r>
            <a:r>
              <a:rPr lang="ar-EG" dirty="0">
                <a:solidFill>
                  <a:srgbClr val="0070C0"/>
                </a:solidFill>
              </a:rPr>
              <a:t>ممارسة النشاط التخطيطي على مستوى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وحدة إدارية صغرى </a:t>
            </a:r>
            <a:r>
              <a:rPr lang="ar-EG" dirty="0"/>
              <a:t>أو على </a:t>
            </a:r>
            <a:r>
              <a:rPr lang="ar-EG" dirty="0">
                <a:solidFill>
                  <a:schemeClr val="tx1"/>
                </a:solidFill>
              </a:rPr>
              <a:t>مستوى</a:t>
            </a:r>
            <a:r>
              <a:rPr lang="ar-EG" dirty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جزء من وحدة إدارية </a:t>
            </a:r>
            <a:r>
              <a:rPr lang="ar-SA" smtClean="0">
                <a:solidFill>
                  <a:srgbClr val="7030A0"/>
                </a:solidFill>
              </a:rPr>
              <a:t>من </a:t>
            </a:r>
            <a:r>
              <a:rPr lang="ar-EG" smtClean="0">
                <a:solidFill>
                  <a:srgbClr val="7030A0"/>
                </a:solidFill>
              </a:rPr>
              <a:t>القرية </a:t>
            </a:r>
            <a:r>
              <a:rPr lang="ar-EG" dirty="0">
                <a:solidFill>
                  <a:srgbClr val="7030A0"/>
                </a:solidFill>
              </a:rPr>
              <a:t>أو المدينة أو أحد الأحياء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075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101</TotalTime>
  <Words>848</Words>
  <Application>Microsoft Office PowerPoint</Application>
  <PresentationFormat>A4 Paper (210x297 mm)</PresentationFormat>
  <Paragraphs>102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الرابعة عشر </vt:lpstr>
      <vt:lpstr>  عناصر المحاضرة     </vt:lpstr>
      <vt:lpstr>    </vt:lpstr>
      <vt:lpstr>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 </vt:lpstr>
      <vt:lpstr>    </vt:lpstr>
      <vt:lpstr>    </vt:lpstr>
      <vt:lpstr>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2014-04-07T22:23:24Z</dcterms:created>
  <dcterms:modified xsi:type="dcterms:W3CDTF">2014-04-08T21:02:37Z</dcterms:modified>
</cp:coreProperties>
</file>