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2" r:id="rId2"/>
    <p:sldId id="301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299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009900"/>
    <a:srgbClr val="B88C00"/>
    <a:srgbClr val="AD9968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523" y="379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System For   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English Language Department</a:t>
            </a:r>
            <a:endParaRPr lang="en-US" sz="20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743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7030A0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English </a:t>
            </a: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101</a:t>
            </a:r>
          </a:p>
          <a:p>
            <a:pPr>
              <a:lnSpc>
                <a:spcPct val="80000"/>
              </a:lnSpc>
            </a:pPr>
            <a:endParaRPr lang="ar-SA" sz="2800" b="1" dirty="0" smtClean="0">
              <a:solidFill>
                <a:srgbClr val="C00000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32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المحاضرة الحاديه عشرة         </a:t>
            </a:r>
            <a:r>
              <a:rPr lang="en-US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Lecture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11</a:t>
            </a:r>
          </a:p>
          <a:p>
            <a:pPr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Nayf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Eleven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chemeClr val="tx1"/>
                </a:solidFill>
                <a:cs typeface="Arial" pitchFamily="34" charset="0"/>
              </a:rPr>
              <a:t>Eng 101</a:t>
            </a:r>
          </a:p>
          <a:p>
            <a:pPr eaLnBrk="1" hangingPunct="1"/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–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8-9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Elements of Lecture 11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I- Structure- Simple Future Tense</a:t>
            </a:r>
          </a:p>
          <a:p>
            <a:pPr algn="l" rtl="1" eaLnBrk="1" hangingPunct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II-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Previewing Vocabulary</a:t>
            </a:r>
            <a:endParaRPr lang="en-U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III- Using Do- Does- Did</a:t>
            </a:r>
          </a:p>
          <a:p>
            <a:pPr algn="l" rtl="1" eaLnBrk="1" hangingPunct="1"/>
            <a:r>
              <a:rPr lang="en-US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Scanning &amp; Skimming a Reading passage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20AAC894-F906-4C60-B31D-FC7493A50C40}" type="slidenum">
              <a:rPr lang="ar-SA" smtClean="0">
                <a:cs typeface="Arial" pitchFamily="34" charset="0"/>
              </a:rPr>
              <a:pPr algn="ctr"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7030A0"/>
                </a:solidFill>
              </a:rPr>
              <a:t>I. Simple Future             </a:t>
            </a:r>
            <a:r>
              <a:rPr lang="en-US" sz="2400" b="1" dirty="0" smtClean="0">
                <a:solidFill>
                  <a:schemeClr val="tx1"/>
                </a:solidFill>
              </a:rPr>
              <a:t>( pages 294/ 325)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Simple Future Tense:</a:t>
            </a:r>
            <a:r>
              <a:rPr lang="en-US" sz="2400" dirty="0" smtClean="0">
                <a:cs typeface="Arial" pitchFamily="34" charset="0"/>
              </a:rPr>
              <a:t> </a:t>
            </a:r>
            <a:endParaRPr lang="en-U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It is used to express any event or action which will start after now.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1- The form of the verb: will/ shall/ be going to +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infinitive verb without  to</a:t>
            </a:r>
            <a:endParaRPr lang="en-US" sz="24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2- The indicators( adverbs of time) = tomorrow/ next / any date in the future.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Example: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- The doctor </a:t>
            </a:r>
            <a:r>
              <a:rPr lang="en-US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 give</a:t>
            </a:r>
            <a:r>
              <a:rPr lang="en-US" sz="2400" b="1" i="1" u="sng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us another live lecture next week.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gave                                                                                       B. has give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was giving                                                                            D. will give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- We shall </a:t>
            </a:r>
            <a:r>
              <a:rPr lang="en-US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the homework tomorrow.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do                                                                                           B. doing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C. did                                                                                           D. done</a:t>
            </a:r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endParaRPr lang="en-US" sz="24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006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dirty="0" smtClean="0">
                <a:cs typeface="Arial" pitchFamily="34" charset="0"/>
              </a:rPr>
              <a:t>4</a:t>
            </a: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7030A0"/>
                </a:solidFill>
              </a:rPr>
              <a:t>I. Simple Future             </a:t>
            </a:r>
            <a:r>
              <a:rPr lang="en-US" sz="2400" b="1" dirty="0" smtClean="0">
                <a:solidFill>
                  <a:schemeClr val="tx1"/>
                </a:solidFill>
              </a:rPr>
              <a:t>( pages 294/ 325)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95401"/>
            <a:ext cx="9525000" cy="48768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Negative Form of Simple Future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I will finish my university study in 2012.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I will not / won’t finish my study in 2012.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Forming questions: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He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cs typeface="Arial" pitchFamily="34" charset="0"/>
              </a:rPr>
              <a:t> arrive next Monday.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he</a:t>
            </a:r>
            <a:r>
              <a:rPr lang="en-US" sz="2000" b="1" dirty="0" smtClean="0">
                <a:cs typeface="Arial" pitchFamily="34" charset="0"/>
              </a:rPr>
              <a:t> arrive next Monday? – Yes,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he will   </a:t>
            </a:r>
            <a:r>
              <a:rPr lang="en-US" sz="2000" b="1" dirty="0" smtClean="0">
                <a:cs typeface="Arial" pitchFamily="34" charset="0"/>
              </a:rPr>
              <a:t>OR No, </a:t>
            </a:r>
            <a:r>
              <a:rPr lang="en-US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he will not</a:t>
            </a:r>
            <a:r>
              <a:rPr lang="en-US" sz="2000" b="1" dirty="0" smtClean="0">
                <a:cs typeface="Arial" pitchFamily="34" charset="0"/>
              </a:rPr>
              <a:t>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Example: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1. </a:t>
            </a:r>
            <a:r>
              <a:rPr lang="en-US" sz="1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 he leave </a:t>
            </a:r>
            <a:r>
              <a:rPr lang="en-US" sz="2000" b="1" dirty="0" smtClean="0">
                <a:cs typeface="Arial" pitchFamily="34" charset="0"/>
              </a:rPr>
              <a:t>to Dubai tomorrow?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A. Has he left                                                               B. Will he leave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C. Was he left                                                              D. Did he leave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2. </a:t>
            </a:r>
            <a:r>
              <a:rPr lang="en-US" sz="1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They won’t go </a:t>
            </a:r>
            <a:r>
              <a:rPr lang="en-US" sz="2000" b="1" dirty="0" smtClean="0">
                <a:cs typeface="Arial" pitchFamily="34" charset="0"/>
              </a:rPr>
              <a:t>to the museum next week.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A. They won’t go                                                           B. They have gone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 They went                                                                  D. They were going  </a:t>
            </a:r>
            <a:endParaRPr lang="ar-EG" sz="2000" b="1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II.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167/ 168 )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Kinds of living things ( animals or plants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Species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dirty="0" smtClean="0"/>
                        <a:t>            ( N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Way of acting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behavior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smallest hard part of a plant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seeds               (N)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Character / qualities and features of a person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personality    ( N)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building where old things are shown/displayed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museum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Sea or ocean beach/ shore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coast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Calculate or to say 1, 2, 3……. etc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Count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 impossible to see / stop existing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Disappear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Like / wish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Prefer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be happy in doing something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Enjoy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II.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167/ 168 )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8732" y="1524000"/>
          <a:ext cx="8350469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63057"/>
                <a:gridCol w="2364243"/>
                <a:gridCol w="72316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 move from a place to another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Travel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Feel uninterested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bored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clever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Intelligent</a:t>
                      </a:r>
                      <a:r>
                        <a:rPr lang="en-US" sz="2000" b="1" baseline="0" dirty="0" smtClean="0"/>
                        <a:t>   </a:t>
                      </a:r>
                      <a:r>
                        <a:rPr lang="en-US" sz="2000" b="1" dirty="0" smtClean="0"/>
                        <a:t>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Anxious or unhappy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Worried</a:t>
                      </a:r>
                      <a:r>
                        <a:rPr lang="en-US" sz="2000" b="1" baseline="0" dirty="0" smtClean="0"/>
                        <a:t>   </a:t>
                      </a:r>
                      <a:r>
                        <a:rPr lang="en-US" sz="2000" b="1" dirty="0" smtClean="0"/>
                        <a:t>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Comment in a joking way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Irony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With each other/ opposite of apart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together         ( adv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II- 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</a:t>
            </a:r>
            <a:r>
              <a:rPr lang="en-US" sz="2000" b="1" dirty="0" smtClean="0">
                <a:cs typeface="Arial" pitchFamily="34" charset="0"/>
              </a:rPr>
              <a:t>The word” __________” is closest in meaning to the phrase “ a way of acting”.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difficulty                                                                          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behavior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entertainment                                                                D. character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2. Most of the students feel _____________  because of the final tests.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worried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                  B. thirsty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sleepy                                                                              D. hungry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The word “ ___________” is closest in meaning to the phrase “ very clever”.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interesting                                                                     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intelligent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easy                                                                                 D. enjoyable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Every one felt ______________ because of the bad movie.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bored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                      B. happy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dangerous                                                                       D. tall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II- 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1"/>
            <a:ext cx="8915400" cy="4800600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5</a:t>
            </a:r>
            <a:r>
              <a:rPr lang="en-US" sz="1800" b="1" dirty="0" smtClean="0">
                <a:cs typeface="Arial" pitchFamily="34" charset="0"/>
              </a:rPr>
              <a:t>. “</a:t>
            </a:r>
            <a:r>
              <a:rPr lang="en-US" sz="2000" b="1" dirty="0" smtClean="0">
                <a:cs typeface="Arial" pitchFamily="34" charset="0"/>
              </a:rPr>
              <a:t>____________” is closest in meaning to the phrase“ kinds of living things”.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islands                                                                                B. beaches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C. species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                       D. insects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All children _____________ watching cartoon movies.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dislike                                                                                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enjoy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are afraid of                                                                      D. avoid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7.  “ _________” is closest in meaning to the word “ like”.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Hate                                                                                   B. Attract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Prefe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                       D. Avoid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8. When the sun rises, the fog ___________________ quickly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disappear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              B. succeeds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returns                                                                              D. fails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006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219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cs typeface="Arial" pitchFamily="34" charset="0"/>
              </a:rPr>
              <a:t>III- Using Do- does - Did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52578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They are used in TWO situations: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A. </a:t>
            </a:r>
            <a:r>
              <a:rPr lang="en-US" sz="2000" b="1" u="sng" dirty="0" smtClean="0">
                <a:cs typeface="Arial" pitchFamily="34" charset="0"/>
              </a:rPr>
              <a:t>Helping verbs.</a:t>
            </a:r>
            <a:r>
              <a:rPr lang="en-US" sz="2000" b="1" dirty="0" smtClean="0">
                <a:cs typeface="Arial" pitchFamily="34" charset="0"/>
              </a:rPr>
              <a:t> They have no meaning </a:t>
            </a:r>
            <a:endParaRPr lang="en-US" sz="2000" b="1" u="sng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u="sng" dirty="0" smtClean="0">
                <a:cs typeface="Arial" pitchFamily="34" charset="0"/>
              </a:rPr>
              <a:t> In case of a negative form &amp; forming a question which contains only a main verb:-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Ahmed speaks English well.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Ahmed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doesn’t speak </a:t>
            </a:r>
            <a:r>
              <a:rPr lang="en-US" sz="2000" b="1" dirty="0" smtClean="0">
                <a:cs typeface="Arial" pitchFamily="34" charset="0"/>
              </a:rPr>
              <a:t>English well.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</a:t>
            </a:r>
            <a:r>
              <a:rPr lang="en-US" sz="2000" b="1" dirty="0" smtClean="0">
                <a:cs typeface="Arial" pitchFamily="34" charset="0"/>
              </a:rPr>
              <a:t> Ahmed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speak</a:t>
            </a:r>
            <a:r>
              <a:rPr lang="en-US" sz="2000" b="1" dirty="0" smtClean="0">
                <a:cs typeface="Arial" pitchFamily="34" charset="0"/>
              </a:rPr>
              <a:t> English well? – Yes, he does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</a:t>
            </a:r>
            <a:r>
              <a:rPr lang="en-US" sz="2000" b="1" dirty="0" smtClean="0">
                <a:cs typeface="Arial" pitchFamily="34" charset="0"/>
              </a:rPr>
              <a:t> No, he doesn’t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They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play</a:t>
            </a:r>
            <a:r>
              <a:rPr lang="en-US" sz="2000" b="1" dirty="0" smtClean="0">
                <a:cs typeface="Arial" pitchFamily="34" charset="0"/>
              </a:rPr>
              <a:t> football every day.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They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don’t play </a:t>
            </a:r>
            <a:r>
              <a:rPr lang="en-US" sz="2000" b="1" dirty="0" smtClean="0">
                <a:cs typeface="Arial" pitchFamily="34" charset="0"/>
              </a:rPr>
              <a:t>football every day.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2000" b="1" dirty="0" smtClean="0">
                <a:cs typeface="Arial" pitchFamily="34" charset="0"/>
              </a:rPr>
              <a:t> they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play</a:t>
            </a:r>
            <a:r>
              <a:rPr lang="en-US" sz="2000" b="1" dirty="0" smtClean="0">
                <a:cs typeface="Arial" pitchFamily="34" charset="0"/>
              </a:rPr>
              <a:t> football everyday ?  - Yes, they do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 </a:t>
            </a:r>
            <a:r>
              <a:rPr lang="en-US" sz="2000" b="1" dirty="0" smtClean="0">
                <a:cs typeface="Arial" pitchFamily="34" charset="0"/>
              </a:rPr>
              <a:t>No, they don’t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I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went</a:t>
            </a:r>
            <a:r>
              <a:rPr lang="en-US" sz="2000" b="1" dirty="0" smtClean="0">
                <a:cs typeface="Arial" pitchFamily="34" charset="0"/>
              </a:rPr>
              <a:t> to Riyadh last week.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I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didn’t go </a:t>
            </a:r>
            <a:r>
              <a:rPr lang="en-US" sz="2000" b="1" dirty="0" smtClean="0">
                <a:cs typeface="Arial" pitchFamily="34" charset="0"/>
              </a:rPr>
              <a:t>to Riyadh last week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 you go </a:t>
            </a:r>
            <a:r>
              <a:rPr lang="en-US" sz="2000" b="1" dirty="0" smtClean="0">
                <a:cs typeface="Arial" pitchFamily="34" charset="0"/>
              </a:rPr>
              <a:t>to Riyadh last week?  - Yes, I did  OR  No, I didn’t  </a:t>
            </a:r>
          </a:p>
          <a:p>
            <a:pPr algn="l" rtl="1" eaLnBrk="1" hangingPunct="1"/>
            <a:r>
              <a:rPr lang="en-US" b="1" dirty="0" smtClean="0"/>
              <a:t>      </a:t>
            </a:r>
            <a:r>
              <a:rPr lang="en-US" sz="28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</a:t>
            </a:r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b="1" dirty="0" smtClean="0"/>
              <a:t>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 don’t, doesn’t and didn’t, the verb must be infinitive without to </a:t>
            </a:r>
            <a:endParaRPr lang="en-US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264275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cs typeface="Arial" pitchFamily="34" charset="0"/>
              </a:rPr>
              <a:t>III- Using Do- does - Did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1"/>
            <a:ext cx="9105900" cy="4800600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</a:t>
            </a:r>
            <a:r>
              <a:rPr lang="en-US" sz="20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Main Verbs.</a:t>
            </a:r>
          </a:p>
          <a:p>
            <a:pPr algn="l" rtl="1" eaLnBrk="1" hangingPunct="1"/>
            <a:r>
              <a:rPr lang="en-US" sz="2000" b="1" u="sng" dirty="0" smtClean="0">
                <a:cs typeface="Arial" pitchFamily="34" charset="0"/>
              </a:rPr>
              <a:t>In case there is no other verbs in a sentence except  one of them ( do, does or did )-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Here each one of them means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work</a:t>
            </a:r>
            <a:r>
              <a:rPr lang="en-US" sz="2000" b="1" dirty="0" smtClean="0">
                <a:cs typeface="Arial" pitchFamily="34" charset="0"/>
              </a:rPr>
              <a:t> or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perform</a:t>
            </a:r>
            <a:r>
              <a:rPr lang="en-US" sz="20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Examples.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1.  </a:t>
            </a:r>
            <a:r>
              <a:rPr lang="en-US" sz="2000" b="1" dirty="0" err="1" smtClean="0">
                <a:cs typeface="Arial" pitchFamily="34" charset="0"/>
              </a:rPr>
              <a:t>Reem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</a:t>
            </a:r>
            <a:r>
              <a:rPr lang="en-US" sz="2000" b="1" dirty="0" smtClean="0">
                <a:cs typeface="Arial" pitchFamily="34" charset="0"/>
              </a:rPr>
              <a:t>  her homework alone.  [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Notice that does here is the main verb </a:t>
            </a:r>
            <a:r>
              <a:rPr lang="en-US" sz="2000" b="1" dirty="0" smtClean="0">
                <a:cs typeface="Arial" pitchFamily="34" charset="0"/>
              </a:rPr>
              <a:t>]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</a:t>
            </a:r>
            <a:r>
              <a:rPr lang="en-US" sz="2000" b="1" dirty="0" err="1" smtClean="0">
                <a:cs typeface="Arial" pitchFamily="34" charset="0"/>
              </a:rPr>
              <a:t>Reem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doesn’t do</a:t>
            </a:r>
            <a:r>
              <a:rPr lang="en-US" sz="2000" b="1" dirty="0" smtClean="0">
                <a:cs typeface="Arial" pitchFamily="34" charset="0"/>
              </a:rPr>
              <a:t> her homework alone.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cs typeface="Arial" pitchFamily="34" charset="0"/>
              </a:rPr>
              <a:t>Reem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2000" b="1" dirty="0" smtClean="0">
                <a:cs typeface="Arial" pitchFamily="34" charset="0"/>
              </a:rPr>
              <a:t> her homework alone?  Yes, she does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</a:t>
            </a:r>
            <a:r>
              <a:rPr lang="en-US" sz="2000" b="1" dirty="0" smtClean="0">
                <a:cs typeface="Arial" pitchFamily="34" charset="0"/>
              </a:rPr>
              <a:t> No, she doesn’t.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2.  The students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</a:t>
            </a:r>
            <a:r>
              <a:rPr lang="en-US" sz="2000" b="1" dirty="0" smtClean="0">
                <a:cs typeface="Arial" pitchFamily="34" charset="0"/>
              </a:rPr>
              <a:t> well in the test. [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Notice that did here is the main verb </a:t>
            </a:r>
            <a:r>
              <a:rPr lang="en-US" sz="2000" b="1" dirty="0" smtClean="0">
                <a:cs typeface="Arial" pitchFamily="34" charset="0"/>
              </a:rPr>
              <a:t>]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The students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didn’t do </a:t>
            </a:r>
            <a:r>
              <a:rPr lang="en-US" sz="2000" b="1" dirty="0" smtClean="0">
                <a:cs typeface="Arial" pitchFamily="34" charset="0"/>
              </a:rPr>
              <a:t>well in the test.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</a:t>
            </a:r>
            <a:r>
              <a:rPr lang="en-US" sz="2000" b="1" dirty="0" smtClean="0">
                <a:cs typeface="Arial" pitchFamily="34" charset="0"/>
              </a:rPr>
              <a:t> the students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2000" b="1" dirty="0" smtClean="0">
                <a:cs typeface="Arial" pitchFamily="34" charset="0"/>
              </a:rPr>
              <a:t> well in the test? Yes, they did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</a:t>
            </a:r>
            <a:r>
              <a:rPr lang="en-US" sz="2000" b="1" dirty="0" smtClean="0">
                <a:cs typeface="Arial" pitchFamily="34" charset="0"/>
              </a:rPr>
              <a:t> No, they didn’t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3. We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2000" b="1" dirty="0" smtClean="0">
                <a:cs typeface="Arial" pitchFamily="34" charset="0"/>
              </a:rPr>
              <a:t> our job regularly.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[ Note that do here is the main verb ]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We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don’t do </a:t>
            </a:r>
            <a:r>
              <a:rPr lang="en-US" sz="2000" b="1" dirty="0" smtClean="0">
                <a:cs typeface="Arial" pitchFamily="34" charset="0"/>
              </a:rPr>
              <a:t>our job regularly.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you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your</a:t>
            </a:r>
            <a:r>
              <a:rPr lang="en-US" sz="2000" b="1" dirty="0" smtClean="0">
                <a:cs typeface="Arial" pitchFamily="34" charset="0"/>
              </a:rPr>
              <a:t> job regularly ? – Yes, we do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</a:t>
            </a:r>
            <a:r>
              <a:rPr lang="en-US" sz="2000" b="1" dirty="0" smtClean="0">
                <a:cs typeface="Arial" pitchFamily="34" charset="0"/>
              </a:rPr>
              <a:t> No, we don’t    </a:t>
            </a:r>
          </a:p>
          <a:p>
            <a:pPr algn="l" rtl="1" eaLnBrk="1" hangingPunct="1"/>
            <a:r>
              <a:rPr lang="en-US" b="1" dirty="0" smtClean="0"/>
              <a:t>     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cs typeface="Arial" pitchFamily="34" charset="0"/>
              </a:rPr>
              <a:t>III- 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1"/>
            <a:ext cx="9105900" cy="4800600"/>
          </a:xfrm>
        </p:spPr>
        <p:txBody>
          <a:bodyPr/>
          <a:lstStyle/>
          <a:p>
            <a:pPr algn="l" rtl="1" eaLnBrk="1" hangingPunct="1"/>
            <a:r>
              <a:rPr lang="ar-SA" sz="2000" b="1" dirty="0" smtClean="0"/>
              <a:t> </a:t>
            </a:r>
            <a:r>
              <a:rPr lang="en-US" sz="2000" b="1" dirty="0" smtClean="0"/>
              <a:t>1. I _____________ any thing in the last week meeting .</a:t>
            </a:r>
          </a:p>
          <a:p>
            <a:pPr algn="l" rtl="1" eaLnBrk="1" hangingPunct="1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don’t                                                                    B. didn’t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 </a:t>
            </a:r>
            <a:r>
              <a:rPr lang="en-US" sz="2000" b="1" u="sng" dirty="0" smtClean="0">
                <a:solidFill>
                  <a:srgbClr val="0070C0"/>
                </a:solidFill>
              </a:rPr>
              <a:t>C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didn’t </a:t>
            </a:r>
            <a:r>
              <a:rPr lang="en-US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                                                            </a:t>
            </a:r>
            <a:r>
              <a:rPr lang="en-US" sz="2000" b="1" dirty="0" smtClean="0">
                <a:solidFill>
                  <a:srgbClr val="0070C0"/>
                </a:solidFill>
              </a:rPr>
              <a:t>D. don’t do</a:t>
            </a:r>
          </a:p>
          <a:p>
            <a:pPr algn="l" rtl="1" eaLnBrk="1" hangingPunct="1"/>
            <a:r>
              <a:rPr lang="en-US" sz="2000" b="1" dirty="0" smtClean="0"/>
              <a:t> 2. ___________ she take the medicine everyday?</a:t>
            </a:r>
          </a:p>
          <a:p>
            <a:pPr algn="l" rtl="1" eaLnBrk="1" hangingPunct="1"/>
            <a:r>
              <a:rPr lang="en-US" sz="2000" b="1" dirty="0" smtClean="0"/>
              <a:t>    </a:t>
            </a:r>
            <a:r>
              <a:rPr lang="en-US" sz="2000" b="1" dirty="0" smtClean="0">
                <a:solidFill>
                  <a:srgbClr val="0070C0"/>
                </a:solidFill>
              </a:rPr>
              <a:t>A. Do                                                                          B. Did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C. Is                                                                            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Does</a:t>
            </a:r>
          </a:p>
          <a:p>
            <a:pPr algn="l" rtl="1" eaLnBrk="1" hangingPunct="1"/>
            <a:r>
              <a:rPr lang="en-US" sz="2000" b="1" dirty="0" smtClean="0"/>
              <a:t> 3. The mechanic ________________ repair the car yesterday.</a:t>
            </a:r>
          </a:p>
          <a:p>
            <a:pPr algn="l" rtl="1" eaLnBrk="1" hangingPunct="1"/>
            <a:r>
              <a:rPr lang="en-US" sz="2000" b="1" dirty="0" smtClean="0"/>
              <a:t>    </a:t>
            </a:r>
            <a:r>
              <a:rPr lang="en-US" sz="2000" b="1" dirty="0" smtClean="0">
                <a:solidFill>
                  <a:srgbClr val="0070C0"/>
                </a:solidFill>
              </a:rPr>
              <a:t>A. doesn’t                                                                 B. didn’t do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</a:t>
            </a:r>
            <a:r>
              <a:rPr lang="en-US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didn’t</a:t>
            </a:r>
            <a:r>
              <a:rPr lang="en-US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</a:t>
            </a:r>
            <a:r>
              <a:rPr lang="en-US" sz="2000" b="1" dirty="0" smtClean="0">
                <a:solidFill>
                  <a:srgbClr val="0070C0"/>
                </a:solidFill>
              </a:rPr>
              <a:t>D. doesn’t do</a:t>
            </a:r>
          </a:p>
          <a:p>
            <a:pPr algn="l" rtl="1" eaLnBrk="1" hangingPunct="1"/>
            <a:r>
              <a:rPr lang="en-US" sz="2000" b="1" dirty="0" smtClean="0"/>
              <a:t> 4. ___________________ the homework correctly last week?    </a:t>
            </a:r>
          </a:p>
          <a:p>
            <a:pPr algn="l" rtl="1" eaLnBrk="1" hangingPunct="1"/>
            <a:r>
              <a:rPr lang="en-US" sz="2000" b="1" dirty="0" smtClean="0"/>
              <a:t>    </a:t>
            </a:r>
            <a:r>
              <a:rPr lang="en-US" sz="2000" b="1" dirty="0" smtClean="0">
                <a:solidFill>
                  <a:srgbClr val="0070C0"/>
                </a:solidFill>
              </a:rPr>
              <a:t>A. Does he do                                                           B. Did he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C. Did he did                                                             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Did he do  </a:t>
            </a:r>
            <a:endParaRPr lang="en-US" sz="2000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cs typeface="Arial" pitchFamily="34" charset="0"/>
              </a:rPr>
              <a:t>IV. Scanning &amp; Skimming  a text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0"/>
            <a:ext cx="9105900" cy="4876801"/>
          </a:xfrm>
        </p:spPr>
        <p:txBody>
          <a:bodyPr/>
          <a:lstStyle/>
          <a:p>
            <a:pPr algn="l"/>
            <a:r>
              <a:rPr lang="en-GB" sz="2000" b="1" dirty="0" smtClean="0"/>
              <a:t>“One day, Sinbad the Sailor was by the sea.  He sat down by the water. Someone</a:t>
            </a:r>
            <a:endParaRPr lang="ar-SA" sz="2000" b="1" dirty="0" smtClean="0"/>
          </a:p>
          <a:p>
            <a:pPr algn="l"/>
            <a:r>
              <a:rPr lang="en-GB" sz="2000" b="1" dirty="0" smtClean="0"/>
              <a:t>called to him. There was an old bottle near him. He looked at the bottle. In it, there</a:t>
            </a:r>
            <a:endParaRPr lang="ar-SA" sz="2000" b="1" dirty="0" smtClean="0"/>
          </a:p>
          <a:p>
            <a:pPr algn="l"/>
            <a:r>
              <a:rPr lang="en-GB" sz="2000" b="1" dirty="0" smtClean="0"/>
              <a:t>was a very, very small person. It was a genie.</a:t>
            </a:r>
            <a:endParaRPr lang="en-US" sz="2000" b="1" dirty="0" smtClean="0"/>
          </a:p>
          <a:p>
            <a:pPr algn="l"/>
            <a:r>
              <a:rPr lang="en-GB" sz="2000" b="1" dirty="0" smtClean="0"/>
              <a:t> “Help! Help!” said the genie. “Please let </a:t>
            </a:r>
            <a:r>
              <a:rPr lang="en-GB" sz="2000" b="1" u="sng" dirty="0" smtClean="0"/>
              <a:t>me</a:t>
            </a:r>
            <a:r>
              <a:rPr lang="en-GB" sz="2000" b="1" dirty="0" smtClean="0"/>
              <a:t> out”.</a:t>
            </a:r>
            <a:endParaRPr lang="en-US" sz="2000" b="1" dirty="0" smtClean="0"/>
          </a:p>
          <a:p>
            <a:pPr algn="l"/>
            <a:r>
              <a:rPr lang="en-GB" sz="2000" b="1" dirty="0" smtClean="0"/>
              <a:t> Sinbad opened the bottle. A big, gray cloud </a:t>
            </a:r>
            <a:r>
              <a:rPr lang="en-GB" sz="2000" b="1" u="sng" dirty="0" smtClean="0"/>
              <a:t>came out</a:t>
            </a:r>
            <a:r>
              <a:rPr lang="en-GB" sz="2000" b="1" dirty="0" smtClean="0"/>
              <a:t>. In the cloud, there was a</a:t>
            </a:r>
            <a:endParaRPr lang="ar-SA" sz="2000" b="1" dirty="0" smtClean="0"/>
          </a:p>
          <a:p>
            <a:pPr algn="l"/>
            <a:r>
              <a:rPr lang="en-GB" sz="2000" b="1" dirty="0" smtClean="0"/>
              <a:t>very, very big genie.</a:t>
            </a:r>
            <a:endParaRPr lang="en-US" sz="2000" b="1" dirty="0" smtClean="0"/>
          </a:p>
          <a:p>
            <a:pPr algn="l"/>
            <a:r>
              <a:rPr lang="en-GB" sz="2000" b="1" dirty="0" smtClean="0"/>
              <a:t> “Thank you, sailor. And now, I’m going to eat you. My last meal was 5,000 years</a:t>
            </a:r>
            <a:endParaRPr lang="ar-SA" sz="2000" b="1" dirty="0" smtClean="0"/>
          </a:p>
          <a:p>
            <a:pPr algn="l"/>
            <a:r>
              <a:rPr lang="en-GB" sz="2000" b="1" dirty="0" smtClean="0"/>
              <a:t>ago. I’m very hungry.”</a:t>
            </a:r>
            <a:endParaRPr lang="en-US" sz="2000" b="1" dirty="0" smtClean="0"/>
          </a:p>
          <a:p>
            <a:pPr algn="l"/>
            <a:r>
              <a:rPr lang="en-GB" sz="2000" b="1" dirty="0" smtClean="0"/>
              <a:t> The genie was very big and </a:t>
            </a:r>
            <a:r>
              <a:rPr lang="en-GB" sz="2000" b="1" u="sng" dirty="0" smtClean="0"/>
              <a:t>strong</a:t>
            </a:r>
            <a:r>
              <a:rPr lang="en-GB" sz="2000" b="1" dirty="0" smtClean="0"/>
              <a:t>, and he had Sinbad in his hand. Sinbad was small</a:t>
            </a:r>
            <a:endParaRPr lang="ar-SA" sz="2000" b="1" dirty="0" smtClean="0"/>
          </a:p>
          <a:p>
            <a:pPr algn="l"/>
            <a:r>
              <a:rPr lang="en-GB" sz="2000" b="1" dirty="0" smtClean="0"/>
              <a:t>and not very strong. But he was clever.</a:t>
            </a:r>
            <a:endParaRPr lang="en-US" sz="2000" b="1" dirty="0" smtClean="0"/>
          </a:p>
          <a:p>
            <a:pPr algn="l"/>
            <a:r>
              <a:rPr lang="en-GB" sz="2000" b="1" dirty="0" smtClean="0"/>
              <a:t> He said to the genie, “How can you eat me – a little thing like you?”</a:t>
            </a:r>
            <a:endParaRPr lang="en-US" sz="2000" b="1" dirty="0" smtClean="0"/>
          </a:p>
          <a:p>
            <a:pPr algn="l"/>
            <a:r>
              <a:rPr lang="en-GB" sz="2000" b="1" dirty="0" smtClean="0"/>
              <a:t> “Little?” said the genie. “Can’t you see how big I am now?”</a:t>
            </a:r>
            <a:endParaRPr lang="en-US" sz="2000" b="1" dirty="0" smtClean="0"/>
          </a:p>
          <a:p>
            <a:pPr algn="l"/>
            <a:r>
              <a:rPr lang="en-GB" sz="2000" b="1" dirty="0" smtClean="0"/>
              <a:t> </a:t>
            </a:r>
            <a:r>
              <a:rPr lang="en-US" sz="2000" b="1" dirty="0" smtClean="0"/>
              <a:t>        </a:t>
            </a:r>
            <a:r>
              <a:rPr lang="en-GB" sz="2000" b="1" dirty="0" smtClean="0"/>
              <a:t>“No, no,” said Sinbad. “I see only a little bottle”.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/>
              <a:t> 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cs typeface="Arial" pitchFamily="34" charset="0"/>
              </a:rPr>
              <a:t>IV. Scanning &amp; Skimming  a text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9105900" cy="4953001"/>
          </a:xfrm>
        </p:spPr>
        <p:txBody>
          <a:bodyPr/>
          <a:lstStyle/>
          <a:p>
            <a:pPr algn="l"/>
            <a:r>
              <a:rPr lang="en-GB" sz="1800" b="1" dirty="0" smtClean="0">
                <a:latin typeface="Arial Black" pitchFamily="34" charset="0"/>
              </a:rPr>
              <a:t>1- The pronoun “me” in line 3 refers to___________________________</a:t>
            </a:r>
            <a:endParaRPr lang="en-US" sz="1800" dirty="0" smtClean="0">
              <a:latin typeface="Arial Black" pitchFamily="34" charset="0"/>
            </a:endParaRPr>
          </a:p>
          <a:p>
            <a:pPr lvl="0" algn="l"/>
            <a:r>
              <a:rPr lang="en-GB" sz="1800" dirty="0" smtClean="0"/>
              <a:t>     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A. Sinbad                                                                        B. a little thing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lvl="0"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C. An old bottle                                                               </a:t>
            </a:r>
            <a:r>
              <a:rPr lang="en-GB" sz="16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D. The genie </a:t>
            </a:r>
            <a:endParaRPr lang="en-US" sz="1600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l"/>
            <a:r>
              <a:rPr lang="en-GB" sz="1800" b="1" dirty="0" smtClean="0">
                <a:latin typeface="Arial Black" pitchFamily="34" charset="0"/>
              </a:rPr>
              <a:t>2- “came out “in line 4  means:____________________________</a:t>
            </a:r>
            <a:endParaRPr lang="en-US" sz="1800" b="1" dirty="0" smtClean="0">
              <a:latin typeface="Arial Black" pitchFamily="34" charset="0"/>
            </a:endParaRPr>
          </a:p>
          <a:p>
            <a:pPr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A. run a way                                                                    B. entered	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C. Disappeared                                                                </a:t>
            </a:r>
            <a:r>
              <a:rPr lang="en-GB" sz="16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D.  became visible  </a:t>
            </a:r>
            <a:endParaRPr lang="en-US" sz="1600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l"/>
            <a:r>
              <a:rPr lang="en-GB" sz="1800" b="1" dirty="0" smtClean="0">
                <a:latin typeface="Arial Black" pitchFamily="34" charset="0"/>
              </a:rPr>
              <a:t>3- “ strong ” in line 6 means__________________________</a:t>
            </a:r>
            <a:endParaRPr lang="en-US" sz="1800" b="1" dirty="0" smtClean="0">
              <a:latin typeface="Arial Black" pitchFamily="34" charset="0"/>
            </a:endParaRPr>
          </a:p>
          <a:p>
            <a:pPr lvl="0" algn="l"/>
            <a:r>
              <a:rPr lang="en-GB" sz="1800" dirty="0" smtClean="0"/>
              <a:t>     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A.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weak                                                                            B. scared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lvl="0"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</a:t>
            </a:r>
            <a:r>
              <a:rPr lang="en-GB" sz="16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C. </a:t>
            </a:r>
            <a:r>
              <a:rPr lang="en-GB" sz="16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powerful </a:t>
            </a:r>
            <a:r>
              <a:rPr lang="en-GB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                                                                 </a:t>
            </a:r>
            <a:r>
              <a:rPr lang="en-GB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D. very big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algn="l"/>
            <a:r>
              <a:rPr lang="en-GB" sz="1800" b="1" dirty="0" smtClean="0">
                <a:latin typeface="Arial Black" pitchFamily="34" charset="0"/>
              </a:rPr>
              <a:t>4- “big, small, strong, clever “these words can be classified as_______</a:t>
            </a:r>
            <a:endParaRPr lang="en-US" sz="1800" b="1" dirty="0" smtClean="0">
              <a:latin typeface="Arial Black" pitchFamily="34" charset="0"/>
            </a:endParaRPr>
          </a:p>
          <a:p>
            <a:pPr algn="l"/>
            <a:r>
              <a:rPr lang="en-GB" sz="1800" dirty="0" smtClean="0"/>
              <a:t>     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A. adverbs                                                                        </a:t>
            </a:r>
            <a:r>
              <a:rPr lang="en-GB" sz="16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B. adjectives</a:t>
            </a:r>
            <a:endParaRPr lang="en-US" sz="1600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C. Verbs                                                                            D. nouns 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algn="l"/>
            <a:r>
              <a:rPr lang="en-GB" sz="1800" b="1" dirty="0" smtClean="0">
                <a:latin typeface="Arial Black" pitchFamily="34" charset="0"/>
              </a:rPr>
              <a:t>5- A sailor is a_____________________________</a:t>
            </a:r>
            <a:endParaRPr lang="en-US" sz="1800" dirty="0" smtClean="0">
              <a:latin typeface="Arial Black" pitchFamily="34" charset="0"/>
            </a:endParaRPr>
          </a:p>
          <a:p>
            <a:pPr lvl="0" algn="l"/>
            <a:r>
              <a:rPr lang="en-GB" sz="1800" dirty="0" smtClean="0"/>
              <a:t>           </a:t>
            </a:r>
            <a:r>
              <a:rPr lang="en-GB" sz="16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A. person who works in a ship </a:t>
            </a:r>
            <a:r>
              <a:rPr lang="en-GB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            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B. kind of shark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lvl="0"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   C. person who works in a company           D. person who works in a factory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algn="l" rtl="1" eaLnBrk="1" hangingPunct="1"/>
            <a:r>
              <a:rPr lang="ar-SA" sz="2000" b="1" dirty="0" smtClean="0"/>
              <a:t> 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cs typeface="Arial" pitchFamily="34" charset="0"/>
              </a:rPr>
              <a:t>IV. Scanning &amp; Skimming  a text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0"/>
            <a:ext cx="9105900" cy="4876801"/>
          </a:xfrm>
        </p:spPr>
        <p:txBody>
          <a:bodyPr/>
          <a:lstStyle/>
          <a:p>
            <a:pPr algn="l"/>
            <a:r>
              <a:rPr lang="ar-SA" sz="1800" b="1" dirty="0" smtClean="0"/>
              <a:t> </a:t>
            </a:r>
            <a:r>
              <a:rPr lang="en-GB" sz="1800" b="1" dirty="0" smtClean="0">
                <a:latin typeface="Arial Black" pitchFamily="34" charset="0"/>
              </a:rPr>
              <a:t>6- Who is hungry in this paragraph?________________________________</a:t>
            </a:r>
            <a:endParaRPr lang="en-US" sz="1800" dirty="0" smtClean="0">
              <a:latin typeface="Arial Black" pitchFamily="34" charset="0"/>
            </a:endParaRPr>
          </a:p>
          <a:p>
            <a:pPr lvl="0" algn="l"/>
            <a:r>
              <a:rPr lang="ar-SA" sz="1800" dirty="0" smtClean="0"/>
              <a:t>     </a:t>
            </a:r>
            <a:r>
              <a:rPr lang="en-US" sz="1800" dirty="0" smtClean="0"/>
              <a:t>  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</a:rPr>
              <a:t>A.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Sinbad                                                                    </a:t>
            </a:r>
            <a:r>
              <a:rPr lang="en-GB" sz="16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B. Genie</a:t>
            </a:r>
            <a:endParaRPr lang="en-US" sz="1600" b="1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lvl="0"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 C. Sailor                                                                      D.  Someone in the boat  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algn="l"/>
            <a:r>
              <a:rPr lang="en-GB" sz="1800" b="1" dirty="0" smtClean="0">
                <a:latin typeface="Arial Black" pitchFamily="34" charset="0"/>
              </a:rPr>
              <a:t>7- Sinbad is:____________________________________</a:t>
            </a:r>
            <a:endParaRPr lang="en-US" sz="1800" b="1" dirty="0" smtClean="0">
              <a:latin typeface="Arial Black" pitchFamily="34" charset="0"/>
            </a:endParaRPr>
          </a:p>
          <a:p>
            <a:pPr lvl="0" algn="l"/>
            <a:r>
              <a:rPr lang="en-GB" sz="1800" dirty="0" smtClean="0"/>
              <a:t>      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A. big and too strong                                                  B. a genie from Iraq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lvl="0"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 </a:t>
            </a:r>
            <a:r>
              <a:rPr lang="en-GB" sz="16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C. small and intelligent </a:t>
            </a:r>
            <a:r>
              <a:rPr lang="en-GB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                                        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D. big and stupid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algn="l"/>
            <a:r>
              <a:rPr lang="en-GB" sz="1800" b="1" dirty="0" smtClean="0">
                <a:latin typeface="Arial Black" pitchFamily="34" charset="0"/>
              </a:rPr>
              <a:t>8. When was the last time the genie had a meal? It was _______ago.</a:t>
            </a:r>
            <a:endParaRPr lang="en-US" sz="1800" b="1" dirty="0" smtClean="0">
              <a:latin typeface="Arial Black" pitchFamily="34" charset="0"/>
            </a:endParaRPr>
          </a:p>
          <a:p>
            <a:pPr algn="l"/>
            <a:r>
              <a:rPr lang="en-GB" sz="1800" b="1" dirty="0" smtClean="0"/>
              <a:t>        </a:t>
            </a:r>
            <a:r>
              <a:rPr lang="en-GB" sz="16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A. five thousand years </a:t>
            </a:r>
            <a:r>
              <a:rPr lang="en-GB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                                         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B.  fifteen hundred years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 C.  five thousand months                                           D.  50,000 years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algn="l"/>
            <a:r>
              <a:rPr lang="en-GB" sz="1800" b="1" dirty="0" smtClean="0">
                <a:latin typeface="Arial Black" pitchFamily="34" charset="0"/>
              </a:rPr>
              <a:t>9. Where was the genie when he called for a help ? _______________</a:t>
            </a:r>
            <a:endParaRPr lang="en-US" sz="1800" b="1" dirty="0" smtClean="0">
              <a:latin typeface="Arial Black" pitchFamily="34" charset="0"/>
            </a:endParaRPr>
          </a:p>
          <a:p>
            <a:pPr algn="l"/>
            <a:r>
              <a:rPr lang="en-GB" sz="1800" dirty="0" smtClean="0"/>
              <a:t>      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A. On the boat                                                            B. In Sinbad hand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pPr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 C. In Iraq                                                                     </a:t>
            </a:r>
            <a:r>
              <a:rPr lang="en-GB" sz="16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D. Inside an old bottle </a:t>
            </a:r>
            <a:endParaRPr lang="en-US" sz="1600" b="1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l"/>
            <a:r>
              <a:rPr lang="en-GB" sz="1800" b="1" dirty="0" smtClean="0">
                <a:latin typeface="Arial Black" pitchFamily="34" charset="0"/>
              </a:rPr>
              <a:t>10. "______“ in Paragraph 1 has the opposite meaning of "big"</a:t>
            </a:r>
            <a:endParaRPr lang="en-US" sz="1800" b="1" dirty="0" smtClean="0">
              <a:latin typeface="Arial Black" pitchFamily="34" charset="0"/>
            </a:endParaRPr>
          </a:p>
          <a:p>
            <a:pPr algn="l"/>
            <a:r>
              <a:rPr lang="en-GB" sz="2000" dirty="0" smtClean="0"/>
              <a:t>   </a:t>
            </a:r>
            <a:r>
              <a:rPr lang="ar-SA" sz="2000" dirty="0" smtClean="0"/>
              <a:t>   </a:t>
            </a:r>
            <a:r>
              <a:rPr lang="en-US" sz="2000" dirty="0" smtClean="0"/>
              <a:t>   </a:t>
            </a:r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A. Old                                                                        </a:t>
            </a:r>
            <a:r>
              <a:rPr lang="en-GB" sz="16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B. Small</a:t>
            </a:r>
            <a:endParaRPr lang="en-US" sz="1600" b="1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l"/>
            <a:r>
              <a:rPr lang="en-GB" sz="1600" dirty="0" smtClean="0">
                <a:solidFill>
                  <a:srgbClr val="3B84AF"/>
                </a:solidFill>
                <a:latin typeface="Arial Black" pitchFamily="34" charset="0"/>
              </a:rPr>
              <a:t>        C. Down                                                                     D. Near</a:t>
            </a:r>
            <a:endParaRPr lang="en-US" sz="1600" dirty="0" smtClean="0">
              <a:solidFill>
                <a:srgbClr val="3B84AF"/>
              </a:solidFill>
              <a:latin typeface="Arial Black" pitchFamily="34" charset="0"/>
            </a:endParaRPr>
          </a:p>
          <a:p>
            <a:r>
              <a:rPr lang="en-GB" dirty="0" smtClean="0"/>
              <a:t> </a:t>
            </a:r>
            <a:endParaRPr lang="en-US" dirty="0" smtClean="0"/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1569</Words>
  <Application>Microsoft Office PowerPoint</Application>
  <PresentationFormat>A4 Paper (210x297 mm)</PresentationFormat>
  <Paragraphs>309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**</vt:lpstr>
      <vt:lpstr> Lecture Eleven </vt:lpstr>
      <vt:lpstr>Elements of Lecture 11 </vt:lpstr>
      <vt:lpstr>I. Simple Future             ( pages 294/ 325)</vt:lpstr>
      <vt:lpstr>I. Simple Future             ( pages 294/ 325)</vt:lpstr>
      <vt:lpstr>II. Vocabulary Previewing ( pages 167/ 168 ) </vt:lpstr>
      <vt:lpstr>II. Vocabulary Previewing ( pages 167/ 168 ) </vt:lpstr>
      <vt:lpstr>II- Previewing Vocabulary</vt:lpstr>
      <vt:lpstr>II- Previewing Vocabulary</vt:lpstr>
      <vt:lpstr>III- Using Do- does - Did</vt:lpstr>
      <vt:lpstr>III- Using Do- does - Did</vt:lpstr>
      <vt:lpstr>III- Exercise </vt:lpstr>
      <vt:lpstr>IV. Scanning &amp; Skimming  a text</vt:lpstr>
      <vt:lpstr>IV. Scanning &amp; Skimming  a text</vt:lpstr>
      <vt:lpstr>IV. Scanning &amp; Skimming  a text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ghassan</cp:lastModifiedBy>
  <cp:revision>122</cp:revision>
  <dcterms:created xsi:type="dcterms:W3CDTF">2009-10-14T19:14:34Z</dcterms:created>
  <dcterms:modified xsi:type="dcterms:W3CDTF">2011-04-28T19:37:58Z</dcterms:modified>
</cp:coreProperties>
</file>