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</p:sldMasterIdLst>
  <p:notesMasterIdLst>
    <p:notesMasterId r:id="rId20"/>
  </p:notesMasterIdLst>
  <p:sldIdLst>
    <p:sldId id="256" r:id="rId3"/>
    <p:sldId id="257" r:id="rId4"/>
    <p:sldId id="293" r:id="rId5"/>
    <p:sldId id="294" r:id="rId6"/>
    <p:sldId id="295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78" y="-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464DD25-A4D4-4E49-A8A6-B35976D9FC90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AEDFEFAB-3C0C-4924-80D4-D1D77797FC1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6305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</p:grpSp>
      <p:sp>
        <p:nvSpPr>
          <p:cNvPr id="317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3175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742950" y="1768475"/>
            <a:ext cx="84201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F23CDC-3F60-471A-A6E0-A642842C8CFE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D0D54A-7F25-4BF6-8F10-EF5F4C9C103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AA4AE-C441-4C3F-AB8B-6DED38B3DF61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C6576-128F-4A47-9303-69674776C2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8BE0E-1308-48AA-81AC-5DDABF915641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F6BBB-84CC-4977-8B4D-FB41F91AAF3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DBA3-C418-429B-9AED-D0FDC700862B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BB4B5-90E3-4DE1-87B6-E8A95C71CA2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F3007-6735-46DE-9A0C-707F26C31759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9D84C-60CA-43A7-93D9-2E0A4FBED4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23EBE-C029-4596-BA98-F9AD0AB793BD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D2A7E-2A98-4FD6-A199-206E617910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4DA8B-49B4-4865-B658-916560C55711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4EAF9-D9E9-4A16-9582-5DA2E865DA8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D5471-6F9F-487F-B123-D1CD47D23A11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87CED-8AD5-49CF-853F-8C16EB2F59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194FA-39F1-4968-81C3-BD3ED30C37D9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3DBB0-9D68-4283-A671-600A676E0E3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3D7B3-AFCC-4A5E-B697-B51E6FAA7259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F6DA1-12BC-4C24-8A90-8263BAD1E5D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21362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2136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CC844-99F8-4C04-9918-11163B8378FB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939CD-1F0A-4279-ADA7-55E03667B0F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10"/>
          <p:cNvSpPr/>
          <p:nvPr/>
        </p:nvSpPr>
        <p:spPr>
          <a:xfrm>
            <a:off x="382588" y="6372225"/>
            <a:ext cx="2819400" cy="33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9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5A2C5-2B49-4153-B132-06667B70AA1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10"/>
          <p:cNvSpPr/>
          <p:nvPr/>
        </p:nvSpPr>
        <p:spPr>
          <a:xfrm>
            <a:off x="382588" y="6372225"/>
            <a:ext cx="2819400" cy="33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9" name="Rectangle 9"/>
          <p:cNvSpPr/>
          <p:nvPr/>
        </p:nvSpPr>
        <p:spPr>
          <a:xfrm>
            <a:off x="9424988" y="280988"/>
            <a:ext cx="306387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0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2"/>
          <p:cNvSpPr/>
          <p:nvPr/>
        </p:nvSpPr>
        <p:spPr>
          <a:xfrm>
            <a:off x="9424988" y="0"/>
            <a:ext cx="306387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C4354-5870-457D-B6D5-AA642E18ED9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Rectangle 10"/>
          <p:cNvSpPr/>
          <p:nvPr/>
        </p:nvSpPr>
        <p:spPr>
          <a:xfrm>
            <a:off x="382588" y="6372225"/>
            <a:ext cx="2819400" cy="33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" name="Rectangle 9"/>
          <p:cNvSpPr/>
          <p:nvPr/>
        </p:nvSpPr>
        <p:spPr>
          <a:xfrm>
            <a:off x="9424988" y="280988"/>
            <a:ext cx="306387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2"/>
          <p:cNvSpPr/>
          <p:nvPr/>
        </p:nvSpPr>
        <p:spPr>
          <a:xfrm>
            <a:off x="9424988" y="0"/>
            <a:ext cx="306387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B192B-E7C0-429F-9DEA-15BB7CDFA1F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845425" cy="1981200"/>
            <a:chOff x="0" y="0"/>
            <a:chExt cx="4562" cy="1248"/>
          </a:xfrm>
        </p:grpSpPr>
        <p:sp>
          <p:nvSpPr>
            <p:cNvPr id="3072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3072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</p:grpSp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8400"/>
            <a:ext cx="231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9A82FDAB-CA25-40F3-8D76-05BB08F42A14}" type="datetimeFigureOut">
              <a:rPr lang="ar-SA"/>
              <a:pPr>
                <a:defRPr/>
              </a:pPr>
              <a:t>11/06/32</a:t>
            </a:fld>
            <a:endParaRPr lang="en-US"/>
          </a:p>
        </p:txBody>
      </p:sp>
      <p:sp>
        <p:nvSpPr>
          <p:cNvPr id="307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31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9924FE60-4485-4F82-9F35-347CD685DC5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0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98" decel="100000" fill="hold"/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26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2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2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2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2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2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07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410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BE65C0A5-698D-4764-8343-0B4247776AA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98" decel="100000" fill="hold"/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  <p:bldP spid="4105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0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0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0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0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0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0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0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0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0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0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4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Arial" pitchFamily="34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Arial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Arial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Arial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Arial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latin typeface="+mn-lt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BBC72E-C675-48AC-8477-13F2F5D67EED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5" name="Subtitle 2"/>
          <p:cNvSpPr txBox="1">
            <a:spLocks/>
          </p:cNvSpPr>
          <p:nvPr/>
        </p:nvSpPr>
        <p:spPr bwMode="auto">
          <a:xfrm>
            <a:off x="4038600" y="4648200"/>
            <a:ext cx="5530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>
                <a:solidFill>
                  <a:srgbClr val="898989"/>
                </a:solidFill>
                <a:latin typeface="Calibri" pitchFamily="34" charset="0"/>
              </a:rPr>
              <a:t>   </a:t>
            </a:r>
            <a:r>
              <a:rPr lang="ar-SA" sz="2800" b="1">
                <a:solidFill>
                  <a:srgbClr val="898989"/>
                </a:solidFill>
                <a:latin typeface="Calibri" pitchFamily="34" charset="0"/>
              </a:rPr>
              <a:t>التربية وعلم النفس</a:t>
            </a:r>
            <a:r>
              <a:rPr lang="en-US" sz="2800" b="1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SA" sz="2800" b="1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التربية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7176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18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8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/>
              <a:t>**********************************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أ.د. محمد عبد المنعم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7179" name="Slide Number Placeholder 10"/>
          <p:cNvSpPr txBox="1">
            <a:spLocks/>
          </p:cNvSpPr>
          <p:nvPr/>
        </p:nvSpPr>
        <p:spPr bwMode="auto">
          <a:xfrm>
            <a:off x="382588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2C64FAD-44BB-40A9-8511-C653A4611F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latin typeface="Calibri" pitchFamily="34" charset="0"/>
              </a:rPr>
              <a:t>عنوان المحاضرة</a:t>
            </a:r>
            <a:endParaRPr lang="en-US" smtClean="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8195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  <a:latin typeface="Calibri" pitchFamily="34" charset="0"/>
              </a:rPr>
              <a:t>(</a:t>
            </a:r>
            <a:r>
              <a:rPr lang="ar-SA" b="1" smtClean="0">
                <a:solidFill>
                  <a:schemeClr val="tx1"/>
                </a:solidFill>
                <a:latin typeface="Calibri" pitchFamily="34" charset="0"/>
              </a:rPr>
              <a:t>المحاضرة الخامسة عشر (المراجعة</a:t>
            </a:r>
          </a:p>
          <a:p>
            <a:pPr eaLnBrk="1" hangingPunct="1"/>
            <a:endParaRPr lang="en-US" b="1" smtClean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A7CEFE-813A-4C42-9A4D-BFB770E8FFC1}" type="slidenum">
              <a:rPr lang="ar-SA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FF3300"/>
                </a:solidFill>
                <a:latin typeface="Calibri" pitchFamily="34" charset="0"/>
              </a:rPr>
              <a:t> </a:t>
            </a:r>
            <a:r>
              <a:rPr lang="ar-SA" smtClean="0">
                <a:solidFill>
                  <a:srgbClr val="FF3300"/>
                </a:solidFill>
                <a:latin typeface="Calibri" pitchFamily="34" charset="0"/>
              </a:rPr>
              <a:t>الهدف العام من تدريس المقرر</a:t>
            </a:r>
            <a:r>
              <a:rPr lang="en-US" smtClean="0">
                <a:solidFill>
                  <a:srgbClr val="FF3300"/>
                </a:solidFill>
                <a:latin typeface="Calibri" pitchFamily="34" charset="0"/>
              </a:rPr>
              <a:t> </a:t>
            </a:r>
            <a:endParaRPr lang="ar-SA" smtClean="0">
              <a:solidFill>
                <a:srgbClr val="FF3300"/>
              </a:solidFill>
              <a:latin typeface="Calibri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en-US" sz="2800" smtClean="0">
                <a:latin typeface="Calibri" pitchFamily="34" charset="0"/>
              </a:rPr>
              <a:t> </a:t>
            </a:r>
            <a:r>
              <a:rPr lang="ar-SA" sz="2800" b="1" smtClean="0">
                <a:latin typeface="Calibri" pitchFamily="34" charset="0"/>
              </a:rPr>
              <a:t>يهدف المقرر الي تزويد المتعلم بطائفة من المعلومات والمبادئ التي تعينه علي الاستبصار بنفسه وفهم غيره ، كما تعينه علي حل مشكلاته المختلفة في عمله ومجتمعه وأسرته هذا فضلا عن مساعدته ودعمه للمحافظة علي صحته النفسية</a:t>
            </a:r>
            <a:r>
              <a:rPr lang="en-US" sz="2800" b="1" smtClean="0">
                <a:latin typeface="Calibri" pitchFamily="34" charset="0"/>
              </a:rPr>
              <a:t>    </a:t>
            </a:r>
            <a:r>
              <a:rPr lang="ar-SA" sz="2800" b="1" smtClean="0">
                <a:latin typeface="Calibri" pitchFamily="34" charset="0"/>
              </a:rPr>
              <a:t>وان يكون متوافقا مع نفسه ومع الافراد المحيطين به </a:t>
            </a:r>
            <a:r>
              <a:rPr lang="en-US" sz="2800" b="1" smtClean="0">
                <a:latin typeface="Calibri" pitchFamily="34" charset="0"/>
              </a:rPr>
              <a:t> </a:t>
            </a:r>
            <a:r>
              <a:rPr lang="ar-SA" sz="2800" b="1" smtClean="0">
                <a:latin typeface="Calibri" pitchFamily="34" charset="0"/>
              </a:rPr>
              <a:t>ومع مجتمعه حتى يعيش بسلام ويحقق لنفسه الامن والراحة النفسية </a:t>
            </a:r>
            <a:endParaRPr lang="en-US" sz="2800" b="1" smtClean="0">
              <a:latin typeface="Calibri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4A2465D4-89CE-44B3-A18F-8C392813BE4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>
                <a:latin typeface="Calibri" pitchFamily="34" charset="0"/>
              </a:rPr>
              <a:t>موضوعات المقرر</a:t>
            </a:r>
            <a:endParaRPr lang="en-US" smtClean="0">
              <a:latin typeface="Calibri" pitchFamily="34" charset="0"/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ar-SA" sz="2800" smtClean="0">
                <a:latin typeface="Calibri" pitchFamily="34" charset="0"/>
              </a:rPr>
              <a:t>الموضوع الاول : علم النفس موضوعه وأهميته ومجالاته</a:t>
            </a:r>
          </a:p>
          <a:p>
            <a:r>
              <a:rPr lang="ar-SA" sz="2800" smtClean="0">
                <a:latin typeface="Calibri" pitchFamily="34" charset="0"/>
              </a:rPr>
              <a:t>الموضوع الثاني : الدوافع ( معني الدوافع – انواعها )</a:t>
            </a:r>
          </a:p>
          <a:p>
            <a:r>
              <a:rPr lang="ar-SA" sz="2800" smtClean="0">
                <a:latin typeface="Calibri" pitchFamily="34" charset="0"/>
              </a:rPr>
              <a:t>الموضوع الثالث : الانفعالات ( مفهومها – ابعادها – انواعها ) </a:t>
            </a:r>
          </a:p>
          <a:p>
            <a:r>
              <a:rPr lang="ar-SA" sz="2800" smtClean="0">
                <a:latin typeface="Calibri" pitchFamily="34" charset="0"/>
              </a:rPr>
              <a:t>الموضوع الرابع : العمليات العقلية ( الانتباه – انواعه –الادراك )</a:t>
            </a:r>
          </a:p>
          <a:p>
            <a:r>
              <a:rPr lang="ar-SA" sz="2800" smtClean="0">
                <a:latin typeface="Calibri" pitchFamily="34" charset="0"/>
              </a:rPr>
              <a:t>الموضوع الخامس : التعلم ونظرياته ( معني التعلم – شروطه  )</a:t>
            </a:r>
          </a:p>
          <a:p>
            <a:r>
              <a:rPr lang="ar-SA" sz="2800" smtClean="0">
                <a:latin typeface="Calibri" pitchFamily="34" charset="0"/>
              </a:rPr>
              <a:t>الموضوع السادس : التذكر والنسيان ( معني التذكر وطرقه – النسيان اسبابه – طرق تقوية الذاكرة) </a:t>
            </a:r>
          </a:p>
          <a:p>
            <a:r>
              <a:rPr lang="ar-SA" sz="2800" smtClean="0">
                <a:latin typeface="Calibri" pitchFamily="34" charset="0"/>
              </a:rPr>
              <a:t>الموضوع السابع : التفكير وأنواعه( معني التفكير – ادواته –مستوياته) </a:t>
            </a:r>
            <a:endParaRPr lang="en-US" sz="28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>
              <a:latin typeface="Calibri" pitchFamily="34" charset="0"/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ar-SA" sz="2800" smtClean="0">
                <a:latin typeface="Calibri" pitchFamily="34" charset="0"/>
              </a:rPr>
              <a:t>الموضوع الثامن : الذكاء والاستعداد ( معني الذكاء – القدرة – الاستعداد – الاثر النسبي للوراثة والبيئة في الذكاء)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latin typeface="Calibri" pitchFamily="34" charset="0"/>
              </a:rPr>
              <a:t>الموضوع التاسع : الشخصية : ( تعريفها – انماطها – قياسها )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latin typeface="Calibri" pitchFamily="34" charset="0"/>
              </a:rPr>
              <a:t>الموضوع العاشر : الشخصية : ( عوامل تكوينها – اثر الغدد ، والأسرة ، والمدرسة في تكوين الشخصية )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latin typeface="Calibri" pitchFamily="34" charset="0"/>
              </a:rPr>
              <a:t>الموضوع الحادي عشر : الازمات النفسية ( </a:t>
            </a:r>
            <a:r>
              <a:rPr lang="ar-SA" sz="2000" b="1" smtClean="0">
                <a:latin typeface="Calibri" pitchFamily="34" charset="0"/>
              </a:rPr>
              <a:t>اسبابها – الحيل الدفاعية)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latin typeface="Calibri" pitchFamily="34" charset="0"/>
              </a:rPr>
              <a:t>الموضوع الثاني عشر: المراض النفسية والعقلية</a:t>
            </a:r>
            <a:r>
              <a:rPr lang="ar-SA" sz="2800" b="1" smtClean="0">
                <a:latin typeface="Calibri" pitchFamily="34" charset="0"/>
              </a:rPr>
              <a:t> </a:t>
            </a:r>
            <a:r>
              <a:rPr lang="ar-SA" sz="2800" smtClean="0">
                <a:latin typeface="Calibri" pitchFamily="34" charset="0"/>
              </a:rPr>
              <a:t>( اسبابها</a:t>
            </a:r>
            <a:r>
              <a:rPr lang="ar-SA" sz="2800" b="1" smtClean="0">
                <a:latin typeface="Calibri" pitchFamily="34" charset="0"/>
              </a:rPr>
              <a:t> </a:t>
            </a:r>
            <a:r>
              <a:rPr lang="ar-SA" sz="2800" smtClean="0">
                <a:latin typeface="Calibri" pitchFamily="34" charset="0"/>
              </a:rPr>
              <a:t>  )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latin typeface="Calibri" pitchFamily="34" charset="0"/>
              </a:rPr>
              <a:t>الموضوع الثالث عشر : العلاج النفسي( معني العلاج النفسي – انواعه )</a:t>
            </a:r>
          </a:p>
          <a:p>
            <a:pPr>
              <a:lnSpc>
                <a:spcPct val="90000"/>
              </a:lnSpc>
            </a:pPr>
            <a:r>
              <a:rPr lang="ar-SA" sz="2800" smtClean="0">
                <a:latin typeface="Calibri" pitchFamily="34" charset="0"/>
              </a:rPr>
              <a:t>الموضوع الرابع عشر : الصحة النفسية ( معناها – عواقب التربية الخاطئة طرق المحافظة عليها )</a:t>
            </a:r>
            <a:endParaRPr lang="en-US" sz="28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r>
              <a:rPr lang="en-US" smtClean="0">
                <a:latin typeface="Calibri" pitchFamily="34" charset="0"/>
              </a:rPr>
              <a:t> 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ar-SA" sz="2400" smtClean="0">
                <a:latin typeface="Calibri" pitchFamily="34" charset="0"/>
              </a:rPr>
              <a:t>اسئلة علي المحاضرات  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b="1" smtClean="0">
                <a:latin typeface="Calibri" pitchFamily="34" charset="0"/>
              </a:rPr>
              <a:t>أي من العوامل الآتية أكثر أهمية في فهم السلوك الراشد </a:t>
            </a:r>
            <a:endParaRPr lang="ar-SA" sz="2400" smtClean="0">
              <a:latin typeface="Calibri" pitchFamily="34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أ- معرفة حاجاته الجسمية الأساسية .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ب- معرفة درجة ذكائه .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ج - المعرفة الدقيقة للمنبهات التي تقع على حواسه .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د-المعرفة الدقيقة بتاريخ نموه .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b="1" smtClean="0">
                <a:latin typeface="Calibri" pitchFamily="34" charset="0"/>
              </a:rPr>
              <a:t>أكثر التعريفات شيوعاً لعلم النفس أنه علم</a:t>
            </a:r>
            <a:r>
              <a:rPr lang="ar-SA" sz="2400" smtClean="0">
                <a:latin typeface="Calibri" pitchFamily="34" charset="0"/>
              </a:rPr>
              <a:t> ...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أ- إنساني .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ب- اجتماعي .</a:t>
            </a: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ج- بيولوجي .</a:t>
            </a:r>
            <a:endParaRPr lang="en-US" sz="2400" smtClean="0">
              <a:latin typeface="Calibri" pitchFamily="34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ar-SA" sz="2400" smtClean="0">
                <a:latin typeface="Calibri" pitchFamily="34" charset="0"/>
              </a:rPr>
              <a:t>د- فيزيقي</a:t>
            </a:r>
            <a:r>
              <a:rPr lang="en-US" sz="2400" smtClean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600" b="1" smtClean="0">
                <a:latin typeface="Calibri" pitchFamily="34" charset="0"/>
              </a:rPr>
              <a:t>علم النفس العام علم ...</a:t>
            </a:r>
            <a:endParaRPr lang="ar-SA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أ- يسعى لفهم السلوك والتنبؤ به والتحكم فيه .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ب- يساعدنا على معرفة كل شيء تقريباً عن السلوك الإنساني .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ج- يهتم بصفة خاصة بالسلوك غير السوي .</a:t>
            </a:r>
            <a:endParaRPr lang="en-US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د- يركز على دراسة سلوك الحيوان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b="1" smtClean="0">
                <a:latin typeface="Calibri" pitchFamily="34" charset="0"/>
              </a:rPr>
              <a:t>طالب في كلية الطيران اجتاز امتحانات القبول بنجاح ولكنه يجد صعوبة في تعلم الطيران لأن  ...</a:t>
            </a:r>
            <a:endParaRPr lang="ar-SA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أ-لديه اضطراب في العمليات العقلية .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ب-يعتمد بصورة أساسية على التعلم الأصم .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ج - لديه خوف لاشعوري من الموت .</a:t>
            </a:r>
            <a:endParaRPr lang="en-US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د-يقاوم ويرفض من يمثلون السلطة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b="1" smtClean="0">
                <a:latin typeface="Calibri" pitchFamily="34" charset="0"/>
              </a:rPr>
              <a:t>أي من الدوافع التالية يجمع بين الدوافع الأولية و الثانوية ...</a:t>
            </a:r>
            <a:endParaRPr lang="ar-SA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أ-حب الاستطلاع .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ب-الجنس .</a:t>
            </a: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ج-الدافع لتكوين ثروة .</a:t>
            </a:r>
            <a:endParaRPr lang="en-US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600" smtClean="0">
                <a:latin typeface="Calibri" pitchFamily="34" charset="0"/>
              </a:rPr>
              <a:t>د-التطلع للنفوذ والسلطة</a:t>
            </a:r>
            <a:r>
              <a:rPr lang="en-US" sz="1600" smtClean="0">
                <a:latin typeface="Calibri" pitchFamily="34" charset="0"/>
              </a:rPr>
              <a:t>  </a:t>
            </a:r>
            <a:endParaRPr lang="ar-SA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endParaRPr lang="ar-SA" sz="16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1600" smtClean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143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الدافع هو الذي ..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أ-يهيئ وينشط ويوجه سلوك الفرد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ب-يوجه السلوك في المستوى الشعوري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ج-يعبر عن الاستجابات الغريزية للحيوانات الدنيا والعليا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د-تصدر عنه الاستجابات الفسيولوجية الأساسية كالجوع والعطش والنوم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أي من الإجابات الآتية لا يمكن تفسيره باستخدام المعادلة النظرية الخاصة بالحاجة – الحافز – الباعث ..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أ-الجوع ، العطش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ب-السلوك الاجتماعي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ج-تجنب الألم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د-سلوك الاستكشاف ، التذوق الجمالي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أي من النظريات التالية تؤكد أن الدوافع الأولية لدى الإنسان هي الجنس والعدوان .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نظرية الحاجة – الحافز – الباعث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نظرية المثير – الدليل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النظرية المعرفية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نظرية التحليل النفسي</a:t>
            </a:r>
            <a:r>
              <a:rPr lang="en-US" sz="1800" smtClean="0">
                <a:latin typeface="Calibri" pitchFamily="34" charset="0"/>
              </a:rPr>
              <a:t>  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الميل إلى النشاط الذي ينشأ من التوتر الفسيولوجي يسمى ...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أ-فويبا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ب-حافز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ج-تثبيت.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د-دافع</a:t>
            </a: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b="1" smtClean="0">
                <a:latin typeface="Calibri" pitchFamily="34" charset="0"/>
              </a:rPr>
              <a:t>نسبة ظهور الخوف أثناء المعارك .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متوسطة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كبيرة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ضئيلة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صفرية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تتميز الاستجابات الانفعالية للطفل حديثي الولادة بأنها :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حالة عامة من الاستثارة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خوف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حب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غضب</a:t>
            </a:r>
            <a:r>
              <a:rPr lang="en-US" sz="1800" smtClean="0">
                <a:latin typeface="Calibri" pitchFamily="34" charset="0"/>
              </a:rPr>
              <a:t>  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163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يعتمد نمو الاستجابات الانفعالية العاطفية على :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النضج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الخبرات المثيرة للخوف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التنبيهات المبكرة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الدوافع اللاشعورية</a:t>
            </a: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b="1" smtClean="0">
                <a:latin typeface="Calibri" pitchFamily="34" charset="0"/>
              </a:rPr>
              <a:t>الاستجابات الانفعالية.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تعطل الأنشطة الأخرى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قد تيسر أو تعوق الأنشطة الأخرى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تختلف تماماً عن أنواع السلوك الأخرى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توجد بشدة أولا توجد على الإطلاق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تختلف الاضطرابات السيكوسومائية عن الاضطرابات العضوية في أن الأولى :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لا يمكن اكتشاف أصلها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تتصل ببعض مناطق الجهاز العصبي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ج-تحدث نتيجة لاستجابات انفعالية مستمرة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لا تحدث إلا في حالات سوء التوافق الحاد</a:t>
            </a:r>
            <a:r>
              <a:rPr lang="en-US" sz="1800" smtClean="0">
                <a:latin typeface="Calibri" pitchFamily="34" charset="0"/>
              </a:rPr>
              <a:t>  . 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174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الشعور بالإثم يستدعي استجابة .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القلق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الغضب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الضيق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د-.الخوف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يؤكد مجال علاج الاضطرابات السيكوسومائية على :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الأسباب الوراثية للمرض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الانفعالات كسبب للأمراض الجسمية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العوامل الانفعالية في المرض العقلي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دور فرحة المعدة في الاستجابات الانفعالية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الحالات الانفعالية التي تميز شخصاً ما تسمى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حالة مزاجية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عقدة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مزاج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تفضيل .</a:t>
            </a:r>
            <a:r>
              <a:rPr lang="en-US" sz="1800" smtClean="0"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الحالات الانفعالية.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تسبب المرض العقلي عادة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لا تستمر طويلاً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تنصب فقط على الجهاز العصبي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ممكن أن تستمر كحالات توثر إذا لم يعبر عنها تعبيراً صريحاً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 </a:t>
            </a:r>
            <a:r>
              <a:rPr lang="ar-SA" sz="1800" b="1" smtClean="0">
                <a:latin typeface="Calibri" pitchFamily="34" charset="0"/>
              </a:rPr>
              <a:t>يسمى الخوف الشديد غير المنطقي .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اتجاه . 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  ب- فوبيا . 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 ج- عقدة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 د- استجابة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إنك تستطيع أن تتعرف على صديقك سواء كان وجهه نحوك أو ظهره نحوك وهذا مثال على :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 ثبات المدرك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دور القيم في الإدراك . 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الحجم المنظور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د-الشكل والأرضية</a:t>
            </a:r>
            <a:r>
              <a:rPr lang="en-US" sz="1800" smtClean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الإدراك تفسير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للخبرة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للإحساس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للواقع الفيزيقي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للإحساس والخبرة والواقع الفيزيقي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يشير التهيؤ إلى تأثير .................. على المدركات :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أ-الاستقراء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ب-التوقعات.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ج-الثبات البصري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د-المثير . </a:t>
            </a:r>
            <a:endParaRPr lang="ar-SA" sz="1800" b="1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أي العناصر لا يدخل في الثوابت الإدراكية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smtClean="0">
                <a:latin typeface="Calibri" pitchFamily="34" charset="0"/>
              </a:rPr>
              <a:t>أ-الألم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 اللمعان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اللون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الحجم</a:t>
            </a:r>
            <a:r>
              <a:rPr lang="en-US" sz="1800" smtClean="0"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أن ميل الأشياء الجديدة التي نتعلمها إلى طمس ونسيان الأشياء التي تعلمتها من قبل يطلق عليه :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أ-كف بعدي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ب-كف رجعي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إقراض الأثر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التذكر الشديد الوضوح والحي</a:t>
            </a: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b="1" smtClean="0">
                <a:latin typeface="Calibri" pitchFamily="34" charset="0"/>
              </a:rPr>
              <a:t>تثبيت التعلم يشير إلى ممارسة شيء والتدريب عليه</a:t>
            </a:r>
            <a:r>
              <a:rPr lang="ar-SA" sz="1800" smtClean="0">
                <a:latin typeface="Calibri" pitchFamily="34" charset="0"/>
              </a:rPr>
              <a:t>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أ-حتى يتم أداؤه بطريقة متوسطة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ب-حتى يتحول انتباه الفرد عن الشيء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حتى يتعدى نقطة إتقانه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حتى يبلغ نقطة تنخفض عندها الدافعية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تميل الذكريات الحية الشديدة الوضوح إلى أن تكون :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smtClean="0">
                <a:latin typeface="Calibri" pitchFamily="34" charset="0"/>
              </a:rPr>
              <a:t>أ-غامضة ومشوشة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ب-مشوهة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موثوق بها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عقلية</a:t>
            </a:r>
            <a:r>
              <a:rPr lang="en-US" sz="1800" smtClean="0">
                <a:latin typeface="Calibri" pitchFamily="34" charset="0"/>
              </a:rPr>
              <a:t>   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بمقارنة التعلم عن طريق الفهم بالتعلم عن طريق الحفظ الصم نجد أن التعلم الأخير :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smtClean="0">
                <a:latin typeface="Calibri" pitchFamily="34" charset="0"/>
              </a:rPr>
              <a:t>أ-أقل بقاء وأقل قابلية للتطبيق بالنسبة للمشكلات الجديدة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ب-يؤدي إلى بقاء أكبر في العلوم الاجتماعية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ج-يؤدي إلى بقاء أكبر في المعادلات الرياضية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يتطلب قدر أكبر من المجهود في البداية ولكنه يؤدي إلى بقاءه لفترة طويلة من الوقت.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 </a:t>
            </a:r>
            <a:r>
              <a:rPr lang="ar-SA" sz="1800" b="1" smtClean="0">
                <a:latin typeface="Calibri" pitchFamily="34" charset="0"/>
              </a:rPr>
              <a:t>بنود الاختبار من نمط الاختبار من متعدد تقيس :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أ-التعرف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ب-التذكر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ج-الاسترجاع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الاحتفاظ بالمعلومات السابقة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مقدار النسيان لا يعتمد على أن من العوامل الآتية :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smtClean="0">
                <a:latin typeface="Calibri" pitchFamily="34" charset="0"/>
              </a:rPr>
              <a:t>أ-الكبت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ب-الكف الرجعي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ج-مقدار الممارسة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ظاهرة فاى</a:t>
            </a:r>
            <a:r>
              <a:rPr lang="en-US" sz="1800" smtClean="0"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6000" smtClean="0">
                <a:latin typeface="Calibri" pitchFamily="34" charset="0"/>
              </a:rPr>
              <a:t>اسئلة وتدريبات</a:t>
            </a:r>
            <a:endParaRPr lang="en-US" sz="6000" smtClean="0">
              <a:latin typeface="Calibri" pitchFamily="34" charset="0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الكف الرجعي هو</a:t>
            </a:r>
            <a:r>
              <a:rPr lang="ar-SA" sz="1800" smtClean="0">
                <a:latin typeface="Calibri" pitchFamily="34" charset="0"/>
              </a:rPr>
              <a:t> :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أ-تضارب التعلم اللاحق مع التعلم السابق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ب-زيادة بقاء التعلم عقب فترة راحة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 تضارب التعلم السابق مع التعلم الحالي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كف الانتقال</a:t>
            </a:r>
          </a:p>
          <a:p>
            <a:pPr marL="609600" indent="-609600">
              <a:lnSpc>
                <a:spcPct val="80000"/>
              </a:lnSpc>
            </a:pPr>
            <a:r>
              <a:rPr lang="en-US" sz="1800" smtClean="0">
                <a:latin typeface="Calibri" pitchFamily="34" charset="0"/>
              </a:rPr>
              <a:t> </a:t>
            </a:r>
            <a:r>
              <a:rPr lang="ar-SA" sz="1800" b="1" smtClean="0">
                <a:latin typeface="Calibri" pitchFamily="34" charset="0"/>
              </a:rPr>
              <a:t>تلميذ عمره العقلي أكبر من عمره بثلاثة سنوات هذا التلميذ يحتمل أن يكون : 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أ-قائد بين رفاقه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ب-متميز في النشاط المدرسي والترفيهي واللعب . 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ج-دون المستوى الطبيعي في المشاركة الاجتماعية . 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 في مدرسة تتيح له أحسن الفرص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b="1" smtClean="0">
                <a:latin typeface="Calibri" pitchFamily="34" charset="0"/>
              </a:rPr>
              <a:t>الاهتمام الأساسي للجلشتلطين هو ...</a:t>
            </a:r>
            <a:endParaRPr lang="ar-SA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أ-السلوك غير الظاهر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ب-تنظيم العمليات العقلية .</a:t>
            </a: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ج-القياس الإحصائي للظواهر .</a:t>
            </a:r>
            <a:endParaRPr lang="en-US" sz="1800" smtClean="0">
              <a:latin typeface="Calibri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1800" smtClean="0">
                <a:latin typeface="Calibri" pitchFamily="34" charset="0"/>
              </a:rPr>
              <a:t>د-تفسير السلوك عن طريقة دراسة العلاقة بين المنبه والاستجابة</a:t>
            </a:r>
            <a:r>
              <a:rPr lang="en-US" sz="1800" smtClean="0">
                <a:latin typeface="Calibri" pitchFamily="34" charset="0"/>
              </a:rPr>
              <a:t>   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05025" y="6376988"/>
            <a:ext cx="571500" cy="365125"/>
          </a:xfrm>
          <a:noFill/>
        </p:spPr>
        <p:txBody>
          <a:bodyPr anchor="ctr"/>
          <a:lstStyle/>
          <a:p>
            <a:fld id="{66532E4F-BA0C-4E0E-A005-98A119604E40}" type="slidenum">
              <a:rPr lang="ar-SA">
                <a:solidFill>
                  <a:schemeClr val="bg1"/>
                </a:solidFill>
                <a:effectLst/>
                <a:latin typeface="Calibri" pitchFamily="34" charset="0"/>
              </a:rPr>
              <a:pPr/>
              <a:t>17</a:t>
            </a:fld>
            <a:endParaRPr lang="en-US"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355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356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2363788" y="3352800"/>
            <a:ext cx="281781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8" name="Freeform 6"/>
          <p:cNvSpPr>
            <a:spLocks noEditPoints="1"/>
          </p:cNvSpPr>
          <p:nvPr/>
        </p:nvSpPr>
        <p:spPr bwMode="auto">
          <a:xfrm>
            <a:off x="2363788" y="2209800"/>
            <a:ext cx="268763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Office Theme">
      <a:majorFont>
        <a:latin typeface=""/>
        <a:ea typeface=""/>
        <a:cs typeface="Arial"/>
      </a:majorFont>
      <a:minorFont>
        <a:latin typeface="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1207</Words>
  <Application>Microsoft Office PowerPoint</Application>
  <PresentationFormat>A4 Paper (210x297 mm)‎</PresentationFormat>
  <Paragraphs>204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سمة</vt:lpstr>
      </vt:variant>
      <vt:variant>
        <vt:i4>2</vt:i4>
      </vt:variant>
      <vt:variant>
        <vt:lpstr>عناوين الشرائح</vt:lpstr>
      </vt:variant>
      <vt:variant>
        <vt:i4>17</vt:i4>
      </vt:variant>
    </vt:vector>
  </HeadingPairs>
  <TitlesOfParts>
    <vt:vector size="25" baseType="lpstr">
      <vt:lpstr>Arial</vt:lpstr>
      <vt:lpstr>Tahoma</vt:lpstr>
      <vt:lpstr>Wingdings</vt:lpstr>
      <vt:lpstr>Calibri</vt:lpstr>
      <vt:lpstr>Times New Roman</vt:lpstr>
      <vt:lpstr>AYM Wadiy S_U normal.</vt:lpstr>
      <vt:lpstr>Slit</vt:lpstr>
      <vt:lpstr>4_Office Theme</vt:lpstr>
      <vt:lpstr>الشريحة 1</vt:lpstr>
      <vt:lpstr>عنوان المحاضرة</vt:lpstr>
      <vt:lpstr> الهدف العام من تدريس المقرر </vt:lpstr>
      <vt:lpstr>موضوعات المقرر</vt:lpstr>
      <vt:lpstr>الشريحة 5</vt:lpstr>
      <vt:lpstr>اسئلة وتدريبات </vt:lpstr>
      <vt:lpstr>اسئلة وتدريبات</vt:lpstr>
      <vt:lpstr>اسئلة وتدريبات</vt:lpstr>
      <vt:lpstr>اسئلة وتدريبات</vt:lpstr>
      <vt:lpstr>اسئلة وتدريبات</vt:lpstr>
      <vt:lpstr>اسئلة وتدريبات</vt:lpstr>
      <vt:lpstr>اسئلة وتدريبات</vt:lpstr>
      <vt:lpstr>اسئلة وتدريبات</vt:lpstr>
      <vt:lpstr>اسئلة وتدريبات</vt:lpstr>
      <vt:lpstr>اسئلة وتدريبات</vt:lpstr>
      <vt:lpstr>اسئلة وتدريبات</vt:lpstr>
      <vt:lpstr>الشريحة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79</cp:revision>
  <dcterms:created xsi:type="dcterms:W3CDTF">2009-10-14T19:14:34Z</dcterms:created>
  <dcterms:modified xsi:type="dcterms:W3CDTF">2011-05-14T00:23:44Z</dcterms:modified>
</cp:coreProperties>
</file>