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6" r:id="rId2"/>
    <p:sldId id="327" r:id="rId3"/>
    <p:sldId id="302" r:id="rId4"/>
    <p:sldId id="303" r:id="rId5"/>
    <p:sldId id="300" r:id="rId6"/>
    <p:sldId id="301" r:id="rId7"/>
    <p:sldId id="306" r:id="rId8"/>
    <p:sldId id="307" r:id="rId9"/>
    <p:sldId id="308" r:id="rId10"/>
    <p:sldId id="309" r:id="rId11"/>
    <p:sldId id="310" r:id="rId12"/>
    <p:sldId id="315" r:id="rId13"/>
    <p:sldId id="316" r:id="rId14"/>
    <p:sldId id="317" r:id="rId15"/>
    <p:sldId id="325" r:id="rId16"/>
    <p:sldId id="318" r:id="rId17"/>
    <p:sldId id="321" r:id="rId18"/>
    <p:sldId id="322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26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1339B7-0A58-4B49-9CA2-BAEC240EEE5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B039D1-6A27-4192-9595-61D65612C53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1E4F33-654D-40EE-8F98-B2462D6E1B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8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نظام التعليم المطور للانتساب</a:t>
            </a:r>
            <a:endParaRPr lang="en-US" sz="28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257800" cy="30480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EG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اسم المقرر ورقمه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ea typeface="+mj-ea"/>
              <a:cs typeface="+mj-cs"/>
            </a:endParaRPr>
          </a:p>
          <a:p>
            <a:pPr algn="r"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مبادئ التربية ترب 102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rgbClr val="FF0000"/>
                </a:solidFill>
                <a:latin typeface="AYM Wadiy S_U normal." pitchFamily="2" charset="0"/>
                <a:ea typeface="+mj-ea"/>
                <a:cs typeface="+mj-cs"/>
              </a:rPr>
              <a:t>  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rgbClr val="FF0000"/>
                </a:solidFill>
                <a:latin typeface="AYM Wadiy S_U normal." pitchFamily="2" charset="0"/>
                <a:ea typeface="+mj-ea"/>
                <a:cs typeface="+mj-cs"/>
              </a:rPr>
              <a:t>محاضرة 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rgbClr val="FF0000"/>
                </a:solidFill>
                <a:latin typeface="AYM Wadiy S_U normal." pitchFamily="2" charset="0"/>
                <a:ea typeface="+mj-ea"/>
                <a:cs typeface="+mj-cs"/>
              </a:rPr>
              <a:t>مراجعة للمقرر</a:t>
            </a:r>
            <a:r>
              <a:rPr lang="ar-EG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AA0340D-F109-4E3F-847E-C4CCAD4F3E97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82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dirty="0" smtClean="0"/>
              <a:t>الفهرس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24000"/>
            <a:ext cx="9029700" cy="4419600"/>
          </a:xfrm>
        </p:spPr>
        <p:txBody>
          <a:bodyPr/>
          <a:lstStyle/>
          <a:p>
            <a:pPr algn="ctr" rtl="1" eaLnBrk="1" hangingPunct="1"/>
            <a:r>
              <a:rPr lang="ar-SA" dirty="0" smtClean="0">
                <a:cs typeface="Arial" pitchFamily="34" charset="0"/>
              </a:rPr>
              <a:t>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dirty="0" smtClean="0">
                <a:cs typeface="Arial" pitchFamily="34" charset="0"/>
              </a:rPr>
              <a:t>الموضوع </a:t>
            </a:r>
            <a:r>
              <a:rPr lang="ar-SA" dirty="0" smtClean="0">
                <a:cs typeface="Arial" pitchFamily="34" charset="0"/>
              </a:rPr>
              <a:t>الأول</a:t>
            </a:r>
            <a:r>
              <a:rPr lang="ar-EG" dirty="0" smtClean="0">
                <a:cs typeface="Arial" pitchFamily="34" charset="0"/>
              </a:rPr>
              <a:t> :مراجعة على</a:t>
            </a:r>
            <a:r>
              <a:rPr lang="en-US" dirty="0" smtClean="0">
                <a:cs typeface="Arial" pitchFamily="34" charset="0"/>
              </a:rPr>
              <a:t>  </a:t>
            </a:r>
            <a:r>
              <a:rPr lang="ar-EG" dirty="0" smtClean="0">
                <a:cs typeface="Arial" pitchFamily="34" charset="0"/>
              </a:rPr>
              <a:t>موضوعات المقرر</a:t>
            </a:r>
            <a:r>
              <a:rPr lang="ar-SA" dirty="0" smtClean="0">
                <a:cs typeface="Arial" pitchFamily="34" charset="0"/>
              </a:rPr>
              <a:t>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الموضوع الثاني:</a:t>
            </a:r>
            <a:r>
              <a:rPr lang="ar-OM" dirty="0" smtClean="0">
                <a:cs typeface="Arial" pitchFamily="34" charset="0"/>
              </a:rPr>
              <a:t> </a:t>
            </a:r>
            <a:r>
              <a:rPr lang="ar-EG" dirty="0" smtClean="0">
                <a:cs typeface="Arial" pitchFamily="34" charset="0"/>
              </a:rPr>
              <a:t>أسئلة للمناقشة والتدريب</a:t>
            </a:r>
            <a:r>
              <a:rPr lang="ar-SA" dirty="0" smtClean="0">
                <a:cs typeface="Arial" pitchFamily="34" charset="0"/>
              </a:rPr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6B66544-F8AC-41F0-94B3-3D85EDC6C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advTm="829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مراجعة على المحاضرة الأولى </a:t>
            </a:r>
            <a:br>
              <a:rPr lang="ar-SA" sz="4000" b="1" dirty="0" smtClean="0"/>
            </a:br>
            <a:r>
              <a:rPr lang="ar-SA" sz="2800" b="1" dirty="0" smtClean="0"/>
              <a:t>التربية (مفهومها-أهدافها- خصائصها)</a:t>
            </a:r>
            <a:r>
              <a:rPr lang="ar-EG" sz="2800" b="1" dirty="0" smtClean="0"/>
              <a:t> </a:t>
            </a:r>
            <a:r>
              <a:rPr lang="en-US" sz="2800" b="1" dirty="0" smtClean="0"/>
              <a:t> </a:t>
            </a:r>
            <a:endParaRPr lang="ar-EG" sz="4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105400" y="1524000"/>
            <a:ext cx="4648200" cy="47244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marL="715963" indent="-457200">
              <a:lnSpc>
                <a:spcPct val="90000"/>
              </a:lnSpc>
              <a:spcAft>
                <a:spcPct val="20000"/>
              </a:spcAft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 أولاً: مفاهيم  التربية 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:</a:t>
            </a:r>
            <a:r>
              <a:rPr lang="ar-SA" sz="2000" b="1" dirty="0" smtClean="0">
                <a:solidFill>
                  <a:srgbClr val="C00000"/>
                </a:solidFill>
                <a:latin typeface="+mj-lt"/>
                <a:ea typeface="+mj-ea"/>
              </a:rPr>
              <a:t>-                  </a:t>
            </a:r>
            <a:r>
              <a:rPr lang="ar-SA" sz="2000" b="1" dirty="0" smtClean="0">
                <a:ea typeface="MCS Taybah S_U normal."/>
                <a:cs typeface="MCS Taybah S_U normal."/>
              </a:rPr>
              <a:t>تعددت الآراء حول مفهوم التربية </a:t>
            </a:r>
            <a:r>
              <a:rPr lang="ar-SA" sz="2000" b="1" dirty="0" err="1" smtClean="0">
                <a:ea typeface="MCS Taybah S_U normal."/>
                <a:cs typeface="MCS Taybah S_U normal."/>
              </a:rPr>
              <a:t>و</a:t>
            </a:r>
            <a:r>
              <a:rPr lang="ar-SA" sz="2000" b="1" dirty="0" smtClean="0">
                <a:ea typeface="MCS Taybah S_U normal."/>
                <a:cs typeface="MCS Taybah S_U normal."/>
              </a:rPr>
              <a:t> أختلف الناس حولها ومرجع ذلك يكمن في الاختلاف حول موضوع التربية وأيضا فهم الطبيعة الإنسانية :</a:t>
            </a:r>
            <a:r>
              <a:rPr lang="en-US" sz="2000" b="1" dirty="0" smtClean="0">
                <a:ea typeface="MCS Taybah S_U normal."/>
                <a:cs typeface="MCS Taybah S_U normal."/>
              </a:rPr>
              <a:t> </a:t>
            </a:r>
            <a:endParaRPr lang="en-US" sz="2000" b="1" u="sng" dirty="0" smtClean="0">
              <a:solidFill>
                <a:srgbClr val="C00000"/>
              </a:solidFill>
              <a:ea typeface="MCS Taybah S_U normal."/>
              <a:cs typeface="MCS Taybah S_U normal."/>
            </a:endParaRPr>
          </a:p>
          <a:p>
            <a:pPr rtl="1"/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جون </a:t>
            </a:r>
            <a:r>
              <a:rPr lang="ar-SA" sz="2000" b="1" u="sng" dirty="0" err="1" smtClean="0">
                <a:solidFill>
                  <a:srgbClr val="C00000"/>
                </a:solidFill>
                <a:latin typeface="+mj-lt"/>
                <a:ea typeface="+mj-ea"/>
              </a:rPr>
              <a:t>ديوي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SA" sz="2000" b="1" dirty="0" smtClean="0">
                <a:ea typeface="MCS Taybah S_U normal."/>
                <a:cs typeface="MCS Taybah S_U normal."/>
              </a:rPr>
              <a:t>إلى أن " التربية هي الحياة ، وليست إعداد للحياة "</a:t>
            </a:r>
            <a:endParaRPr lang="en-US" sz="2000" b="1" dirty="0" smtClean="0">
              <a:ea typeface="MCS Taybah S_U normal."/>
              <a:cs typeface="MCS Taybah S_U normal."/>
            </a:endParaRPr>
          </a:p>
          <a:p>
            <a:pPr rtl="1"/>
            <a:r>
              <a:rPr lang="ar-SA" sz="2000" b="1" u="sng" dirty="0" err="1" smtClean="0">
                <a:solidFill>
                  <a:srgbClr val="C00000"/>
                </a:solidFill>
                <a:latin typeface="+mj-lt"/>
                <a:ea typeface="+mj-ea"/>
              </a:rPr>
              <a:t>ستورات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 ميل </a:t>
            </a:r>
            <a:r>
              <a:rPr lang="ar-SA" sz="1600" b="1" dirty="0" smtClean="0">
                <a:ea typeface="MCS Taybah S_U normal."/>
                <a:cs typeface="MCS Taybah S_U normal."/>
              </a:rPr>
              <a:t>:- </a:t>
            </a:r>
            <a:r>
              <a:rPr lang="ar-SA" sz="2000" b="1" dirty="0" smtClean="0">
                <a:ea typeface="MCS Taybah S_U normal."/>
                <a:cs typeface="MCS Taybah S_U normal."/>
              </a:rPr>
              <a:t>فيقول أن </a:t>
            </a:r>
            <a:r>
              <a:rPr lang="en-US" sz="2000" b="1" dirty="0" smtClean="0">
                <a:ea typeface="MCS Taybah S_U normal."/>
                <a:cs typeface="MCS Taybah S_U normal."/>
              </a:rPr>
              <a:t>“</a:t>
            </a:r>
            <a:r>
              <a:rPr lang="ar-SA" sz="2000" b="1" dirty="0" smtClean="0">
                <a:ea typeface="MCS Taybah S_U normal."/>
                <a:cs typeface="MCS Taybah S_U normal."/>
              </a:rPr>
              <a:t>التربية هي كل ما يعلمه المرء أو يعلمه لغيره.</a:t>
            </a:r>
            <a:r>
              <a:rPr lang="en-US" sz="2000" b="1" dirty="0" smtClean="0">
                <a:ea typeface="MCS Taybah S_U normal."/>
                <a:cs typeface="MCS Taybah S_U normal."/>
              </a:rPr>
              <a:t>”</a:t>
            </a:r>
            <a:endParaRPr lang="ar-JO" sz="2000" b="1" dirty="0" smtClean="0">
              <a:ea typeface="MCS Taybah S_U normal."/>
              <a:cs typeface="MCS Taybah S_U normal."/>
            </a:endParaRPr>
          </a:p>
          <a:p>
            <a:pPr rtl="1"/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الطهطاوي</a:t>
            </a:r>
            <a:r>
              <a:rPr lang="ar-SA" sz="2000" b="1" dirty="0" smtClean="0">
                <a:ea typeface="MCS Taybah S_U normal."/>
                <a:cs typeface="MCS Taybah S_U normal."/>
              </a:rPr>
              <a:t> " التربية هي بناء خلق الطفل على ما يليق بالمجتمع الفاضل  ”</a:t>
            </a:r>
          </a:p>
          <a:p>
            <a:pPr rtl="1"/>
            <a:r>
              <a:rPr lang="ar-SA" sz="2000" b="1" u="sng" dirty="0" err="1" smtClean="0">
                <a:solidFill>
                  <a:srgbClr val="C00000"/>
                </a:solidFill>
                <a:latin typeface="+mj-lt"/>
                <a:ea typeface="+mj-ea"/>
              </a:rPr>
              <a:t>لودج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 :- </a:t>
            </a:r>
            <a:r>
              <a:rPr lang="en-US" sz="20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en-US" sz="2000" b="1" dirty="0" smtClean="0">
                <a:cs typeface="Arial" pitchFamily="34" charset="0"/>
              </a:rPr>
              <a:t>“</a:t>
            </a:r>
            <a:r>
              <a:rPr lang="ar-SA" sz="2000" b="1" u="sng" dirty="0" smtClean="0">
                <a:cs typeface="Arial" pitchFamily="34" charset="0"/>
              </a:rPr>
              <a:t>أن التربية لها معنيان، فهي تعامل الإنسان مع البيئة المحيط </a:t>
            </a:r>
            <a:r>
              <a:rPr lang="ar-SA" sz="2000" b="1" u="sng" dirty="0" err="1" smtClean="0">
                <a:cs typeface="Arial" pitchFamily="34" charset="0"/>
              </a:rPr>
              <a:t>به</a:t>
            </a:r>
            <a:r>
              <a:rPr lang="ar-SA" sz="2000" b="1" u="sng" dirty="0" smtClean="0">
                <a:cs typeface="Arial" pitchFamily="34" charset="0"/>
              </a:rPr>
              <a:t> ،وهذا </a:t>
            </a:r>
            <a:r>
              <a:rPr lang="ar-SA" sz="2000" b="1" dirty="0" smtClean="0">
                <a:solidFill>
                  <a:srgbClr val="C00000"/>
                </a:solidFill>
                <a:cs typeface="Arial" pitchFamily="34" charset="0"/>
              </a:rPr>
              <a:t>المفهوم واسع </a:t>
            </a:r>
            <a:r>
              <a:rPr lang="ar-SA" sz="2000" b="1" u="sng" dirty="0" smtClean="0">
                <a:cs typeface="Arial" pitchFamily="34" charset="0"/>
              </a:rPr>
              <a:t>لها ، أما التربية </a:t>
            </a:r>
            <a:r>
              <a:rPr lang="ar-SA" sz="2000" b="1" dirty="0" smtClean="0">
                <a:solidFill>
                  <a:srgbClr val="C00000"/>
                </a:solidFill>
                <a:cs typeface="Arial" pitchFamily="34" charset="0"/>
              </a:rPr>
              <a:t>بمعناها الضيق </a:t>
            </a:r>
            <a:r>
              <a:rPr lang="ar-SA" sz="2000" b="1" u="sng" dirty="0" smtClean="0">
                <a:cs typeface="Arial" pitchFamily="34" charset="0"/>
              </a:rPr>
              <a:t>فيقصد </a:t>
            </a:r>
            <a:r>
              <a:rPr lang="ar-SA" sz="2000" b="1" u="sng" dirty="0" err="1" smtClean="0">
                <a:cs typeface="Arial" pitchFamily="34" charset="0"/>
              </a:rPr>
              <a:t>بها</a:t>
            </a:r>
            <a:r>
              <a:rPr lang="ar-SA" sz="2000" b="1" u="sng" dirty="0" smtClean="0">
                <a:cs typeface="Arial" pitchFamily="34" charset="0"/>
              </a:rPr>
              <a:t> التعليم المدرسي</a:t>
            </a:r>
            <a:r>
              <a:rPr lang="en-US" sz="2000" b="1" u="sng" dirty="0" smtClean="0">
                <a:cs typeface="Arial" pitchFamily="34" charset="0"/>
              </a:rPr>
              <a:t>”</a:t>
            </a:r>
          </a:p>
          <a:p>
            <a:pPr rtl="1"/>
            <a:r>
              <a:rPr lang="ar-SA" sz="2000" b="1" dirty="0" smtClean="0">
                <a:ea typeface="MCS Taybah S_U normal."/>
                <a:cs typeface="MCS Taybah S_U normal."/>
              </a:rPr>
              <a:t>  </a:t>
            </a:r>
            <a:endParaRPr lang="en-US" sz="2000" b="1" dirty="0" smtClean="0">
              <a:ea typeface="MCS Taybah S_U normal."/>
              <a:cs typeface="MCS Taybah S_U normal.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524000"/>
            <a:ext cx="4953000" cy="4724400"/>
          </a:xfrm>
          <a:prstGeom prst="rect">
            <a:avLst/>
          </a:prstGeom>
          <a:noFill/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defRPr/>
            </a:pPr>
            <a:endParaRPr lang="ar-EG" sz="3600" dirty="0">
              <a:solidFill>
                <a:srgbClr val="FF99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PT Bold Heading" pitchFamily="2" charset="-78"/>
            </a:endParaRPr>
          </a:p>
          <a:p>
            <a:pPr algn="r">
              <a:lnSpc>
                <a:spcPct val="90000"/>
              </a:lnSpc>
              <a:defRPr/>
            </a:pPr>
            <a:r>
              <a:rPr lang="ar-EG" sz="3600" dirty="0">
                <a:solidFill>
                  <a:srgbClr val="FF99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Heading" pitchFamily="2" charset="-78"/>
              </a:rPr>
              <a:t> </a:t>
            </a:r>
            <a:endParaRPr lang="ar-EG" sz="28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524000"/>
            <a:ext cx="472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ثانياً </a:t>
            </a:r>
            <a:r>
              <a:rPr lang="ar-EG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:خصائص عملية التربية</a:t>
            </a: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:- </a:t>
            </a:r>
          </a:p>
          <a:p>
            <a:pPr algn="just">
              <a:defRPr/>
            </a:pPr>
            <a:r>
              <a:rPr lang="ar-SA" sz="2000" b="1" dirty="0" smtClean="0">
                <a:latin typeface="+mn-lt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1- 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إنسانية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ar-EG" sz="2000" dirty="0" smtClean="0"/>
              <a:t>  </a:t>
            </a:r>
            <a:r>
              <a:rPr lang="ar-SA" sz="2000" b="1" dirty="0" smtClean="0"/>
              <a:t> </a:t>
            </a:r>
          </a:p>
          <a:p>
            <a:pPr algn="just"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2- التربية عملية تشاركيه</a:t>
            </a:r>
            <a:r>
              <a:rPr lang="ar-SA" sz="2000" b="1" dirty="0" smtClean="0"/>
              <a:t>. </a:t>
            </a:r>
          </a:p>
          <a:p>
            <a:pPr algn="just"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فردية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وإ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اجتماعية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ar-SA" sz="2000" b="1" dirty="0" smtClean="0"/>
              <a:t>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4-التربية تختلف باختلاف الزمان والمكان.</a:t>
            </a:r>
            <a:endParaRPr lang="en-US" sz="2000" b="1" dirty="0" smtClean="0"/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عملية مستمرة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6-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تكاملية.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000" b="1" dirty="0" smtClean="0"/>
              <a:t>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نشاط</a:t>
            </a:r>
            <a:r>
              <a:rPr lang="ar-SA" sz="2000" b="1" dirty="0" smtClean="0"/>
              <a:t>.</a:t>
            </a:r>
            <a:endParaRPr lang="en-US" sz="2000" b="1" dirty="0" smtClean="0"/>
          </a:p>
          <a:p>
            <a:pPr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ثالثاً :ضرورة التربية:-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أ) ضرورة التربية للفرد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:-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ن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قل التراث الثقافي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2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حاجة الطفل الوليد إلى الرعاية والعناية  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تنمية وتطوير الفرد ليتعايش معها  . 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</a:t>
            </a:r>
          </a:p>
          <a:p>
            <a:pPr>
              <a:defRPr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تابع مراجعة على المحاضرة الأولى </a:t>
            </a:r>
            <a:br>
              <a:rPr lang="ar-SA" sz="4000" b="1" dirty="0" smtClean="0"/>
            </a:br>
            <a:r>
              <a:rPr lang="ar-SA" sz="2800" b="1" dirty="0" smtClean="0"/>
              <a:t>التربية (مفهومها-أهدافها- خصائصها)</a:t>
            </a:r>
            <a:r>
              <a:rPr lang="ar-EG" sz="2800" b="1" dirty="0" smtClean="0"/>
              <a:t>  </a:t>
            </a:r>
            <a:r>
              <a:rPr lang="en-US" sz="2800" b="1" dirty="0" smtClean="0"/>
              <a:t>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839200" cy="44196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ب) ضرورة التربية </a:t>
            </a:r>
            <a:r>
              <a:rPr lang="ar-EG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للمجتمع</a:t>
            </a: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1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الاحتفاظ بالتراث الثقافي  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2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تعزيز التراث الثقافي   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3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مكافحة الأمية</a:t>
            </a:r>
          </a:p>
          <a:p>
            <a:pPr algn="just" rtl="1">
              <a:spcBef>
                <a:spcPct val="0"/>
              </a:spcBef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رابعاً:أهداف </a:t>
            </a:r>
            <a:r>
              <a:rPr lang="ar-EG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التربية</a:t>
            </a: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 :- </a:t>
            </a:r>
          </a:p>
          <a:p>
            <a:pPr algn="just" rtl="1">
              <a:spcBef>
                <a:spcPct val="0"/>
              </a:spcBef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1- كسب الرزق . </a:t>
            </a:r>
          </a:p>
          <a:p>
            <a:pPr algn="just" rtl="1">
              <a:spcBef>
                <a:spcPct val="0"/>
              </a:spcBef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2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نقل الأنماط السلوكية من جيل إلى أخر.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3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إعداد المواطن الصالح .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4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إعداد الفرد دينيا ودنيويا .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5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الهدف العلمي للتربية   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6- تكوين فرد ديمقراطي   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7ـ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الهدف التقدمي المستقبلي </a:t>
            </a: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800" b="1" dirty="0" smtClean="0">
                <a:cs typeface="Arial" pitchFamily="34" charset="0"/>
              </a:rPr>
              <a:t> .</a:t>
            </a:r>
            <a:endParaRPr lang="en-US" sz="2800" b="1" dirty="0" smtClean="0">
              <a:cs typeface="Arial" pitchFamily="34" charset="0"/>
            </a:endParaRPr>
          </a:p>
          <a:p>
            <a:pPr>
              <a:defRPr/>
            </a:pP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endParaRPr lang="en-US" sz="2000" b="1" dirty="0" smtClean="0">
              <a:ea typeface="MCS Taybah S_U normal."/>
              <a:cs typeface="MCS Taybah S_U normal.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877300" cy="1295400"/>
          </a:xfrm>
        </p:spPr>
        <p:txBody>
          <a:bodyPr/>
          <a:lstStyle/>
          <a:p>
            <a:pPr>
              <a:defRPr/>
            </a:pPr>
            <a:r>
              <a:rPr lang="ar-SA" sz="6000" b="1" dirty="0" smtClean="0"/>
              <a:t> </a:t>
            </a:r>
            <a:br>
              <a:rPr lang="ar-SA" sz="6000" b="1" dirty="0" smtClean="0"/>
            </a:br>
            <a:r>
              <a:rPr lang="ar-SA" sz="4000" b="1" dirty="0" smtClean="0"/>
              <a:t>مراجعة على المحاضرة الثانية</a:t>
            </a:r>
            <a:r>
              <a:rPr lang="ar-EG" sz="3200" b="1" dirty="0" smtClean="0">
                <a:solidFill>
                  <a:schemeClr val="accent2"/>
                </a:solidFill>
              </a:rPr>
              <a:t/>
            </a:r>
            <a:br>
              <a:rPr lang="ar-EG" sz="3200" b="1" dirty="0" smtClean="0">
                <a:solidFill>
                  <a:schemeClr val="accent2"/>
                </a:solidFill>
              </a:rPr>
            </a:br>
            <a:r>
              <a:rPr lang="ar-SA" sz="2800" b="1" dirty="0" smtClean="0"/>
              <a:t>طبيعة التربية وعلاقتها بالعلوم الأخرى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ar-EG" b="1" dirty="0" smtClean="0"/>
              <a:t> </a:t>
            </a:r>
            <a:r>
              <a:rPr lang="en-US" b="1" dirty="0" smtClean="0"/>
              <a:t>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181600" y="1524000"/>
            <a:ext cx="4495800" cy="45720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أولاً: طبيعة التربية :-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علم </a:t>
            </a:r>
            <a:r>
              <a:rPr lang="ar-SA" sz="2000" b="1" dirty="0" smtClean="0">
                <a:cs typeface="Arial" pitchFamily="34" charset="0"/>
              </a:rPr>
              <a:t>لها مقومات العلم من نظريات وقوانين .ومبادئ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فن </a:t>
            </a:r>
            <a:r>
              <a:rPr lang="ar-SA" sz="2000" b="1" dirty="0" smtClean="0">
                <a:cs typeface="Arial" pitchFamily="34" charset="0"/>
              </a:rPr>
              <a:t>تتطلب التطبيق العلمي للنظريات العلمية بالوسائل التي تحققها .  </a:t>
            </a:r>
            <a:endParaRPr 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علم وفن </a:t>
            </a:r>
            <a:r>
              <a:rPr lang="ar-SA" sz="2000" b="1" dirty="0" smtClean="0">
                <a:cs typeface="Arial" pitchFamily="34" charset="0"/>
              </a:rPr>
              <a:t> يكمل كل منهما الآخر التربية.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عملية </a:t>
            </a:r>
            <a:r>
              <a:rPr lang="ar-SA" sz="2000" b="1" dirty="0" smtClean="0">
                <a:cs typeface="Arial" pitchFamily="34" charset="0"/>
              </a:rPr>
              <a:t>تتم من خلال إجراءات وأنشطة تمارس في المؤسسة التربوية.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EG" sz="2000" dirty="0" smtClean="0">
              <a:cs typeface="Arial" pitchFamily="34" charset="0"/>
            </a:endParaRPr>
          </a:p>
          <a:p>
            <a:pPr rtl="1"/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-التربية نظام له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مدخلات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وعمليات ومخرجات</a:t>
            </a:r>
            <a:endParaRPr lang="en-US" sz="2000" dirty="0" smtClean="0">
              <a:cs typeface="Arial" pitchFamily="34" charset="0"/>
            </a:endParaRPr>
          </a:p>
          <a:p>
            <a:pPr rtl="1"/>
            <a:r>
              <a:rPr lang="ar-SA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مهنة</a:t>
            </a:r>
            <a:r>
              <a:rPr lang="ar-SA" sz="2000" b="1" dirty="0" smtClean="0">
                <a:cs typeface="Arial" pitchFamily="34" charset="0"/>
              </a:rPr>
              <a:t> تحتاج إلى تدريب منظم ومستمر وإعداد في مؤسسات علمية متخصصة.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4800600" cy="4495800"/>
          </a:xfrm>
          <a:prstGeom prst="rect">
            <a:avLst/>
          </a:prstGeom>
          <a:noFill/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defRPr/>
            </a:pPr>
            <a:endParaRPr lang="ar-EG" sz="3600" dirty="0">
              <a:solidFill>
                <a:srgbClr val="FF99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PT Bold Heading" pitchFamily="2" charset="-78"/>
            </a:endParaRPr>
          </a:p>
          <a:p>
            <a:pPr algn="r">
              <a:lnSpc>
                <a:spcPct val="90000"/>
              </a:lnSpc>
              <a:defRPr/>
            </a:pPr>
            <a:r>
              <a:rPr lang="ar-EG" sz="3600" dirty="0">
                <a:solidFill>
                  <a:srgbClr val="FF99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Heading" pitchFamily="2" charset="-78"/>
              </a:rPr>
              <a:t> </a:t>
            </a:r>
            <a:endParaRPr lang="ar-EG" sz="28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524000"/>
            <a:ext cx="47244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2400" b="1" u="sng" dirty="0" smtClean="0">
                <a:solidFill>
                  <a:srgbClr val="C00000"/>
                </a:solidFill>
              </a:rPr>
              <a:t>ثانياً علاقة التربية بالعلوم </a:t>
            </a:r>
            <a:r>
              <a:rPr lang="ar-SA" sz="2400" b="1" u="sng" dirty="0" err="1" smtClean="0">
                <a:solidFill>
                  <a:srgbClr val="C00000"/>
                </a:solidFill>
              </a:rPr>
              <a:t>الاخرى</a:t>
            </a:r>
            <a:r>
              <a:rPr lang="ar-SA" sz="2400" b="1" u="sng" dirty="0" smtClean="0">
                <a:solidFill>
                  <a:srgbClr val="C00000"/>
                </a:solidFill>
              </a:rPr>
              <a:t> :-</a:t>
            </a:r>
          </a:p>
          <a:p>
            <a:pPr algn="just">
              <a:defRPr/>
            </a:pPr>
            <a:r>
              <a:rPr lang="ar-SA" sz="2000" b="1" dirty="0" smtClean="0">
                <a:latin typeface="+mn-lt"/>
              </a:rPr>
              <a:t>   تأثرت التربية في نشأتها وتطورها بمجموعة من العلوم الإنسانية والاجتماعية والطبيعية والرياضية والتكنولوجية أخذت التربية من العلوم الأخرى ( وخاصة العلوم الإنسانية والاجتماعية ) مفاهيم ونظريات ومصطلحات وأفكار ، وقامت بتطويرها والإفادة منها بما يتناسب مع طبيعتها . وفيما يلي عرضا لعلاقة التربية ببعض العلوم الأخرى:- </a:t>
            </a:r>
            <a:endParaRPr lang="en-US" sz="2000" b="1" dirty="0" smtClean="0">
              <a:latin typeface="+mn-lt"/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</a:t>
            </a:r>
            <a:r>
              <a:rPr lang="ar-EG" b="1" dirty="0" smtClean="0">
                <a:solidFill>
                  <a:srgbClr val="C00000"/>
                </a:solidFill>
              </a:rPr>
              <a:t>-</a:t>
            </a:r>
            <a:r>
              <a:rPr lang="ar-SA" b="1" dirty="0" smtClean="0">
                <a:solidFill>
                  <a:srgbClr val="C00000"/>
                </a:solidFill>
              </a:rPr>
              <a:t> التربية والفلسفة .              ـ التربية  </a:t>
            </a:r>
            <a:r>
              <a:rPr lang="ar-SA" b="1" dirty="0" err="1" smtClean="0">
                <a:solidFill>
                  <a:srgbClr val="C00000"/>
                </a:solidFill>
              </a:rPr>
              <a:t>والأنثروبولوجيا</a:t>
            </a:r>
            <a:r>
              <a:rPr lang="ar-SA" b="1" dirty="0" smtClean="0">
                <a:solidFill>
                  <a:srgbClr val="C00000"/>
                </a:solidFill>
              </a:rPr>
              <a:t>  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   ـ التربية وعلم الاجتماع .         ـ التربية وعلم السياسة.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ـ التربية وعلم النفس .            ـ التربية وعلم الأحياء .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ـ التربية والحاسوب .              ـ التربية وعلم الإحصاء</a:t>
            </a: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-التربية وعلم الاقتصاد .           -التربية وعلم التاريخ </a:t>
            </a:r>
            <a:r>
              <a:rPr lang="ar-SA" b="1" dirty="0" smtClean="0">
                <a:solidFill>
                  <a:schemeClr val="accent2"/>
                </a:solidFill>
              </a:rPr>
              <a:t>.</a:t>
            </a:r>
            <a:endParaRPr lang="en-US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801100" cy="9144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/>
              <a:t>مراجعة على المحاضرة الثالثة</a:t>
            </a:r>
            <a:br>
              <a:rPr lang="ar-SA" sz="4000" b="1" dirty="0" smtClean="0"/>
            </a:br>
            <a:r>
              <a:rPr lang="ar-SA" sz="2800" b="1" dirty="0" smtClean="0"/>
              <a:t>الأسس الدينية للتربية</a:t>
            </a:r>
            <a:r>
              <a:rPr lang="ar-EG" sz="2800" b="1" dirty="0" smtClean="0"/>
              <a:t> </a:t>
            </a:r>
            <a:r>
              <a:rPr lang="en-US" sz="2800" b="1" dirty="0" smtClean="0"/>
              <a:t> </a:t>
            </a:r>
            <a:endParaRPr lang="ar-EG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105400" y="1524000"/>
            <a:ext cx="4572000" cy="46482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4800600" cy="4495800"/>
          </a:xfrm>
          <a:prstGeom prst="rect">
            <a:avLst/>
          </a:prstGeom>
          <a:noFill/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2000" b="1" u="sng" dirty="0" smtClean="0">
                <a:solidFill>
                  <a:srgbClr val="C00000"/>
                </a:solidFill>
                <a:cs typeface="PT Bold Heading" pitchFamily="2" charset="-78"/>
              </a:rPr>
              <a:t>أولاً : أسس التربية الإسلامية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524000"/>
            <a:ext cx="47244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b="1" dirty="0" smtClean="0">
              <a:solidFill>
                <a:srgbClr val="003300"/>
              </a:solidFill>
            </a:endParaRPr>
          </a:p>
          <a:p>
            <a:r>
              <a:rPr lang="ar-SA" b="1" dirty="0" smtClean="0">
                <a:solidFill>
                  <a:srgbClr val="003300"/>
                </a:solidFill>
              </a:rPr>
              <a:t>-</a:t>
            </a: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تكاملية شاملة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مثالية واقعية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سلوكية عملية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مستمرة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 التربية الإسلامية تربية إنسانية عالمية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 التربية الإسلامية تربية محافظة مجددة</a:t>
            </a:r>
          </a:p>
          <a:p>
            <a:r>
              <a:rPr lang="ar-SA" sz="2000" b="1" u="sng" dirty="0" smtClean="0">
                <a:solidFill>
                  <a:srgbClr val="C00000"/>
                </a:solidFill>
                <a:cs typeface="PT Bold Heading" pitchFamily="2" charset="-78"/>
              </a:rPr>
              <a:t>ثانياً:أساليب التربية الإسلامية</a:t>
            </a:r>
            <a:r>
              <a:rPr lang="ar-EG" sz="2000" b="1" u="sng" dirty="0" smtClean="0">
                <a:solidFill>
                  <a:srgbClr val="C00000"/>
                </a:solidFill>
                <a:cs typeface="PT Bold Heading" pitchFamily="2" charset="-78"/>
              </a:rPr>
              <a:t> </a:t>
            </a:r>
            <a:endParaRPr lang="ar-SA" sz="2000" b="1" u="sng" dirty="0" smtClean="0">
              <a:solidFill>
                <a:srgbClr val="003300"/>
              </a:solidFill>
            </a:endParaRP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القدوة الصالحة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الثواب والعقاب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التوجيه والنصح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الحوار والمناقشة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الممارسة العملية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 أسلوب التلقين والحفظ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 algn="just">
              <a:defRPr/>
            </a:pPr>
            <a:endParaRPr lang="ar-SA" b="1" dirty="0" smtClean="0">
              <a:solidFill>
                <a:srgbClr val="003300"/>
              </a:solidFill>
            </a:endParaRPr>
          </a:p>
          <a:p>
            <a:pPr algn="just">
              <a:defRPr/>
            </a:pPr>
            <a:endParaRPr lang="ar-SA" b="1" dirty="0" smtClean="0">
              <a:solidFill>
                <a:srgbClr val="003300"/>
              </a:solidFill>
            </a:endParaRPr>
          </a:p>
          <a:p>
            <a:pPr algn="just">
              <a:defRPr/>
            </a:pPr>
            <a:endParaRPr lang="ar-SA" b="1" dirty="0" smtClean="0">
              <a:solidFill>
                <a:srgbClr val="003300"/>
              </a:solidFill>
            </a:endParaRPr>
          </a:p>
          <a:p>
            <a:pPr algn="just">
              <a:defRPr/>
            </a:pPr>
            <a:endParaRPr lang="en-US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7800" y="1600200"/>
            <a:ext cx="4343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>
                <a:solidFill>
                  <a:srgbClr val="000000"/>
                </a:solidFill>
              </a:rPr>
              <a:t>التربية في كل مجتمع لها أسسها العقدية المستوحاة من عقيدة المجتمع والتربية في المجتمع المسلم لها أسسها التي تعتمد على عقيدتها الإسلامية  و</a:t>
            </a:r>
            <a:r>
              <a:rPr lang="ar-SA" sz="2400" b="1" dirty="0" smtClean="0">
                <a:solidFill>
                  <a:srgbClr val="000000"/>
                </a:solidFill>
              </a:rPr>
              <a:t>من أهداف التربية الإسلامية تحقيق </a:t>
            </a:r>
            <a:r>
              <a:rPr lang="ar-SA" sz="2800" b="1" dirty="0" smtClean="0">
                <a:solidFill>
                  <a:srgbClr val="C00000"/>
                </a:solidFill>
              </a:rPr>
              <a:t>سعادة الإنسان في الدنيا والآخرة </a:t>
            </a:r>
            <a:r>
              <a:rPr lang="ar-SA" sz="2800" b="1" dirty="0" err="1" smtClean="0">
                <a:solidFill>
                  <a:srgbClr val="C00000"/>
                </a:solidFill>
              </a:rPr>
              <a:t>و</a:t>
            </a:r>
            <a:r>
              <a:rPr lang="ar-SA" sz="2400" b="1" dirty="0" smtClean="0">
                <a:solidFill>
                  <a:srgbClr val="000000"/>
                </a:solidFill>
              </a:rPr>
              <a:t> </a:t>
            </a:r>
            <a:r>
              <a:rPr lang="ar-SA" sz="2800" b="1" dirty="0" smtClean="0">
                <a:solidFill>
                  <a:srgbClr val="C00000"/>
                </a:solidFill>
              </a:rPr>
              <a:t>تنشئة الإنسان الذي يعبد الله ويخشاه وتقوية الروابط بين المسلمين بالإضافة إلى</a:t>
            </a:r>
            <a:r>
              <a:rPr lang="ar-SA" sz="2400" b="1" dirty="0" smtClean="0">
                <a:solidFill>
                  <a:srgbClr val="000000"/>
                </a:solidFill>
              </a:rPr>
              <a:t> </a:t>
            </a:r>
            <a:r>
              <a:rPr lang="ar-SA" sz="2800" b="1" dirty="0" smtClean="0">
                <a:solidFill>
                  <a:srgbClr val="C00000"/>
                </a:solidFill>
              </a:rPr>
              <a:t>تربية لضمير </a:t>
            </a:r>
            <a:r>
              <a:rPr lang="ar-SA" sz="2400" b="1" dirty="0" smtClean="0">
                <a:solidFill>
                  <a:srgbClr val="C00000"/>
                </a:solidFill>
              </a:rPr>
              <a:t>الإنسان </a:t>
            </a:r>
            <a:r>
              <a:rPr lang="ar-SA" sz="2400" b="1" dirty="0" smtClean="0">
                <a:solidFill>
                  <a:srgbClr val="000000"/>
                </a:solidFill>
              </a:rPr>
              <a:t>وهذه الأهداف كلها مستوحاة من </a:t>
            </a:r>
            <a:r>
              <a:rPr lang="ar-SA" sz="2400" b="1" dirty="0" smtClean="0">
                <a:solidFill>
                  <a:srgbClr val="C00000"/>
                </a:solidFill>
              </a:rPr>
              <a:t>الخصائص العامة للإسلام 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4738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</a:rPr>
              <a:t> </a:t>
            </a:r>
            <a:r>
              <a:rPr lang="ar-SA" b="1" dirty="0" smtClean="0"/>
              <a:t>مراجعة على المحاضرة </a:t>
            </a:r>
            <a:r>
              <a:rPr lang="ar-EG" b="1" dirty="0" smtClean="0"/>
              <a:t>الرابعة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EG" sz="2400" b="1" dirty="0" smtClean="0"/>
              <a:t> </a:t>
            </a:r>
            <a:r>
              <a:rPr lang="ar-SA" sz="3600" dirty="0" smtClean="0">
                <a:solidFill>
                  <a:srgbClr val="376092"/>
                </a:solidFill>
              </a:rPr>
              <a:t>مهنة التعليم :-</a:t>
            </a:r>
            <a:endParaRPr lang="ar-SA" dirty="0" smtClean="0">
              <a:solidFill>
                <a:srgbClr val="376092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876800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/>
              <a:t>-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التعلم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تغير شبه دائم في الأداء </a:t>
            </a:r>
            <a:r>
              <a:rPr lang="ar-SA" sz="2400" b="1" dirty="0" smtClean="0"/>
              <a:t>نتيجة للخبرة والممارسة والتدريب وليس للنضج فقط ,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أما التعليم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مج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هود يبذل بقصد إكساب المعلومات والمعارف والمهارات للمتعلم</a:t>
            </a:r>
            <a:r>
              <a:rPr lang="ar-SA" sz="2400" b="1" dirty="0" smtClean="0"/>
              <a:t> ، وبهدف حفز المتعلم ، واستثارة قواه العقلية ، ونشاطه الذاتي ، وتهيئة الظروف التي تمكنه من التعلم .</a:t>
            </a:r>
            <a:endParaRPr lang="en-US" sz="2400" b="1" dirty="0" smtClean="0"/>
          </a:p>
          <a:p>
            <a:pPr rtl="1">
              <a:defRPr/>
            </a:pPr>
            <a:r>
              <a:rPr lang="ar-SA" sz="2800" b="1" dirty="0" smtClean="0"/>
              <a:t> -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التعلم </a:t>
            </a:r>
            <a:r>
              <a:rPr lang="ar-SA" sz="2400" b="1" dirty="0" smtClean="0"/>
              <a:t>قد يكون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ذاتيا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/>
              <a:t>يقوم به الفرد بنفسه أما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التعليم</a:t>
            </a:r>
            <a:r>
              <a:rPr lang="ar-SA" sz="2400" b="1" dirty="0" smtClean="0"/>
              <a:t> فيشترط وجود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معلم</a:t>
            </a:r>
            <a:r>
              <a:rPr lang="ar-SA" sz="2400" b="1" dirty="0" smtClean="0"/>
              <a:t>. </a:t>
            </a:r>
            <a:endParaRPr lang="en-US" sz="2400" b="1" dirty="0" smtClean="0"/>
          </a:p>
          <a:p>
            <a:pPr rtl="1">
              <a:defRPr/>
            </a:pPr>
            <a:r>
              <a:rPr lang="ar-SA" sz="2000" b="1" dirty="0" smtClean="0"/>
              <a:t>-</a:t>
            </a:r>
            <a:r>
              <a:rPr lang="ar-EG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تقوم مهنة التعليم على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مجموعة من المقومات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,نخص منها بالذكر ما </a:t>
            </a:r>
            <a:r>
              <a:rPr lang="ar-S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يلى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:-</a:t>
            </a:r>
          </a:p>
          <a:p>
            <a:pPr rtl="1">
              <a:defRPr/>
            </a:pP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النشاط العقلي:</a:t>
            </a:r>
            <a:r>
              <a:rPr lang="ar-EG" sz="2400" dirty="0" smtClean="0"/>
              <a:t> </a:t>
            </a:r>
            <a:r>
              <a:rPr lang="ar-EG" sz="2400" b="1" dirty="0" smtClean="0"/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التخصص العلمي: 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-الإعداد القبلي: 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التدريب في أثناء الخدمة -عضوية دائمة في المهنة  </a:t>
            </a:r>
            <a:r>
              <a:rPr lang="ar-EG" sz="2400" b="1" dirty="0" smtClean="0"/>
              <a:t> </a:t>
            </a:r>
            <a:endParaRPr lang="en-US" sz="2000" dirty="0" smtClean="0"/>
          </a:p>
          <a:p>
            <a:pPr rtl="1">
              <a:defRPr/>
            </a:pP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تنظيم نقابي له دوره الاجتماعي والمهني: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EG" sz="2400" b="1" dirty="0" smtClean="0"/>
              <a:t> </a:t>
            </a: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r>
              <a:rPr lang="ar-EG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مراحل التعليم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ينقسم التعليم في المملكة السعودية إلى قسمين: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الأول وهو التعليم العام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, 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الثاني وهو التعليم العالي</a:t>
            </a:r>
            <a:endPara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الركائز الأساسية لعملية التعليم </a:t>
            </a:r>
          </a:p>
          <a:p>
            <a:pPr marL="1200150" lvl="1" indent="-742950">
              <a:buClr>
                <a:srgbClr val="000000"/>
              </a:buClr>
            </a:pP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أ-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المتعلم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ب-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المنهج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 ج-</a:t>
            </a:r>
            <a:r>
              <a:rPr lang="ar-S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الادار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ة  </a:t>
            </a:r>
            <a:r>
              <a:rPr lang="ar-EG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د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المعلم.</a:t>
            </a:r>
            <a:endPara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1200150" lvl="1" indent="-742950">
              <a:buClr>
                <a:srgbClr val="000000"/>
              </a:buClr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rtl="1">
              <a:buFont typeface="Arial" charset="0"/>
              <a:buNone/>
              <a:defRPr/>
            </a:pPr>
            <a:endParaRPr lang="en-US" b="1" dirty="0" smtClean="0"/>
          </a:p>
          <a:p>
            <a:pPr rtl="1">
              <a:buFont typeface="Arial" charset="0"/>
              <a:buNone/>
              <a:defRPr/>
            </a:pPr>
            <a:r>
              <a:rPr lang="ar-EG" sz="2800" dirty="0" smtClean="0"/>
              <a:t>	</a:t>
            </a:r>
            <a:r>
              <a:rPr lang="en-US" sz="2800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19889A-B7B6-4F02-85F9-53C3BBC6BD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8011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/>
            </a:r>
            <a:br>
              <a:rPr lang="ar-SA" b="1" dirty="0" smtClean="0">
                <a:solidFill>
                  <a:srgbClr val="C00000"/>
                </a:solidFill>
              </a:rPr>
            </a:br>
            <a:r>
              <a:rPr lang="en-US" sz="3600" b="1" dirty="0" smtClean="0"/>
              <a:t>: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ar-SA" sz="3600" b="1" dirty="0" smtClean="0"/>
              <a:t>مراجعة على المحاضرة </a:t>
            </a:r>
            <a:r>
              <a:rPr lang="ar-EG" sz="3600" b="1" dirty="0" smtClean="0"/>
              <a:t>الخامسة</a:t>
            </a:r>
            <a:br>
              <a:rPr lang="ar-EG" sz="3600" b="1" dirty="0" smtClean="0"/>
            </a:br>
            <a:r>
              <a:rPr lang="ar-SA" sz="3600" b="1" dirty="0" smtClean="0">
                <a:solidFill>
                  <a:srgbClr val="C00000"/>
                </a:solidFill>
              </a:rPr>
              <a:t>نظم إعداد المعلم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7244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 fontAlgn="ctr"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+mj-lt"/>
                <a:ea typeface="+mj-ea"/>
              </a:rPr>
              <a:t>  </a:t>
            </a:r>
            <a:r>
              <a:rPr lang="ar-SA" sz="2800" b="1" dirty="0" smtClean="0">
                <a:solidFill>
                  <a:srgbClr val="C00000"/>
                </a:solidFill>
                <a:latin typeface="+mj-lt"/>
                <a:ea typeface="+mj-ea"/>
              </a:rPr>
              <a:t> 1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-نظام الإعداد </a:t>
            </a:r>
            <a:r>
              <a:rPr lang="ar-SA" sz="2400" b="1" dirty="0" err="1" smtClean="0">
                <a:solidFill>
                  <a:srgbClr val="C00000"/>
                </a:solidFill>
                <a:latin typeface="+mj-lt"/>
                <a:ea typeface="+mj-ea"/>
              </a:rPr>
              <a:t>التتابعى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EG" sz="20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EG" sz="1800" b="1" dirty="0" smtClean="0">
                <a:solidFill>
                  <a:srgbClr val="C00000"/>
                </a:solidFill>
                <a:latin typeface="+mj-lt"/>
                <a:ea typeface="+mj-ea"/>
              </a:rPr>
              <a:t>    2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-</a:t>
            </a:r>
            <a:r>
              <a:rPr lang="ar-EG" sz="24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نظام الإعداد التكاملي </a:t>
            </a:r>
            <a:endParaRPr lang="ar-EG" sz="2800" b="1" dirty="0" smtClean="0">
              <a:solidFill>
                <a:srgbClr val="C00000"/>
              </a:solidFill>
              <a:latin typeface="+mj-lt"/>
              <a:ea typeface="+mj-ea"/>
            </a:endParaRPr>
          </a:p>
          <a:p>
            <a:pPr rtl="1" fontAlgn="ctr">
              <a:defRPr/>
            </a:pPr>
            <a:r>
              <a:rPr lang="ar-SA" sz="2400" b="1" dirty="0" smtClean="0">
                <a:solidFill>
                  <a:srgbClr val="C00000"/>
                </a:solidFill>
              </a:rPr>
              <a:t>أسس إعداد المعلم</a:t>
            </a:r>
            <a:r>
              <a:rPr lang="ar-EG" sz="2800" b="1" dirty="0" smtClean="0">
                <a:solidFill>
                  <a:srgbClr val="FF0000"/>
                </a:solidFill>
              </a:rPr>
              <a:t>:</a:t>
            </a:r>
            <a:r>
              <a:rPr lang="ar-EG" sz="28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1 </a:t>
            </a:r>
            <a:r>
              <a:rPr lang="ar-SA" sz="2400" b="1" dirty="0" err="1" smtClean="0">
                <a:solidFill>
                  <a:srgbClr val="C00000"/>
                </a:solidFill>
              </a:rPr>
              <a:t>ـ</a:t>
            </a:r>
            <a:r>
              <a:rPr lang="ar-SA" sz="2400" b="1" dirty="0" smtClean="0">
                <a:solidFill>
                  <a:srgbClr val="C00000"/>
                </a:solidFill>
              </a:rPr>
              <a:t> الإعداد الثقافي العام </a:t>
            </a:r>
            <a:r>
              <a:rPr lang="ar-EG" sz="2400" b="1" dirty="0" smtClean="0">
                <a:solidFill>
                  <a:srgbClr val="C00000"/>
                </a:solidFill>
              </a:rPr>
              <a:t> 2</a:t>
            </a:r>
            <a:r>
              <a:rPr lang="ar-SA" sz="2400" b="1" dirty="0" smtClean="0">
                <a:solidFill>
                  <a:srgbClr val="C00000"/>
                </a:solidFill>
              </a:rPr>
              <a:t> ـ الإعداد الأكاديمي </a:t>
            </a:r>
            <a:r>
              <a:rPr lang="ar-EG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3</a:t>
            </a:r>
            <a:r>
              <a:rPr lang="ar-EG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 ـ الإعداد المهني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pPr rtl="1" fontAlgn="ctr">
              <a:defRPr/>
            </a:pPr>
            <a:r>
              <a:rPr lang="ar-EG" sz="2400" b="1" u="sng" dirty="0" smtClean="0">
                <a:solidFill>
                  <a:srgbClr val="C00000"/>
                </a:solidFill>
              </a:rPr>
              <a:t>التدريب: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C00000"/>
                </a:solidFill>
              </a:rPr>
              <a:t>1 – </a:t>
            </a:r>
            <a:r>
              <a:rPr lang="ar-EG" sz="2000" b="1" dirty="0" smtClean="0">
                <a:solidFill>
                  <a:srgbClr val="C00000"/>
                </a:solidFill>
              </a:rPr>
              <a:t>التدريب التكميلي :</a:t>
            </a:r>
            <a:r>
              <a:rPr lang="ar-EG" sz="2000" b="1" dirty="0" smtClean="0"/>
              <a:t>وذلك لاستكمال النقص الناتج عن مرحلة إعداد المعلم في مؤسسات إعداد المعلمين , وقد يكون هذا النقص في الجانب الأكاديمي أو في الجانب </a:t>
            </a:r>
            <a:r>
              <a:rPr lang="ar-EG" sz="2000" b="1" dirty="0" err="1" smtClean="0"/>
              <a:t>المسلكي</a:t>
            </a:r>
            <a:r>
              <a:rPr lang="ar-EG" sz="2000" b="1" dirty="0" smtClean="0"/>
              <a:t> .</a:t>
            </a:r>
            <a:br>
              <a:rPr lang="ar-EG" sz="2000" b="1" dirty="0" smtClean="0"/>
            </a:br>
            <a:r>
              <a:rPr lang="ar-EG" sz="2000" b="1" dirty="0" smtClean="0">
                <a:solidFill>
                  <a:srgbClr val="C00000"/>
                </a:solidFill>
              </a:rPr>
              <a:t>2 – التدريب العلاجي :</a:t>
            </a:r>
            <a:r>
              <a:rPr lang="ar-EG" sz="2000" b="1" dirty="0" smtClean="0"/>
              <a:t>وذلك لمعالجة ضعف في أحد </a:t>
            </a:r>
            <a:r>
              <a:rPr lang="ar-EG" sz="2000" b="1" dirty="0" err="1" smtClean="0"/>
              <a:t>الكفايات</a:t>
            </a:r>
            <a:r>
              <a:rPr lang="ar-EG" sz="2000" b="1" dirty="0" smtClean="0"/>
              <a:t> التي يجب أن تتوافر لدى المعلم أو العامل التربوي .</a:t>
            </a:r>
            <a:br>
              <a:rPr lang="ar-EG" sz="2000" b="1" dirty="0" smtClean="0"/>
            </a:br>
            <a:r>
              <a:rPr lang="ar-EG" sz="2000" b="1" dirty="0" smtClean="0">
                <a:solidFill>
                  <a:srgbClr val="C00000"/>
                </a:solidFill>
              </a:rPr>
              <a:t>3 – التدريب التجديدي :</a:t>
            </a:r>
            <a:r>
              <a:rPr lang="ar-EG" sz="2000" b="1" dirty="0" smtClean="0"/>
              <a:t>وذلك لمسايرة المستجدات العلمية والتربوية .</a:t>
            </a:r>
            <a:endParaRPr lang="ar-SA" sz="2000" b="1" dirty="0" smtClean="0"/>
          </a:p>
          <a:p>
            <a:r>
              <a:rPr lang="ar-SA" sz="2000" b="1" dirty="0" smtClean="0">
                <a:solidFill>
                  <a:srgbClr val="C00000"/>
                </a:solidFill>
              </a:rPr>
              <a:t> 4- التدريب </a:t>
            </a:r>
            <a:r>
              <a:rPr lang="ar-SA" sz="2000" b="1" dirty="0" err="1" smtClean="0">
                <a:solidFill>
                  <a:srgbClr val="C00000"/>
                </a:solidFill>
              </a:rPr>
              <a:t>التحويلى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  <a:r>
              <a:rPr lang="ar-SA" sz="2000" b="1" dirty="0" smtClean="0"/>
              <a:t>وذلك لاكتساب مهارات ومعارف وقدرات وسلوكيات تمكن المعلم من الانتقال (التحول)</a:t>
            </a:r>
            <a:r>
              <a:rPr lang="ar-SA" sz="2000" b="1" dirty="0" err="1" smtClean="0"/>
              <a:t>الى</a:t>
            </a:r>
            <a:r>
              <a:rPr lang="ar-SA" sz="2000" b="1" dirty="0" smtClean="0"/>
              <a:t> </a:t>
            </a:r>
            <a:endParaRPr lang="ar-EG" sz="2000" b="1" dirty="0" smtClean="0"/>
          </a:p>
          <a:p>
            <a:r>
              <a:rPr lang="ar-SA" sz="2000" b="1" dirty="0" smtClean="0"/>
              <a:t>مجال عمل </a:t>
            </a:r>
            <a:r>
              <a:rPr lang="ar-SA" sz="2000" b="1" dirty="0" err="1" smtClean="0"/>
              <a:t>اخر</a:t>
            </a:r>
            <a:r>
              <a:rPr lang="ar-SA" sz="2000" b="1" dirty="0" smtClean="0"/>
              <a:t> , عمل جديد أو تخصص جديد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just" rtl="1"/>
            <a:r>
              <a:rPr lang="ar-EG" sz="2400" b="1" u="sng" dirty="0" smtClean="0">
                <a:solidFill>
                  <a:srgbClr val="C00000"/>
                </a:solidFill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صفات المعلم </a:t>
            </a:r>
            <a:r>
              <a:rPr lang="ar-SA" sz="2400" b="1" dirty="0" smtClean="0">
                <a:solidFill>
                  <a:srgbClr val="C00000"/>
                </a:solidFill>
              </a:rPr>
              <a:t>: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000" b="1" dirty="0" smtClean="0">
                <a:solidFill>
                  <a:srgbClr val="C00000"/>
                </a:solidFill>
              </a:rPr>
              <a:t>أ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الجسمية </a:t>
            </a:r>
            <a:r>
              <a:rPr lang="ar-SA" sz="2000" b="1" dirty="0" smtClean="0"/>
              <a:t>: </a:t>
            </a:r>
            <a:r>
              <a:rPr lang="ar-EG" sz="2000" b="1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ب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العقلية </a:t>
            </a:r>
            <a:r>
              <a:rPr lang="ar-EG" sz="2000" b="1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ج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 من الناحية الانفعالية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endParaRPr lang="ar-SA" sz="2000" b="1" dirty="0" smtClean="0"/>
          </a:p>
          <a:p>
            <a:pPr algn="just" rtl="1"/>
            <a:r>
              <a:rPr lang="ar-SA" sz="2000" b="1" dirty="0" smtClean="0">
                <a:solidFill>
                  <a:srgbClr val="C00000"/>
                </a:solidFill>
              </a:rPr>
              <a:t>د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الاجتماعية </a:t>
            </a:r>
            <a:r>
              <a:rPr lang="ar-EG" sz="2000" b="1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هـ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 من الناحية المعرفية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هـ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الأخلاقية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م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القيادية </a:t>
            </a:r>
            <a:r>
              <a:rPr lang="ar-EG" sz="2000" b="1" dirty="0" smtClean="0"/>
              <a:t> </a:t>
            </a:r>
            <a:endParaRPr lang="en-US" sz="2000" b="1" dirty="0" smtClean="0"/>
          </a:p>
          <a:p>
            <a:pPr rtl="1" fontAlgn="ctr">
              <a:defRPr/>
            </a:pPr>
            <a:endParaRPr lang="ar-EG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877300" cy="10668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z="3200" b="1" dirty="0" smtClean="0"/>
              <a:t>مراجعة على المحاضرة </a:t>
            </a:r>
            <a:r>
              <a:rPr lang="ar-EG" sz="3200" b="1" dirty="0" smtClean="0"/>
              <a:t>السادسة </a:t>
            </a:r>
            <a:br>
              <a:rPr lang="ar-EG" sz="3200" b="1" dirty="0" smtClean="0"/>
            </a:br>
            <a:r>
              <a:rPr lang="ar-EG" sz="3200" b="1" dirty="0" smtClean="0"/>
              <a:t>أهداف التربية والتعليم </a:t>
            </a:r>
            <a:r>
              <a:rPr lang="ar-EG" sz="3200" b="1" dirty="0" err="1" smtClean="0"/>
              <a:t>فى</a:t>
            </a:r>
            <a:r>
              <a:rPr lang="ar-EG" sz="3200" b="1" dirty="0" smtClean="0"/>
              <a:t> المملكة </a:t>
            </a:r>
            <a:r>
              <a:rPr lang="ar-EG" sz="3200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9372600" cy="46482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400" b="1" u="sng" dirty="0" smtClean="0">
                <a:solidFill>
                  <a:srgbClr val="C00000"/>
                </a:solidFill>
              </a:rPr>
              <a:t>1- المستوى العام أي الأهداف التربوية العامة </a:t>
            </a:r>
            <a:r>
              <a:rPr lang="ar-EG" sz="2400" b="1" u="sng" dirty="0" smtClean="0">
                <a:solidFill>
                  <a:srgbClr val="C00000"/>
                </a:solidFill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مثال : إعداد الإنسان المؤمن الصالح  </a:t>
            </a:r>
            <a:r>
              <a:rPr lang="ar-SA" sz="2800" b="1" u="sng" dirty="0" smtClean="0">
                <a:solidFill>
                  <a:srgbClr val="C00000"/>
                </a:solidFill>
              </a:rPr>
              <a:t>.</a:t>
            </a:r>
          </a:p>
          <a:p>
            <a:pPr>
              <a:defRPr/>
            </a:pPr>
            <a:r>
              <a:rPr lang="ar-EG" sz="2400" b="1" u="sng" dirty="0" smtClean="0">
                <a:solidFill>
                  <a:srgbClr val="C00000"/>
                </a:solidFill>
              </a:rPr>
              <a:t>2</a:t>
            </a:r>
            <a:r>
              <a:rPr lang="ar-SA" sz="2400" b="1" u="sng" dirty="0" smtClean="0">
                <a:solidFill>
                  <a:srgbClr val="C00000"/>
                </a:solidFill>
              </a:rPr>
              <a:t>-المستوى المتوسط وهو </a:t>
            </a:r>
            <a:r>
              <a:rPr lang="ar-SA" sz="2400" b="1" u="sng" dirty="0" err="1" smtClean="0">
                <a:solidFill>
                  <a:srgbClr val="C00000"/>
                </a:solidFill>
              </a:rPr>
              <a:t>الاهداف</a:t>
            </a:r>
            <a:r>
              <a:rPr lang="ar-SA" sz="2400" b="1" u="sng" dirty="0" smtClean="0">
                <a:solidFill>
                  <a:srgbClr val="C00000"/>
                </a:solidFill>
              </a:rPr>
              <a:t> التعليمية:وهي الأهداف التربوية للمراحل الدراسية </a:t>
            </a:r>
            <a:r>
              <a:rPr lang="ar-EG" sz="2400" b="1" u="sng" dirty="0" smtClean="0">
                <a:solidFill>
                  <a:srgbClr val="C00000"/>
                </a:solidFill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 مثال:</a:t>
            </a:r>
            <a:r>
              <a:rPr lang="ar-OM" sz="2400" b="1" u="sng" dirty="0" smtClean="0">
                <a:solidFill>
                  <a:srgbClr val="C00000"/>
                </a:solidFill>
              </a:rPr>
              <a:t>معرفة الحروف </a:t>
            </a:r>
            <a:r>
              <a:rPr lang="ar-OM" sz="2400" b="1" u="sng" dirty="0" err="1" smtClean="0">
                <a:solidFill>
                  <a:srgbClr val="C00000"/>
                </a:solidFill>
              </a:rPr>
              <a:t>الابجدية</a:t>
            </a:r>
            <a:r>
              <a:rPr lang="ar-OM" sz="2400" b="1" u="sng" dirty="0" smtClean="0">
                <a:solidFill>
                  <a:srgbClr val="C00000"/>
                </a:solidFill>
              </a:rPr>
              <a:t> في المرحلة الابتدائية</a:t>
            </a:r>
            <a:r>
              <a:rPr lang="ar-SA" sz="2400" b="1" u="sng" dirty="0" smtClean="0">
                <a:solidFill>
                  <a:srgbClr val="C00000"/>
                </a:solidFill>
              </a:rPr>
              <a:t> </a:t>
            </a:r>
            <a:endParaRPr lang="en-US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sz="2400" b="1" u="sng" dirty="0" smtClean="0">
                <a:solidFill>
                  <a:srgbClr val="C00000"/>
                </a:solidFill>
              </a:rPr>
              <a:t>3-المستوى الخاص أي الأهداف السلوكية المحددة مثال:أن يعيد ترتيب مجموعات </a:t>
            </a:r>
            <a:r>
              <a:rPr lang="ar-SA" sz="2400" b="1" u="sng" dirty="0" err="1" smtClean="0">
                <a:solidFill>
                  <a:srgbClr val="C00000"/>
                </a:solidFill>
              </a:rPr>
              <a:t>الاعدا</a:t>
            </a:r>
            <a:r>
              <a:rPr lang="ar-OM" sz="2400" b="1" u="sng" dirty="0" smtClean="0">
                <a:solidFill>
                  <a:srgbClr val="C00000"/>
                </a:solidFill>
              </a:rPr>
              <a:t>د </a:t>
            </a:r>
            <a:r>
              <a:rPr lang="ar-EG" sz="2400" b="1" u="sng" dirty="0" smtClean="0">
                <a:solidFill>
                  <a:srgbClr val="C00000"/>
                </a:solidFill>
              </a:rPr>
              <a:t>  </a:t>
            </a: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en-US" sz="2400" b="1" u="sng" dirty="0" smtClean="0">
              <a:solidFill>
                <a:srgbClr val="C00000"/>
              </a:solidFill>
            </a:endParaRPr>
          </a:p>
          <a:p>
            <a:pPr lvl="1">
              <a:defRPr/>
            </a:pPr>
            <a:r>
              <a:rPr lang="en-US" sz="2400" b="1" u="sng" dirty="0" smtClean="0">
                <a:solidFill>
                  <a:srgbClr val="C00000"/>
                </a:solidFill>
                <a:cs typeface="Arial" charset="0"/>
              </a:rPr>
              <a:t> </a:t>
            </a:r>
          </a:p>
          <a:p>
            <a:pPr>
              <a:buFont typeface="Arial" charset="0"/>
              <a:buNone/>
              <a:defRPr/>
            </a:pPr>
            <a:endParaRPr lang="ar-EG" sz="2400" b="1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447800"/>
            <a:ext cx="9296400" cy="4800600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rtl="0" eaLnBrk="0" hangingPunct="0">
              <a:spcBef>
                <a:spcPct val="20000"/>
              </a:spcBef>
              <a:defRPr/>
            </a:pPr>
            <a:r>
              <a:rPr lang="ar-EG" b="1" u="sng" dirty="0" smtClean="0">
                <a:solidFill>
                  <a:srgbClr val="C00000"/>
                </a:solidFill>
              </a:rPr>
              <a:t>ا</a:t>
            </a:r>
            <a:r>
              <a:rPr lang="ar-SA" b="1" u="sng" dirty="0" err="1" smtClean="0">
                <a:solidFill>
                  <a:srgbClr val="C00000"/>
                </a:solidFill>
              </a:rPr>
              <a:t>لأ</a:t>
            </a:r>
            <a:r>
              <a:rPr lang="ar-OM" b="1" u="sng" dirty="0" smtClean="0">
                <a:solidFill>
                  <a:srgbClr val="C00000"/>
                </a:solidFill>
              </a:rPr>
              <a:t>هداف التربوية: </a:t>
            </a:r>
            <a:r>
              <a:rPr lang="ar-SA" b="1" dirty="0" smtClean="0"/>
              <a:t> </a:t>
            </a:r>
            <a:r>
              <a:rPr lang="ar-EG" b="1" dirty="0" smtClean="0"/>
              <a:t>هو الغاية التي تسعى التربية للوصول </a:t>
            </a:r>
            <a:r>
              <a:rPr lang="ar-EG" b="1" dirty="0" err="1" smtClean="0"/>
              <a:t>اليها</a:t>
            </a:r>
            <a:r>
              <a:rPr lang="ar-EG" b="1" dirty="0" smtClean="0"/>
              <a:t> مستخدمة في ذلك جميع الوسائل </a:t>
            </a:r>
            <a:r>
              <a:rPr lang="ar-EG" b="1" dirty="0" err="1" smtClean="0"/>
              <a:t>والامكانات</a:t>
            </a:r>
            <a:r>
              <a:rPr lang="ar-EG" b="1" dirty="0" smtClean="0"/>
              <a:t> المتاحة </a:t>
            </a:r>
            <a:r>
              <a:rPr lang="ar-SA" b="1" dirty="0" smtClean="0"/>
              <a:t>, </a:t>
            </a:r>
            <a:r>
              <a:rPr lang="ar-EG" b="1" dirty="0" err="1" smtClean="0"/>
              <a:t>والاهداف</a:t>
            </a:r>
            <a:r>
              <a:rPr lang="ar-EG" b="1" dirty="0" smtClean="0"/>
              <a:t> التربوية في </a:t>
            </a:r>
            <a:r>
              <a:rPr lang="ar-EG" b="1" dirty="0" err="1" smtClean="0"/>
              <a:t>الاساس</a:t>
            </a:r>
            <a:r>
              <a:rPr lang="ar-EG" b="1" dirty="0" smtClean="0"/>
              <a:t> منبثقة من النظرية الفلسفية الاجتماعية السياسية ومصاغة بشكل </a:t>
            </a:r>
            <a:r>
              <a:rPr lang="ar-EG" b="1" dirty="0" err="1" smtClean="0"/>
              <a:t>اهداف</a:t>
            </a:r>
            <a:r>
              <a:rPr lang="ar-EG" b="1" dirty="0" smtClean="0"/>
              <a:t> محددة</a:t>
            </a:r>
            <a:r>
              <a:rPr lang="ar-SA" b="1" dirty="0" smtClean="0"/>
              <a:t>.</a:t>
            </a:r>
            <a:r>
              <a:rPr lang="ar-EG" b="1" dirty="0" smtClean="0"/>
              <a:t/>
            </a:r>
            <a:br>
              <a:rPr lang="ar-EG" b="1" dirty="0" smtClean="0"/>
            </a:b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مستويات </a:t>
            </a:r>
            <a:r>
              <a:rPr kumimoji="0" lang="ar-EG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الاهداف</a:t>
            </a: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التربوية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 المستوى العام أي الأهداف التربوية العامة </a:t>
            </a: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مثال : إعداد الإنسان المؤمن الصالح  </a:t>
            </a:r>
            <a:r>
              <a:rPr kumimoji="0" lang="ar-SA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-المستوى المتوسط وهو </a:t>
            </a:r>
            <a:r>
              <a:rPr kumimoji="0" lang="ar-SA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الاهداف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التعليمية:وهي الأهداف التربوية للمراحل الدراسية </a:t>
            </a: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مثال:</a:t>
            </a:r>
            <a:r>
              <a:rPr kumimoji="0" lang="ar-OM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معرفة الحروف </a:t>
            </a:r>
            <a:r>
              <a:rPr kumimoji="0" lang="ar-OM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الابجدية</a:t>
            </a:r>
            <a:r>
              <a:rPr kumimoji="0" lang="ar-OM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في المرحلة الابتدائية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1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3-المستوى الخاص أي الأهداف السلوكية المحددة مثال:أن يعيد ترتيب مجموعات </a:t>
            </a:r>
            <a:r>
              <a:rPr kumimoji="0" lang="ar-SA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الاعدا</a:t>
            </a:r>
            <a:r>
              <a:rPr kumimoji="0" lang="ar-OM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 </a:t>
            </a:r>
            <a:r>
              <a:rPr kumimoji="0" lang="ar-EG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endParaRPr kumimoji="0" lang="en-US" sz="2400" b="1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algn="r" rtl="1">
              <a:buFont typeface="Arial" charset="0"/>
              <a:buNone/>
            </a:pPr>
            <a:r>
              <a:rPr lang="ar-EG" sz="2400" b="1" u="sng" dirty="0" smtClean="0"/>
              <a:t>مجالات </a:t>
            </a:r>
            <a:r>
              <a:rPr lang="ar-EG" sz="2400" b="1" u="sng" dirty="0" err="1" smtClean="0"/>
              <a:t>الاهداف</a:t>
            </a:r>
            <a:r>
              <a:rPr lang="ar-EG" sz="2400" b="1" u="sng" dirty="0" smtClean="0"/>
              <a:t> التربوية: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أولا : المجال المعرفي(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الادراكى</a:t>
            </a:r>
            <a:r>
              <a:rPr lang="ar-SA" sz="2000" b="1" dirty="0" smtClean="0">
                <a:solidFill>
                  <a:srgbClr val="FF0000"/>
                </a:solidFill>
              </a:rPr>
              <a:t>)</a:t>
            </a:r>
            <a:r>
              <a:rPr lang="ar-EG" sz="2000" b="1" dirty="0" smtClean="0">
                <a:solidFill>
                  <a:srgbClr val="FF0000"/>
                </a:solidFill>
              </a:rPr>
              <a:t> </a:t>
            </a:r>
            <a:r>
              <a:rPr lang="ar-OM" sz="2000" b="1" dirty="0" smtClean="0"/>
              <a:t>يختص </a:t>
            </a:r>
            <a:r>
              <a:rPr lang="ar-EG" sz="2000" b="1" dirty="0" smtClean="0"/>
              <a:t>بالأهداف </a:t>
            </a:r>
            <a:r>
              <a:rPr lang="ar-EG" sz="2000" b="1" dirty="0" err="1" smtClean="0"/>
              <a:t>المرتطبة</a:t>
            </a:r>
            <a:r>
              <a:rPr lang="ar-EG" sz="2000" b="1" dirty="0" smtClean="0"/>
              <a:t> </a:t>
            </a:r>
            <a:r>
              <a:rPr lang="ar-OM" sz="2000" b="1" dirty="0" smtClean="0"/>
              <a:t>بالمعلومات والمفاهيم</a:t>
            </a:r>
            <a:r>
              <a:rPr lang="ar-EG" sz="2000" b="1" dirty="0" smtClean="0"/>
              <a:t> وتذكرها وإدراكها.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ثانياً : المجال النفسي حركي (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المهاري</a:t>
            </a:r>
            <a:r>
              <a:rPr lang="ar-SA" sz="2000" b="1" dirty="0" smtClean="0">
                <a:solidFill>
                  <a:srgbClr val="FF0000"/>
                </a:solidFill>
              </a:rPr>
              <a:t> ) </a:t>
            </a:r>
            <a:r>
              <a:rPr lang="ar-EG" sz="2000" b="1" dirty="0" smtClean="0"/>
              <a:t>يختص بالأهداف المرتبطة </a:t>
            </a:r>
            <a:r>
              <a:rPr lang="ar-EG" sz="2000" b="1" dirty="0" err="1" smtClean="0"/>
              <a:t>ب</a:t>
            </a:r>
            <a:r>
              <a:rPr lang="ar-SA" sz="2000" b="1" dirty="0" smtClean="0"/>
              <a:t>المهارات التي تتطلب تنسيق بين عضلات الجسم </a:t>
            </a:r>
            <a:endParaRPr lang="en-US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ثالثاً : المجال الوجداني ( العاطفي )</a:t>
            </a:r>
            <a:r>
              <a:rPr lang="ar-SA" sz="2000" b="1" dirty="0" smtClean="0"/>
              <a:t> </a:t>
            </a:r>
            <a:r>
              <a:rPr lang="ar-EG" sz="2000" b="1" dirty="0" smtClean="0"/>
              <a:t> يختص </a:t>
            </a:r>
            <a:r>
              <a:rPr lang="ar-EG" sz="2000" b="1" dirty="0" err="1" smtClean="0"/>
              <a:t>ب</a:t>
            </a:r>
            <a:r>
              <a:rPr lang="ar-SA" sz="2000" b="1" dirty="0" smtClean="0"/>
              <a:t>الأهداف المتعلقة بالاتجاهات والعواطف والقيم التقدير والتعاون </a:t>
            </a:r>
            <a:endParaRPr lang="ar-EG" sz="2000" b="1" dirty="0"/>
          </a:p>
          <a:p>
            <a:pPr algn="r">
              <a:buFont typeface="Arial" charset="0"/>
              <a:buNone/>
            </a:pPr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أهداف التربية والتعليم </a:t>
            </a:r>
            <a:r>
              <a:rPr lang="ar-SA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فى</a:t>
            </a:r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المملكة العربية السعودية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(رياض الأطفال - المرحلة </a:t>
            </a:r>
            <a:r>
              <a:rPr lang="ar-EG" sz="2400" b="1" dirty="0" err="1" smtClean="0">
                <a:solidFill>
                  <a:srgbClr val="FF0000"/>
                </a:solidFill>
              </a:rPr>
              <a:t>الابئدائية</a:t>
            </a:r>
            <a:r>
              <a:rPr lang="ar-EG" sz="2400" b="1" dirty="0" smtClean="0">
                <a:solidFill>
                  <a:srgbClr val="FF0000"/>
                </a:solidFill>
              </a:rPr>
              <a:t> -المرحلة المتوسطة-التعليم التعليم </a:t>
            </a:r>
            <a:r>
              <a:rPr lang="ar-EG" sz="2400" b="1" dirty="0" err="1" smtClean="0">
                <a:solidFill>
                  <a:srgbClr val="FF0000"/>
                </a:solidFill>
              </a:rPr>
              <a:t>العالى</a:t>
            </a:r>
            <a:r>
              <a:rPr lang="ar-EG" sz="2400" b="1" dirty="0" smtClean="0">
                <a:solidFill>
                  <a:srgbClr val="FF0000"/>
                </a:solidFill>
              </a:rPr>
              <a:t>)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 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ar-EG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 advTm="829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مراجعة على المحاضرة </a:t>
            </a:r>
            <a:r>
              <a:rPr lang="ar-EG" sz="4000" b="1" dirty="0" smtClean="0"/>
              <a:t>السابعة </a:t>
            </a:r>
            <a:br>
              <a:rPr lang="ar-EG" sz="4000" b="1" dirty="0" smtClean="0"/>
            </a:br>
            <a:r>
              <a:rPr lang="ar-SA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مفهوم الثقافة</a:t>
            </a:r>
            <a:r>
              <a:rPr lang="ar-SA" sz="36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876800"/>
          </a:xfrm>
        </p:spPr>
        <p:txBody>
          <a:bodyPr/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هناك تعريفات مختلفة للثقافة</a:t>
            </a: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تايلور : </a:t>
            </a:r>
            <a:r>
              <a:rPr lang="ar-SA" sz="1800" b="1" dirty="0" smtClean="0">
                <a:latin typeface="Times New Roman" pitchFamily="18" charset="0"/>
                <a:cs typeface="Times New Roman" pitchFamily="18" charset="0"/>
              </a:rPr>
              <a:t>عرف الثقافة بأنها "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هي ذلك 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الكل المركب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الذي يتضمن المعرفة والعقيدة والفن والقانون والأخلاق </a:t>
            </a:r>
            <a:r>
              <a:rPr lang="ar-EG" sz="1800" b="1" u="sng" dirty="0" smtClean="0">
                <a:latin typeface="Times New Roman" pitchFamily="18" charset="0"/>
                <a:cs typeface="Times New Roman" pitchFamily="18" charset="0"/>
              </a:rPr>
              <a:t> ........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”</a:t>
            </a:r>
          </a:p>
          <a:p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ابن خلدون :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وصف الثقافة 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بالعمران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الذي هو من صنع الإنسان </a:t>
            </a:r>
            <a:r>
              <a:rPr lang="ar-EG" sz="1800" b="1" u="sng" dirty="0" smtClean="0">
                <a:latin typeface="Times New Roman" pitchFamily="18" charset="0"/>
                <a:cs typeface="Times New Roman" pitchFamily="18" charset="0"/>
              </a:rPr>
              <a:t>......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ويعرفها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كلباتريك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بأنها ”كل ما صنعته يد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الانسات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وعقله من أشياء ومظاهر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البيئة الاجتماعية ,أي كل ما اخترعه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الانسان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أو ما </a:t>
            </a:r>
            <a:endParaRPr lang="ar-EG" sz="18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اكتشفه وكان له دور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العملية التعليمية“</a:t>
            </a:r>
            <a:r>
              <a:rPr lang="ar-EG" sz="1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ar-EG" sz="2000" b="1" u="sng" dirty="0" smtClean="0">
                <a:solidFill>
                  <a:schemeClr val="tx2"/>
                </a:solidFill>
                <a:cs typeface="AL-Mohanad Bold" pitchFamily="2" charset="-78"/>
              </a:rPr>
              <a:t>مكونات </a:t>
            </a:r>
            <a:r>
              <a:rPr lang="ar-SA" sz="2000" b="1" u="sng" dirty="0" smtClean="0">
                <a:solidFill>
                  <a:schemeClr val="tx2"/>
                </a:solidFill>
                <a:cs typeface="AL-Mohanad Bold" pitchFamily="2" charset="-78"/>
              </a:rPr>
              <a:t>الثقافة </a:t>
            </a:r>
            <a:r>
              <a:rPr lang="ar-EG" sz="2000" b="1" u="sng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endParaRPr lang="ar-EG" sz="2000" b="1" dirty="0" smtClean="0">
              <a:solidFill>
                <a:srgbClr val="C00000"/>
              </a:solidFill>
              <a:ea typeface="Times New Roman" pitchFamily="18" charset="0"/>
              <a:cs typeface="AL-Mohanad Bold" pitchFamily="2" charset="-78"/>
            </a:endParaRPr>
          </a:p>
          <a:p>
            <a:pPr>
              <a:lnSpc>
                <a:spcPct val="80000"/>
              </a:lnSpc>
              <a:defRPr/>
            </a:pPr>
            <a:r>
              <a:rPr lang="ar-SA" sz="2000" b="1" dirty="0" smtClean="0">
                <a:solidFill>
                  <a:srgbClr val="C00000"/>
                </a:solidFill>
                <a:ea typeface="Times New Roman" pitchFamily="18" charset="0"/>
                <a:cs typeface="AL-Mohanad Bold" pitchFamily="2" charset="-78"/>
              </a:rPr>
              <a:t>أولا: الجوانب غير المادية: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اللغة، وهي أداة الثقافة ووعاؤها. , الفنون والآداب والعلوم وسائر أنواع المعارف التي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ينتجها الإنسان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,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الاتجاهات ,التقاليد, المعايير الاجتماعية, القيم الاجتماعية..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endParaRPr lang="ar-SA" sz="2000" b="1" dirty="0" smtClean="0">
              <a:solidFill>
                <a:schemeClr val="tx2"/>
              </a:solidFill>
              <a:cs typeface="AL-Mohanad Bold" pitchFamily="2" charset="-78"/>
            </a:endParaRPr>
          </a:p>
          <a:p>
            <a:pPr>
              <a:lnSpc>
                <a:spcPct val="90000"/>
              </a:lnSpc>
              <a:defRPr/>
            </a:pPr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ثانياً : الجوانب المادية : </a:t>
            </a:r>
            <a:r>
              <a:rPr lang="ar-SA" sz="18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و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هي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تتضمن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كل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ما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ينتجة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الانسان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من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مخترعات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حسية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مثل المساكن والشوارع </a:t>
            </a:r>
            <a:r>
              <a:rPr lang="ar-SA" sz="2000" b="1" dirty="0" err="1" smtClean="0">
                <a:solidFill>
                  <a:schemeClr val="tx2"/>
                </a:solidFill>
                <a:cs typeface="AL-Mohanad Bold" pitchFamily="2" charset="-78"/>
              </a:rPr>
              <a:t>والأسوا</a:t>
            </a:r>
            <a:r>
              <a:rPr lang="ar-EG" sz="2400" b="1" dirty="0" smtClean="0">
                <a:solidFill>
                  <a:schemeClr val="tx2"/>
                </a:solidFill>
                <a:cs typeface="AL-Mohanad Bold" pitchFamily="2" charset="-78"/>
              </a:rPr>
              <a:t>ق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endParaRPr lang="ar-EG" sz="2000" b="1" dirty="0" smtClean="0">
              <a:solidFill>
                <a:schemeClr val="tx2"/>
              </a:solidFill>
              <a:cs typeface="AL-Mohanad Bold" pitchFamily="2" charset="-78"/>
            </a:endParaRPr>
          </a:p>
          <a:p>
            <a:r>
              <a:rPr lang="ar-SA" sz="2400" b="1" u="sng" dirty="0" smtClean="0">
                <a:solidFill>
                  <a:schemeClr val="tx2"/>
                </a:solidFill>
                <a:cs typeface="AL-Mohanad Bold" pitchFamily="2" charset="-78"/>
              </a:rPr>
              <a:t>تصنف الثقافة في المجتمع إلى ثلاث أصناف :</a:t>
            </a:r>
          </a:p>
          <a:p>
            <a:r>
              <a:rPr lang="ar-EG" sz="2000" b="1" dirty="0" smtClean="0">
                <a:solidFill>
                  <a:srgbClr val="C00000"/>
                </a:solidFill>
                <a:cs typeface="AL-Mohanad Bold" pitchFamily="2" charset="-78"/>
              </a:rPr>
              <a:t>.</a:t>
            </a:r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1-العموميات: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تشمل العناصر التي يشترك فيها الغالبية العظمى من أفراد المجتمع الواحد مثل: الزى واللغة والتحية </a:t>
            </a:r>
            <a:endParaRPr lang="ar-EG" sz="2000" b="1" dirty="0" smtClean="0">
              <a:solidFill>
                <a:schemeClr val="tx2"/>
              </a:solidFill>
              <a:cs typeface="AL-Mohanad Bold" pitchFamily="2" charset="-78"/>
            </a:endParaRPr>
          </a:p>
          <a:p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2-الخصوصيات: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تشمل الظواهر التي لا يشارك فيها سوى أفراد من فئة متميزة معينة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مثل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ثقافة أهل الحضر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و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الريف </a:t>
            </a:r>
          </a:p>
          <a:p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3-البدائل أو المتغيرات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: تشمل الأشياء التي لا يشارك فيها إلا عدد محدود من الأفراد مثل بعض التقاليع والموضات</a:t>
            </a:r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897572-E3B3-48C7-A53B-3DD5D4B788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ransition advTm="64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/>
            </a:r>
            <a:br>
              <a:rPr lang="ar-SA" b="1" dirty="0" smtClean="0">
                <a:solidFill>
                  <a:srgbClr val="C00000"/>
                </a:solidFill>
              </a:rPr>
            </a:br>
            <a:r>
              <a:rPr lang="ar-EG" sz="4000" b="1" dirty="0" smtClean="0">
                <a:solidFill>
                  <a:srgbClr val="C00000"/>
                </a:solidFill>
                <a:cs typeface="AL-Mohanad Bold" pitchFamily="2" charset="-78"/>
              </a:rPr>
              <a:t>مراجعة محاضرة السابعة </a:t>
            </a:r>
            <a:br>
              <a:rPr lang="ar-EG" sz="4000" b="1" dirty="0" smtClean="0">
                <a:solidFill>
                  <a:srgbClr val="C00000"/>
                </a:solidFill>
                <a:cs typeface="AL-Mohanad Bold" pitchFamily="2" charset="-78"/>
              </a:rPr>
            </a:br>
            <a:r>
              <a:rPr lang="ar-EG" sz="4000" b="1" dirty="0" smtClean="0">
                <a:solidFill>
                  <a:srgbClr val="C00000"/>
                </a:solidFill>
                <a:cs typeface="AL-Mohanad Bold" pitchFamily="2" charset="-78"/>
              </a:rPr>
              <a:t>الأسس الاجتماعية للتربية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المجتمع</a:t>
            </a:r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cs typeface="AL-Mohanad Bold" pitchFamily="2" charset="-78"/>
              </a:rPr>
              <a:t> </a:t>
            </a:r>
            <a:r>
              <a:rPr lang="ar-SA" sz="2000" b="1" dirty="0" smtClean="0"/>
              <a:t>هو ”</a:t>
            </a:r>
            <a:r>
              <a:rPr lang="ar-SA" sz="2000" b="1" u="sng" dirty="0" smtClean="0"/>
              <a:t>مجموعة كبيرة من الناس، تعيش معاً في جماعات متماسكة، في إقليم معين، وتجمعهم ثقافة واحدة ومصالح مشتركة، ولديهم إحساس بالانتماء للجماعة.“</a:t>
            </a:r>
            <a:r>
              <a:rPr lang="ar-SA" sz="2000" b="1" dirty="0" smtClean="0"/>
              <a:t>  . </a:t>
            </a:r>
            <a:r>
              <a:rPr lang="ar-SA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و يتكون المجتمع من ثلاثة عناصر رئيسة تتداخل فيما بينها هى :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أ ـ البيئة الجغرافية أو الفيزيقية </a:t>
            </a:r>
            <a:r>
              <a:rPr lang="ar-SA" sz="2000" b="1" dirty="0" smtClean="0"/>
              <a:t>بما تشمل مساحة من الأرض والتضاريس والجبال والسواحل والصحاري ...وثروات طبيعية ....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ب ـ الأفراد أو السكان </a:t>
            </a:r>
            <a:r>
              <a:rPr lang="ar-SA" sz="2000" b="1" dirty="0" smtClean="0"/>
              <a:t>الذين يعيشون على هذه الأرض ، ولهم أنشطة اجتماعية وثقافية ، ولهم مهن ، وبيئات ( ريف / حضر)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ج ـ </a:t>
            </a:r>
            <a:r>
              <a:rPr lang="ar-S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التنظيم الاجتماعي </a:t>
            </a:r>
            <a:r>
              <a:rPr lang="ar-SA" sz="1800" b="1" dirty="0" smtClean="0"/>
              <a:t>، وتشمل المنظمات الاجتماعية والتربوية  والاقتصادية والإدارية والمهنية والثقافية والمشروعات التي يديرها الأفراد</a:t>
            </a:r>
            <a:endParaRPr lang="en-US" sz="2000" b="1" dirty="0" smtClean="0"/>
          </a:p>
          <a:p>
            <a:pPr>
              <a:defRPr/>
            </a:pPr>
            <a:r>
              <a:rPr lang="ar-SA" sz="2400" b="1" dirty="0" smtClean="0"/>
              <a:t>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u="sng" dirty="0" smtClean="0"/>
              <a:t>أنواع التربية </a:t>
            </a:r>
            <a:r>
              <a:rPr lang="ar-SA" sz="2000" b="1" u="sng" dirty="0" err="1" smtClean="0"/>
              <a:t>فى</a:t>
            </a:r>
            <a:r>
              <a:rPr lang="ar-SA" sz="2000" b="1" u="sng" dirty="0" smtClean="0"/>
              <a:t> المجتمع</a:t>
            </a:r>
            <a:endParaRPr lang="en-US" sz="2000" b="1" u="sng" dirty="0" smtClean="0"/>
          </a:p>
          <a:p>
            <a:pPr>
              <a:defRPr/>
            </a:pP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في هذا النوع من التربية تنظم الخبرات التي يتعرض لها الأفراد بقصد تعليمهم وتدريبهم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أولا: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تربية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شكلية 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endParaRPr 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ar-SA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و</a:t>
            </a:r>
            <a:r>
              <a:rPr lang="ar-EG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من خلال احتكاك</a:t>
            </a:r>
            <a:r>
              <a:rPr lang="ar-SA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الفرد</a:t>
            </a:r>
            <a:r>
              <a:rPr lang="ar-EG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بغيره من الأفراد داخل المجتمع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C00000"/>
                </a:solidFill>
              </a:rPr>
              <a:t>ت</a:t>
            </a:r>
            <a:r>
              <a:rPr lang="ar-EG" sz="2000" b="1" u="sng" dirty="0" smtClean="0">
                <a:solidFill>
                  <a:srgbClr val="C00000"/>
                </a:solidFill>
              </a:rPr>
              <a:t>تم </a:t>
            </a:r>
            <a:r>
              <a:rPr lang="ar-SA" sz="2000" b="1" u="sng" dirty="0" smtClean="0">
                <a:solidFill>
                  <a:srgbClr val="C00000"/>
                </a:solidFill>
              </a:rPr>
              <a:t> عملية </a:t>
            </a:r>
            <a:r>
              <a:rPr lang="ar-EG" sz="2000" b="1" u="sng" dirty="0" smtClean="0">
                <a:solidFill>
                  <a:srgbClr val="C00000"/>
                </a:solidFill>
              </a:rPr>
              <a:t>التعلم بطريقة آلية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ثالثاً: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تربية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التلقائية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ar-EG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ويتميز هذا النوع من التربية بالقليل من القصد ليتعلم الفرد شيئاً معيناً لكي يسلك سلوكاً معيناً</a:t>
            </a:r>
            <a:r>
              <a:rPr lang="en-GB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: </a:t>
            </a:r>
            <a:r>
              <a:rPr lang="ar-S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ثانياً:</a:t>
            </a:r>
            <a:r>
              <a:rPr lang="ar-SA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تربية غير شكلية </a:t>
            </a: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ar-EG" sz="20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ar-EG" sz="3600" dirty="0" smtClean="0"/>
              <a:t>  مراجعة على المحاضرة التاسعة والعاشرة والحادية عشر</a:t>
            </a:r>
            <a:r>
              <a:rPr lang="en-US" sz="3600" b="1" dirty="0" smtClean="0">
                <a:solidFill>
                  <a:srgbClr val="C00000"/>
                </a:solidFill>
                <a:cs typeface="AL-Mohanad Bold" pitchFamily="2" charset="-78"/>
              </a:rPr>
              <a:t>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FF0000"/>
                </a:solidFill>
              </a:rPr>
              <a:t>مفهوم الفلسفة 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 العلاقة بين </a:t>
            </a:r>
            <a:r>
              <a:rPr lang="ar-SA" sz="2400" b="1" dirty="0" smtClean="0">
                <a:solidFill>
                  <a:srgbClr val="FF0000"/>
                </a:solidFill>
              </a:rPr>
              <a:t>التربية</a:t>
            </a:r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err="1" smtClean="0">
                <a:solidFill>
                  <a:srgbClr val="FF0000"/>
                </a:solidFill>
              </a:rPr>
              <a:t>وا</a:t>
            </a:r>
            <a:r>
              <a:rPr lang="ar-SA" sz="2400" b="1" dirty="0" smtClean="0">
                <a:solidFill>
                  <a:srgbClr val="FF0000"/>
                </a:solidFill>
              </a:rPr>
              <a:t>لفلسفة</a:t>
            </a:r>
            <a:r>
              <a:rPr lang="ar-EG" sz="2400" b="1" dirty="0" smtClean="0">
                <a:solidFill>
                  <a:srgbClr val="FF0000"/>
                </a:solidFill>
              </a:rPr>
              <a:t> .</a:t>
            </a: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مجالات اهتمام فلسفة التربية</a:t>
            </a:r>
            <a:r>
              <a:rPr lang="ar-EG" sz="2400" b="1" dirty="0" smtClean="0">
                <a:solidFill>
                  <a:srgbClr val="FF0000"/>
                </a:solidFill>
              </a:rPr>
              <a:t> .</a:t>
            </a: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نماذج الفلسفات التربوية:- 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/>
            <a:r>
              <a:rPr lang="ar-SA" sz="2400" b="1" dirty="0" smtClean="0">
                <a:solidFill>
                  <a:srgbClr val="FF0000"/>
                </a:solidFill>
              </a:rPr>
              <a:t>ـ الفلسفة المثالية وتطبيقاتها التربوية</a:t>
            </a: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</a:p>
          <a:p>
            <a:pPr rtl="1"/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الفلسفة </a:t>
            </a:r>
            <a:r>
              <a:rPr lang="ar-EG" sz="2400" b="1" dirty="0" smtClean="0">
                <a:solidFill>
                  <a:srgbClr val="FF0000"/>
                </a:solidFill>
              </a:rPr>
              <a:t>الإسلامية</a:t>
            </a:r>
            <a:r>
              <a:rPr lang="ar-SA" sz="2400" b="1" dirty="0" smtClean="0">
                <a:solidFill>
                  <a:srgbClr val="FF0000"/>
                </a:solidFill>
              </a:rPr>
              <a:t> وتطبيقاتها التربوية</a:t>
            </a: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ـ الفلسفة الواقعية </a:t>
            </a:r>
            <a:r>
              <a:rPr lang="ar-SA" sz="2400" b="1" dirty="0" smtClean="0">
                <a:solidFill>
                  <a:srgbClr val="FF0000"/>
                </a:solidFill>
              </a:rPr>
              <a:t>وتطبيقاتها التربوية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rtl="1" eaLnBrk="1" hangingPunct="1">
              <a:buFont typeface="Arial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ar-SA" sz="2400" b="1" dirty="0" smtClean="0">
                <a:solidFill>
                  <a:srgbClr val="FF0000"/>
                </a:solidFill>
              </a:rPr>
              <a:t>الفلسفة البرجماتية وتطبيقاتها التربوية.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 eaLnBrk="1" hangingPunct="1">
              <a:buFont typeface="Arial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الفلسفة الطبيعية وتطبيقاتها التربوية</a:t>
            </a:r>
            <a:r>
              <a:rPr lang="ar-SA" sz="2400" b="1" dirty="0" smtClean="0"/>
              <a:t>.</a:t>
            </a:r>
            <a:endParaRPr lang="en-US" sz="2400" b="1" dirty="0" smtClean="0"/>
          </a:p>
          <a:p>
            <a:pPr marL="444500" indent="-273050" algn="justLow" rtl="1" eaLnBrk="1" hangingPunct="1">
              <a:spcBef>
                <a:spcPct val="0"/>
              </a:spcBef>
              <a:tabLst>
                <a:tab pos="1371600" algn="l"/>
              </a:tabLst>
            </a:pPr>
            <a:r>
              <a:rPr lang="en-US" sz="2400" dirty="0" smtClean="0"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latin typeface="Times New Roman" pitchFamily="18" charset="0"/>
                <a:ea typeface="SimSun"/>
                <a:cs typeface="SimSun"/>
              </a:rPr>
              <a:t>من أعلام التربية الإسلامية.</a:t>
            </a:r>
            <a:r>
              <a:rPr lang="ar-SA" sz="2400" dirty="0" smtClean="0">
                <a:cs typeface="Arial" pitchFamily="34" charset="0"/>
              </a:rPr>
              <a:t>ابن خلدون </a:t>
            </a:r>
            <a:r>
              <a:rPr lang="en-US" sz="2400" dirty="0" smtClean="0">
                <a:cs typeface="Arial" pitchFamily="34" charset="0"/>
              </a:rPr>
              <a:t>-</a:t>
            </a:r>
            <a:r>
              <a:rPr lang="ar-SA" sz="2400" dirty="0" smtClean="0">
                <a:cs typeface="Arial" pitchFamily="34" charset="0"/>
              </a:rPr>
              <a:t>ابن تيمية </a:t>
            </a:r>
          </a:p>
          <a:p>
            <a:pPr marL="444500" indent="-273050" algn="justLow" rtl="1" eaLnBrk="1" hangingPunct="1">
              <a:spcBef>
                <a:spcPct val="0"/>
              </a:spcBef>
              <a:tabLst>
                <a:tab pos="1371600" algn="l"/>
              </a:tabLst>
            </a:pPr>
            <a:r>
              <a:rPr lang="ar-SA" sz="2400" b="1" dirty="0" smtClean="0">
                <a:solidFill>
                  <a:srgbClr val="FF0000"/>
                </a:solidFill>
                <a:latin typeface="Times New Roman" pitchFamily="18" charset="0"/>
                <a:ea typeface="SimSun"/>
                <a:cs typeface="SimSun"/>
              </a:rPr>
              <a:t>من أعلام التربية الغربية.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SimSun"/>
                <a:cs typeface="SimSun"/>
              </a:rPr>
              <a:t> </a:t>
            </a:r>
            <a:r>
              <a:rPr lang="ar-SA" sz="2400" dirty="0" smtClean="0">
                <a:cs typeface="Arial" pitchFamily="34" charset="0"/>
              </a:rPr>
              <a:t>جون </a:t>
            </a:r>
            <a:r>
              <a:rPr lang="ar-SA" sz="2400" dirty="0" err="1" smtClean="0">
                <a:cs typeface="Arial" pitchFamily="34" charset="0"/>
              </a:rPr>
              <a:t>ديوى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-</a:t>
            </a:r>
            <a:r>
              <a:rPr lang="ar-SA" sz="2400" dirty="0" smtClean="0">
                <a:cs typeface="Arial" pitchFamily="34" charset="0"/>
              </a:rPr>
              <a:t>جان جاك روسو</a:t>
            </a:r>
            <a:endParaRPr lang="ar-EG" sz="2400" dirty="0" smtClean="0">
              <a:cs typeface="Arial" pitchFamily="34" charset="0"/>
            </a:endParaRPr>
          </a:p>
          <a:p>
            <a:pPr rtl="1" eaLnBrk="1" hangingPunct="1">
              <a:buFont typeface="Arial" charset="0"/>
              <a:buChar char="•"/>
            </a:pPr>
            <a:r>
              <a:rPr lang="ar-EG" sz="2400" b="1" dirty="0" smtClean="0"/>
              <a:t>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20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EG" sz="20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 </a:t>
            </a:r>
            <a:r>
              <a:rPr lang="ar-EG" sz="3200" dirty="0" smtClean="0"/>
              <a:t>مراجعة على المحاضرة الثانية عشر</a:t>
            </a:r>
            <a:br>
              <a:rPr lang="ar-EG" sz="3200" dirty="0" smtClean="0"/>
            </a:br>
            <a:r>
              <a:rPr lang="en-GB" sz="3200" dirty="0" smtClean="0"/>
              <a:t>(</a:t>
            </a:r>
            <a:r>
              <a:rPr lang="ar-EG" sz="3200" dirty="0" smtClean="0"/>
              <a:t>  </a:t>
            </a:r>
            <a:r>
              <a:rPr lang="ar-EG" sz="2800" b="1" dirty="0" smtClean="0"/>
              <a:t>(</a:t>
            </a:r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rgbClr val="C00000"/>
                </a:solidFill>
                <a:cs typeface="Arial" pitchFamily="34" charset="0"/>
              </a:rPr>
              <a:t>الأسس النفسية للتربية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20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400" b="1" dirty="0" smtClean="0">
                <a:cs typeface="Arial" pitchFamily="34" charset="0"/>
              </a:rPr>
              <a:t>الموضوع </a:t>
            </a:r>
            <a:r>
              <a:rPr lang="ar-SA" sz="2400" b="1" dirty="0" err="1" smtClean="0">
                <a:cs typeface="Arial" pitchFamily="34" charset="0"/>
              </a:rPr>
              <a:t>الاول</a:t>
            </a:r>
            <a:r>
              <a:rPr lang="ar-EG" sz="24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:- نظريات التعلم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</a:t>
            </a:r>
            <a:r>
              <a:rPr lang="ar-SA" sz="2400" b="1" dirty="0" err="1" smtClean="0">
                <a:cs typeface="Arial" pitchFamily="34" charset="0"/>
              </a:rPr>
              <a:t>الثانى</a:t>
            </a:r>
            <a:r>
              <a:rPr lang="ar-SA" sz="2400" b="1" dirty="0" smtClean="0">
                <a:cs typeface="Arial" pitchFamily="34" charset="0"/>
              </a:rPr>
              <a:t>:</a:t>
            </a:r>
            <a:r>
              <a:rPr lang="ar-OM" sz="24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التفكير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الثالث:</a:t>
            </a:r>
            <a:r>
              <a:rPr lang="ar-SA" sz="2400" b="1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الذكاء.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الرابع:  الذاكرة.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الخامس: الفروق الفردية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السادس:الحاجات والدوافع.</a:t>
            </a:r>
            <a:endParaRPr lang="ar-EG" sz="24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ar-EG" sz="3600" dirty="0" smtClean="0"/>
              <a:t>المحاضرة الثالثة عشر والرابعة عشر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768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مفهوم التجديد التربوي.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مقومات التجديد التربوي.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مبررات التجديدات التربوية.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خصائص التجديد </a:t>
            </a:r>
            <a:r>
              <a:rPr lang="ar-SA" sz="2000" b="1" dirty="0" err="1" smtClean="0">
                <a:solidFill>
                  <a:srgbClr val="FF0000"/>
                </a:solidFill>
                <a:cs typeface="Arial" pitchFamily="34" charset="0"/>
              </a:rPr>
              <a:t>التربوى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 ومراحله.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مجالات ومعوقات التجديد التربوي.</a:t>
            </a:r>
          </a:p>
          <a:p>
            <a:pPr>
              <a:buFontTx/>
              <a:buChar char="-"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نماذج من التجديدات التربوية </a:t>
            </a:r>
            <a:r>
              <a:rPr lang="ar-SA" sz="2000" b="1" dirty="0" err="1" smtClean="0">
                <a:solidFill>
                  <a:srgbClr val="FF0000"/>
                </a:solidFill>
                <a:cs typeface="Arial" pitchFamily="34" charset="0"/>
              </a:rPr>
              <a:t>فى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 المملكة العربية السعودية</a:t>
            </a:r>
            <a:endParaRPr lang="en-US" sz="2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نماذج من التجديدات التربوية </a:t>
            </a:r>
            <a:endParaRPr lang="ar-SA" sz="2000" b="1" dirty="0" smtClean="0"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التعلم المتمركز حول المشكلات.</a:t>
            </a:r>
          </a:p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الجامعة الافتراضية.</a:t>
            </a:r>
            <a:r>
              <a:rPr lang="ar-EG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r>
              <a:rPr lang="ar-EG" sz="2000" b="1" dirty="0" smtClean="0">
                <a:solidFill>
                  <a:srgbClr val="002060"/>
                </a:solidFill>
                <a:cs typeface="Arial" pitchFamily="34" charset="0"/>
              </a:rPr>
              <a:t>ا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لذكاءات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 المتعددة .</a:t>
            </a:r>
            <a:endParaRPr lang="ar-EG" sz="2000" b="1" dirty="0" smtClean="0">
              <a:solidFill>
                <a:srgbClr val="002060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تسويق التعليم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الجامعى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rtl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الاقتصاد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المعرفى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تعليم الكبار.</a:t>
            </a:r>
          </a:p>
          <a:p>
            <a:pPr rtl="1"/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تفريد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 التعليم.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المناخ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المدرسى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endParaRPr lang="en-US" sz="20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>
              <a:buFontTx/>
              <a:buChar char="-"/>
            </a:pPr>
            <a:endParaRPr lang="ar-EG" sz="20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5250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lvl="0" rtl="1"/>
            <a:r>
              <a:rPr lang="ar-SA" sz="1400" b="1" dirty="0" smtClean="0"/>
              <a:t> </a:t>
            </a:r>
            <a:r>
              <a:rPr lang="en-US" sz="1400" dirty="0" smtClean="0"/>
              <a:t> </a:t>
            </a:r>
            <a:r>
              <a:rPr lang="ar-EG" sz="1400" b="1" dirty="0" smtClean="0"/>
              <a:t>-ي</a:t>
            </a:r>
            <a:r>
              <a:rPr lang="ar-SA" sz="1400" b="1" dirty="0" smtClean="0"/>
              <a:t>درس ........  سلوك الإنسان وما يصدر منه من أفعال وحركات وأقوال أثناء تفاعله وتكيفه مع البيئة وأفراد المجتمع.</a:t>
            </a:r>
            <a:endParaRPr lang="en-US" sz="1400" dirty="0" smtClean="0"/>
          </a:p>
          <a:p>
            <a:pPr lvl="0" rtl="1"/>
            <a:r>
              <a:rPr lang="ar-EG" sz="1400" dirty="0" smtClean="0"/>
              <a:t>علم التاريخ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-</a:t>
            </a:r>
            <a:r>
              <a:rPr lang="en-US" sz="1400" dirty="0" smtClean="0"/>
              <a:t>     </a:t>
            </a:r>
            <a:r>
              <a:rPr lang="ar-EG" sz="1400" dirty="0" smtClean="0"/>
              <a:t>علم الاجتماع</a:t>
            </a:r>
            <a:endParaRPr lang="en-US" sz="1400" dirty="0" smtClean="0"/>
          </a:p>
          <a:p>
            <a:pPr rtl="1"/>
            <a:r>
              <a:rPr lang="ar-EG" sz="1400" dirty="0" smtClean="0">
                <a:solidFill>
                  <a:srgbClr val="FF0000"/>
                </a:solidFill>
              </a:rPr>
              <a:t>ج-علم النفس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-علم الأحياء</a:t>
            </a:r>
          </a:p>
          <a:p>
            <a:pPr rtl="1"/>
            <a:r>
              <a:rPr lang="ar-EG" sz="1400" b="1" dirty="0" smtClean="0"/>
              <a:t>-</a:t>
            </a:r>
            <a:r>
              <a:rPr lang="ar-SA" sz="1400" b="1" dirty="0" smtClean="0"/>
              <a:t>يهدف   .......... إلى القضاء على عناصر الضعف في أحد </a:t>
            </a:r>
            <a:r>
              <a:rPr lang="ar-SA" sz="1400" b="1" dirty="0" err="1" smtClean="0"/>
              <a:t>الكفايات</a:t>
            </a:r>
            <a:r>
              <a:rPr lang="ar-SA" sz="1400" b="1" dirty="0" smtClean="0"/>
              <a:t> التي يجب أن تتوافر لدى المعلم أو العامل التربوي.</a:t>
            </a:r>
            <a:endParaRPr lang="en-US" sz="1400" dirty="0" smtClean="0"/>
          </a:p>
          <a:p>
            <a:pPr rtl="1"/>
            <a:r>
              <a:rPr lang="ar-EG" sz="1400" b="1" dirty="0" smtClean="0">
                <a:solidFill>
                  <a:srgbClr val="FF0000"/>
                </a:solidFill>
              </a:rPr>
              <a:t>أ-</a:t>
            </a:r>
            <a:r>
              <a:rPr lang="ar-EG" sz="1400" dirty="0" smtClean="0">
                <a:solidFill>
                  <a:srgbClr val="FF0000"/>
                </a:solidFill>
              </a:rPr>
              <a:t>ا</a:t>
            </a:r>
            <a:r>
              <a:rPr lang="ar-SA" sz="1400" dirty="0" smtClean="0">
                <a:solidFill>
                  <a:srgbClr val="FF0000"/>
                </a:solidFill>
              </a:rPr>
              <a:t>لتدريب العلاجي </a:t>
            </a:r>
            <a:r>
              <a:rPr lang="ar-EG" sz="1400" dirty="0" smtClean="0">
                <a:solidFill>
                  <a:srgbClr val="FF0000"/>
                </a:solidFill>
              </a:rPr>
              <a:t>                       </a:t>
            </a:r>
            <a:r>
              <a:rPr lang="ar-SA" sz="1400" dirty="0" smtClean="0">
                <a:solidFill>
                  <a:srgbClr val="FF0000"/>
                </a:solidFill>
              </a:rPr>
              <a:t>                      </a:t>
            </a:r>
            <a:r>
              <a:rPr lang="ar-SA" sz="1400" dirty="0" smtClean="0"/>
              <a:t>ب-التدريب التجديدي </a:t>
            </a:r>
            <a:endParaRPr lang="en-US" sz="1400" dirty="0" smtClean="0"/>
          </a:p>
          <a:p>
            <a:pPr rtl="1"/>
            <a:r>
              <a:rPr lang="ar-SA" sz="1400" dirty="0" smtClean="0"/>
              <a:t>ج-التدريب التحويلي  </a:t>
            </a:r>
            <a:r>
              <a:rPr lang="ar-EG" sz="1400" dirty="0" smtClean="0"/>
              <a:t>                                         </a:t>
            </a:r>
            <a:r>
              <a:rPr lang="ar-SA" sz="1400" dirty="0" smtClean="0"/>
              <a:t>  د-التدريب التكميلي</a:t>
            </a:r>
            <a:endParaRPr lang="en-US" sz="1400" dirty="0" smtClean="0"/>
          </a:p>
          <a:p>
            <a:pPr lvl="0" rtl="1"/>
            <a:r>
              <a:rPr lang="ar-EG" sz="1800" b="1" dirty="0" smtClean="0"/>
              <a:t>-</a:t>
            </a:r>
            <a:r>
              <a:rPr lang="ar-SA" sz="1400" b="1" dirty="0" smtClean="0"/>
              <a:t>أي مما </a:t>
            </a:r>
            <a:r>
              <a:rPr lang="ar-SA" sz="1400" b="1" dirty="0" err="1" smtClean="0"/>
              <a:t>يلى</a:t>
            </a:r>
            <a:r>
              <a:rPr lang="ar-SA" sz="1400" b="1" dirty="0" smtClean="0"/>
              <a:t> ليس من مقومات مهنة التعليم؟</a:t>
            </a:r>
            <a:endParaRPr lang="en-US" sz="1400" dirty="0" smtClean="0"/>
          </a:p>
          <a:p>
            <a:pPr lvl="0" rtl="1"/>
            <a:r>
              <a:rPr lang="ar-EG" sz="1400" dirty="0" smtClean="0"/>
              <a:t>  أ- النشاط  العقلي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 الإعداد القبلي                    </a:t>
            </a:r>
            <a:endParaRPr lang="en-US" sz="1400" dirty="0" smtClean="0"/>
          </a:p>
          <a:p>
            <a:r>
              <a:rPr lang="ar-EG" sz="1400" dirty="0" smtClean="0"/>
              <a:t>ج- التدريب أثناء الخدمة</a:t>
            </a:r>
            <a:r>
              <a:rPr lang="ar-EG" sz="1400" b="1" dirty="0" smtClean="0"/>
              <a:t>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د</a:t>
            </a:r>
            <a:r>
              <a:rPr lang="ar-EG" sz="1400" dirty="0" smtClean="0">
                <a:solidFill>
                  <a:srgbClr val="FF0000"/>
                </a:solidFill>
              </a:rPr>
              <a:t>-   تنظيم نقابي يضم أصحاب المهن الأخرى </a:t>
            </a:r>
            <a:endParaRPr lang="ar-EG" sz="1400" b="1" dirty="0" smtClean="0">
              <a:solidFill>
                <a:srgbClr val="FF0000"/>
              </a:solidFill>
            </a:endParaRPr>
          </a:p>
          <a:p>
            <a:pPr rtl="1"/>
            <a:r>
              <a:rPr lang="ar-EG" sz="1400" b="1" dirty="0" smtClean="0"/>
              <a:t>-</a:t>
            </a:r>
            <a:r>
              <a:rPr lang="en-US" sz="1400" b="1" dirty="0" smtClean="0"/>
              <a:t> </a:t>
            </a:r>
            <a:r>
              <a:rPr lang="ar-SA" sz="1400" b="1" dirty="0" smtClean="0"/>
              <a:t>نوع التفكير الذي يحاول الفرد من خلاله التوصل إلى الأسباب التي تكمن وراء الأشياء ، أو الأدلة التي تثبت وجهة نظر معينة ، هو التفكير :</a:t>
            </a:r>
            <a:endParaRPr lang="en-US" sz="1400" dirty="0" smtClean="0"/>
          </a:p>
          <a:p>
            <a:pPr rtl="1"/>
            <a:r>
              <a:rPr lang="ar-EG" sz="1400" dirty="0" smtClean="0"/>
              <a:t>أ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التفكير الحسي           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ـ التفكير المنطقي </a:t>
            </a:r>
            <a:endParaRPr lang="en-US" sz="1400" dirty="0" smtClean="0"/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التفكير الإبداعي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د</a:t>
            </a:r>
            <a:r>
              <a:rPr lang="ar-EG" sz="1400" dirty="0" smtClean="0">
                <a:solidFill>
                  <a:srgbClr val="FF0000"/>
                </a:solidFill>
              </a:rPr>
              <a:t> ـ التفكير الناقد </a:t>
            </a:r>
          </a:p>
          <a:p>
            <a:pPr lvl="0" rtl="1"/>
            <a:r>
              <a:rPr lang="ar-EG" sz="1400" b="1" dirty="0" smtClean="0"/>
              <a:t>- </a:t>
            </a:r>
            <a:r>
              <a:rPr lang="ar-SA" sz="1400" b="1" dirty="0" smtClean="0"/>
              <a:t>قال تعالى "لاَ يُكَلِّفُ اللّهُ نَفْسًا إِلاَّ وُسْعَهَا" تدل  هذه الآية الكريمة على أن التربية الإسلامية عملية</a:t>
            </a:r>
            <a:r>
              <a:rPr lang="ar-EG" sz="1400" dirty="0" smtClean="0"/>
              <a:t> :-</a:t>
            </a:r>
            <a:endParaRPr lang="en-US" sz="1400" dirty="0" smtClean="0"/>
          </a:p>
          <a:p>
            <a:pPr lvl="0" rtl="1"/>
            <a:r>
              <a:rPr lang="ar-SA" sz="1400" dirty="0" smtClean="0"/>
              <a:t> </a:t>
            </a:r>
            <a:r>
              <a:rPr lang="ar-EG" sz="1400" dirty="0" smtClean="0"/>
              <a:t>أ- </a:t>
            </a:r>
            <a:r>
              <a:rPr lang="ar-SA" sz="1400" dirty="0" smtClean="0"/>
              <a:t>مثالية                                                             </a:t>
            </a:r>
            <a:r>
              <a:rPr lang="ar-EG" sz="1400" dirty="0" smtClean="0"/>
              <a:t>         </a:t>
            </a:r>
            <a:r>
              <a:rPr lang="ar-SA" sz="1400" dirty="0" smtClean="0"/>
              <a:t>    ب- عالمية                     </a:t>
            </a:r>
            <a:endParaRPr lang="en-US" sz="1400" dirty="0" smtClean="0"/>
          </a:p>
          <a:p>
            <a:pPr rtl="1"/>
            <a:r>
              <a:rPr lang="ar-SA" sz="1400" dirty="0" smtClean="0"/>
              <a:t>ج- مستمرة    </a:t>
            </a:r>
            <a:r>
              <a:rPr lang="ar-EG" sz="1400" dirty="0" smtClean="0"/>
              <a:t>                                                                    </a:t>
            </a:r>
            <a:r>
              <a:rPr lang="ar-EG" sz="1400" dirty="0" smtClean="0">
                <a:solidFill>
                  <a:srgbClr val="FF0000"/>
                </a:solidFill>
              </a:rPr>
              <a:t>د-</a:t>
            </a:r>
            <a:r>
              <a:rPr lang="ar-SA" sz="1400" dirty="0" smtClean="0">
                <a:solidFill>
                  <a:srgbClr val="FF0000"/>
                </a:solidFill>
              </a:rPr>
              <a:t>واقعية </a:t>
            </a:r>
            <a:r>
              <a:rPr lang="ar-SA" sz="1400" b="1" dirty="0" smtClean="0">
                <a:solidFill>
                  <a:srgbClr val="FF0000"/>
                </a:solidFill>
              </a:rPr>
              <a:t>  </a:t>
            </a:r>
            <a:endParaRPr lang="ar-EG" sz="1400" dirty="0" smtClean="0">
              <a:solidFill>
                <a:srgbClr val="FF0000"/>
              </a:solidFill>
            </a:endParaRPr>
          </a:p>
          <a:p>
            <a:pPr rtl="1"/>
            <a:r>
              <a:rPr lang="ar-EG" sz="1400" dirty="0" smtClean="0"/>
              <a:t>- </a:t>
            </a:r>
            <a:r>
              <a:rPr lang="ar-SA" sz="1400" b="1" dirty="0" smtClean="0"/>
              <a:t>تشير معاجم اللغة العربية إلى أن الأصل اللغوي لكلمة التربية "ربا يربو" يعنى :</a:t>
            </a:r>
            <a:endParaRPr lang="en-US" sz="1400" dirty="0" smtClean="0"/>
          </a:p>
          <a:p>
            <a:pPr lvl="0" rtl="1"/>
            <a:r>
              <a:rPr lang="ar-SA" sz="1400" dirty="0" smtClean="0">
                <a:solidFill>
                  <a:srgbClr val="FF0000"/>
                </a:solidFill>
              </a:rPr>
              <a:t>الزيادة </a:t>
            </a:r>
            <a:r>
              <a:rPr lang="ar-SA" sz="1400" dirty="0" err="1" smtClean="0">
                <a:solidFill>
                  <a:srgbClr val="FF0000"/>
                </a:solidFill>
              </a:rPr>
              <a:t>و</a:t>
            </a:r>
            <a:r>
              <a:rPr lang="ar-SA" sz="1400" dirty="0" smtClean="0">
                <a:solidFill>
                  <a:srgbClr val="FF0000"/>
                </a:solidFill>
              </a:rPr>
              <a:t> النمو   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- التنشئة والترعرع      </a:t>
            </a:r>
            <a:endParaRPr lang="en-US" sz="1400" dirty="0" smtClean="0"/>
          </a:p>
          <a:p>
            <a:pPr rtl="1"/>
            <a:r>
              <a:rPr lang="ar-SA" sz="1400" dirty="0" smtClean="0"/>
              <a:t>ج - الإصلاح والرعاية    </a:t>
            </a:r>
            <a:r>
              <a:rPr lang="ar-EG" sz="1400" dirty="0" smtClean="0"/>
              <a:t>                                               </a:t>
            </a:r>
            <a:r>
              <a:rPr lang="ar-SA" sz="1400" dirty="0" smtClean="0"/>
              <a:t>د - التحسين والتغيير</a:t>
            </a:r>
            <a:endParaRPr lang="en-US" sz="1400" dirty="0" smtClean="0"/>
          </a:p>
          <a:p>
            <a:pPr rtl="1"/>
            <a:endParaRPr lang="en-US" sz="1400" dirty="0" smtClean="0"/>
          </a:p>
          <a:p>
            <a:pPr rtl="1"/>
            <a:endParaRPr lang="ar-EG" sz="1400" dirty="0" smtClean="0"/>
          </a:p>
          <a:p>
            <a:pPr rtl="1"/>
            <a:r>
              <a:rPr lang="ar-EG" sz="1400" dirty="0" smtClean="0"/>
              <a:t>	</a:t>
            </a:r>
            <a:endParaRPr lang="en-US" sz="1400" dirty="0" smtClean="0"/>
          </a:p>
          <a:p>
            <a:pPr rtl="1"/>
            <a:endParaRPr lang="en-US" sz="1400" dirty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9601200" cy="48768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lvl="0" rtl="1"/>
            <a:r>
              <a:rPr lang="ar-EG" sz="1600" b="1" dirty="0" smtClean="0"/>
              <a:t>- </a:t>
            </a:r>
            <a:r>
              <a:rPr lang="ar-EG" sz="1600" b="1" dirty="0" err="1" smtClean="0"/>
              <a:t>إ</a:t>
            </a:r>
            <a:r>
              <a:rPr lang="ar-SA" sz="1400" b="1" dirty="0" err="1" smtClean="0"/>
              <a:t>لى</a:t>
            </a:r>
            <a:r>
              <a:rPr lang="ar-SA" sz="1400" b="1" dirty="0" smtClean="0"/>
              <a:t> أي مرحلة من المراحل التعليمية التالية يشير هذا الهدف " تكوين الوعي الإيجابي الذي يواجه </a:t>
            </a:r>
            <a:r>
              <a:rPr lang="ar-SA" sz="1400" b="1" dirty="0" err="1" smtClean="0"/>
              <a:t>به</a:t>
            </a:r>
            <a:r>
              <a:rPr lang="ar-SA" sz="1400" b="1" dirty="0" smtClean="0"/>
              <a:t> الطالب الأفكارَ الهدامة والاتجاهاتِ المضللة"</a:t>
            </a:r>
            <a:endParaRPr lang="en-US" sz="1400" dirty="0" smtClean="0"/>
          </a:p>
          <a:p>
            <a:pPr rtl="1"/>
            <a:r>
              <a:rPr lang="ar-SA" sz="1400" dirty="0" smtClean="0"/>
              <a:t>أ- المرحلة الابتدائية        </a:t>
            </a:r>
            <a:r>
              <a:rPr lang="en-US" sz="1400" dirty="0" smtClean="0"/>
              <a:t>                             </a:t>
            </a:r>
            <a:r>
              <a:rPr lang="ar-SA" sz="1400" dirty="0" smtClean="0"/>
              <a:t> ب- المرحلة المتوسطة     </a:t>
            </a:r>
            <a:r>
              <a:rPr lang="ar-SA" sz="1400" b="1" dirty="0" err="1" smtClean="0">
                <a:solidFill>
                  <a:srgbClr val="FF0000"/>
                </a:solidFill>
              </a:rPr>
              <a:t>ج</a:t>
            </a:r>
            <a:r>
              <a:rPr lang="ar-SA" sz="1400" b="1" dirty="0" smtClean="0">
                <a:solidFill>
                  <a:srgbClr val="FF0000"/>
                </a:solidFill>
              </a:rPr>
              <a:t>)</a:t>
            </a:r>
            <a:r>
              <a:rPr lang="ar-SA" sz="1400" dirty="0" smtClean="0">
                <a:solidFill>
                  <a:srgbClr val="FF0000"/>
                </a:solidFill>
              </a:rPr>
              <a:t>المرحلة </a:t>
            </a:r>
            <a:r>
              <a:rPr lang="ar-SA" sz="1400" dirty="0" smtClean="0">
                <a:solidFill>
                  <a:srgbClr val="FF0000"/>
                </a:solidFill>
              </a:rPr>
              <a:t>الثانوية       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       </a:t>
            </a:r>
            <a:r>
              <a:rPr lang="en-US" sz="1400" u="sng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/>
              <a:t>د-  مرحلة التعليم العالي  </a:t>
            </a:r>
            <a:endParaRPr lang="ar-EG" sz="1400" dirty="0" smtClean="0"/>
          </a:p>
          <a:p>
            <a:pPr lvl="0" rtl="1"/>
            <a:r>
              <a:rPr lang="ar-SA" sz="1400" b="1" dirty="0" smtClean="0"/>
              <a:t>العام الذي </a:t>
            </a:r>
            <a:r>
              <a:rPr lang="ar-SA" sz="1400" b="1" dirty="0" smtClean="0"/>
              <a:t>يبحث في التفاعل الاجتماعي داخل المدرسة  ، وبناء الشخصية الاجتماعية للتلميذ ، هو :</a:t>
            </a:r>
            <a:endParaRPr lang="en-US" sz="1400" dirty="0" smtClean="0"/>
          </a:p>
          <a:p>
            <a:pPr rtl="1"/>
            <a:r>
              <a:rPr lang="ar-SA" sz="1400" dirty="0" smtClean="0"/>
              <a:t> أ </a:t>
            </a:r>
            <a:r>
              <a:rPr lang="ar-SA" sz="1400" dirty="0" err="1" smtClean="0"/>
              <a:t>ـ</a:t>
            </a:r>
            <a:r>
              <a:rPr lang="ar-SA" sz="1400" dirty="0" smtClean="0"/>
              <a:t> علم الاجتماع      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 ـ علم الإنسان ( </a:t>
            </a:r>
            <a:r>
              <a:rPr lang="ar-SA" sz="1400" dirty="0" err="1" smtClean="0"/>
              <a:t>الأنثروبولوجيا</a:t>
            </a:r>
            <a:r>
              <a:rPr lang="ar-SA" sz="1400" dirty="0" smtClean="0"/>
              <a:t> )</a:t>
            </a:r>
            <a:endParaRPr lang="en-US" sz="1400" dirty="0" smtClean="0"/>
          </a:p>
          <a:p>
            <a:pPr rtl="1"/>
            <a:r>
              <a:rPr lang="ar-SA" sz="1400" dirty="0" smtClean="0"/>
              <a:t> ج </a:t>
            </a:r>
            <a:r>
              <a:rPr lang="ar-SA" sz="1400" dirty="0" err="1" smtClean="0"/>
              <a:t>ـ</a:t>
            </a:r>
            <a:r>
              <a:rPr lang="ar-SA" sz="1400" dirty="0" smtClean="0"/>
              <a:t> علم النفس                                                                </a:t>
            </a:r>
            <a:r>
              <a:rPr lang="ar-SA" sz="1400" dirty="0" err="1" smtClean="0">
                <a:solidFill>
                  <a:srgbClr val="FF0000"/>
                </a:solidFill>
              </a:rPr>
              <a:t>د</a:t>
            </a:r>
            <a:r>
              <a:rPr lang="ar-SA" sz="1400" dirty="0" smtClean="0">
                <a:solidFill>
                  <a:srgbClr val="FF0000"/>
                </a:solidFill>
              </a:rPr>
              <a:t> ـ علم الاجتماع التربوي   </a:t>
            </a:r>
            <a:endParaRPr lang="ar-EG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600" b="1" dirty="0" smtClean="0"/>
              <a:t>"</a:t>
            </a:r>
            <a:r>
              <a:rPr lang="ar-SA" sz="1400" b="1" dirty="0" smtClean="0"/>
              <a:t>التربية هي بناء خلق الطفل على ما يليق بالمجتمع الفاضل ". من الأقوال </a:t>
            </a:r>
            <a:r>
              <a:rPr lang="ar-SA" sz="1400" b="1" dirty="0" err="1" smtClean="0"/>
              <a:t>المأثورةلـ</a:t>
            </a:r>
            <a:r>
              <a:rPr lang="ar-SA" sz="1400" b="1" dirty="0" smtClean="0"/>
              <a:t> :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جون </a:t>
            </a:r>
            <a:r>
              <a:rPr lang="ar-SA" sz="1400" dirty="0" err="1" smtClean="0"/>
              <a:t>ديوي</a:t>
            </a:r>
            <a:r>
              <a:rPr lang="ar-SA" sz="1400" dirty="0" smtClean="0"/>
              <a:t>         </a:t>
            </a:r>
            <a:r>
              <a:rPr lang="en-US" sz="1400" dirty="0" smtClean="0"/>
              <a:t>                                        </a:t>
            </a:r>
            <a:r>
              <a:rPr lang="ar-SA" sz="1400" dirty="0" smtClean="0"/>
              <a:t>ب </a:t>
            </a:r>
            <a:r>
              <a:rPr lang="ar-SA" sz="1400" dirty="0" err="1" smtClean="0"/>
              <a:t>ـ</a:t>
            </a:r>
            <a:r>
              <a:rPr lang="ar-SA" sz="1400" dirty="0" smtClean="0"/>
              <a:t> جان بول سارتر</a:t>
            </a:r>
            <a:endParaRPr lang="en-US" sz="1400" dirty="0" smtClean="0"/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 أفلاطون        </a:t>
            </a:r>
            <a:r>
              <a:rPr lang="en-US" sz="1400" dirty="0" smtClean="0"/>
              <a:t>                                         </a:t>
            </a:r>
            <a:r>
              <a:rPr lang="en-US" sz="1400" u="sng" dirty="0" smtClean="0"/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د </a:t>
            </a:r>
            <a:r>
              <a:rPr lang="ar-SA" sz="1400" dirty="0" err="1" smtClean="0">
                <a:solidFill>
                  <a:srgbClr val="FF0000"/>
                </a:solidFill>
              </a:rPr>
              <a:t>ـ</a:t>
            </a:r>
            <a:r>
              <a:rPr lang="ar-SA" sz="1400" dirty="0" smtClean="0">
                <a:solidFill>
                  <a:srgbClr val="FF0000"/>
                </a:solidFill>
              </a:rPr>
              <a:t> الطهطاوي</a:t>
            </a:r>
            <a:r>
              <a:rPr lang="ar-SA" sz="1400" u="sng" dirty="0" smtClean="0">
                <a:solidFill>
                  <a:srgbClr val="FF0000"/>
                </a:solidFill>
              </a:rPr>
              <a:t> </a:t>
            </a:r>
            <a:endParaRPr lang="ar-EG" sz="1400" u="sng" dirty="0" smtClean="0">
              <a:solidFill>
                <a:srgbClr val="FF0000"/>
              </a:solidFill>
            </a:endParaRPr>
          </a:p>
          <a:p>
            <a:pPr rtl="1"/>
            <a:r>
              <a:rPr lang="ar-EG" sz="1600" b="1" dirty="0" smtClean="0"/>
              <a:t>-</a:t>
            </a:r>
            <a:r>
              <a:rPr lang="ar-SA" sz="1400" b="1" dirty="0" smtClean="0"/>
              <a:t>تسويق التعليم الجامعي عملية  ....... تشمل التحليل والتخطيط والتنفيذ والرقابة ، كما أنه عملية اجتماعية .</a:t>
            </a:r>
            <a:endParaRPr lang="en-US" sz="1400" dirty="0" smtClean="0"/>
          </a:p>
          <a:p>
            <a:pPr lvl="0" rtl="1"/>
            <a:r>
              <a:rPr lang="ar-EG" sz="1400" dirty="0" smtClean="0"/>
              <a:t> أ- نفسية              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ب</a:t>
            </a:r>
            <a:r>
              <a:rPr lang="ar-EG" sz="1400" dirty="0" smtClean="0">
                <a:solidFill>
                  <a:srgbClr val="FF0000"/>
                </a:solidFill>
              </a:rPr>
              <a:t>-إدارية</a:t>
            </a:r>
            <a:r>
              <a:rPr lang="ar-EG" sz="1400" u="sng" dirty="0" smtClean="0"/>
              <a:t> </a:t>
            </a:r>
            <a:endParaRPr lang="en-US" sz="1400" dirty="0" smtClean="0"/>
          </a:p>
          <a:p>
            <a:pPr rtl="1"/>
            <a:r>
              <a:rPr lang="ar-EG" sz="1400" dirty="0" smtClean="0"/>
              <a:t> ج-إحصائية             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- رياضية </a:t>
            </a:r>
            <a:endParaRPr lang="en-US" sz="1400" dirty="0" smtClean="0"/>
          </a:p>
          <a:p>
            <a:pPr rtl="1"/>
            <a:r>
              <a:rPr lang="ar-EG" sz="1600" b="1" dirty="0" smtClean="0"/>
              <a:t>-</a:t>
            </a:r>
            <a:r>
              <a:rPr lang="ar-EG" sz="1400" b="1" dirty="0" smtClean="0"/>
              <a:t> </a:t>
            </a:r>
            <a:r>
              <a:rPr lang="ar-SA" sz="1400" b="1" dirty="0" smtClean="0"/>
              <a:t>تهدف التربية في  ........ إلى</a:t>
            </a:r>
            <a:r>
              <a:rPr lang="ar-EG" sz="1400" b="1" dirty="0" smtClean="0"/>
              <a:t> </a:t>
            </a:r>
            <a:r>
              <a:rPr lang="ar-SA" sz="1400" b="1" dirty="0" smtClean="0"/>
              <a:t>حشو عقول التلاميذ بالمعلومات</a:t>
            </a:r>
            <a:r>
              <a:rPr lang="ar-EG" sz="1400" b="1" dirty="0" smtClean="0"/>
              <a:t>.</a:t>
            </a:r>
            <a:endParaRPr lang="en-US" sz="1400" dirty="0" smtClean="0"/>
          </a:p>
          <a:p>
            <a:pPr rtl="1"/>
            <a:r>
              <a:rPr lang="ar-SA" sz="1400" b="1" dirty="0" smtClean="0"/>
              <a:t> </a:t>
            </a:r>
            <a:r>
              <a:rPr lang="ar-SA" sz="1400" dirty="0" smtClean="0"/>
              <a:t>أ-الفلسفة</a:t>
            </a:r>
            <a:r>
              <a:rPr lang="ar-EG" sz="1400" dirty="0" smtClean="0"/>
              <a:t> </a:t>
            </a:r>
            <a:r>
              <a:rPr lang="ar-SA" sz="1400" dirty="0" smtClean="0"/>
              <a:t>البرجماتية </a:t>
            </a:r>
            <a:r>
              <a:rPr lang="ar-EG" sz="1400" dirty="0" smtClean="0"/>
              <a:t>                                                 </a:t>
            </a:r>
            <a:r>
              <a:rPr lang="ar-SA" sz="1400" dirty="0" smtClean="0">
                <a:solidFill>
                  <a:srgbClr val="FF0000"/>
                </a:solidFill>
              </a:rPr>
              <a:t>ب- الفلسفة</a:t>
            </a:r>
            <a:r>
              <a:rPr lang="ar-EG" sz="1400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المثالية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400" dirty="0" smtClean="0"/>
              <a:t>ج- الفلسفة الطبيعية</a:t>
            </a:r>
            <a:r>
              <a:rPr lang="ar-EG" sz="1400" dirty="0" smtClean="0"/>
              <a:t>                                                   </a:t>
            </a:r>
            <a:r>
              <a:rPr lang="ar-SA" sz="1400" dirty="0" smtClean="0"/>
              <a:t> د-الفلسفة الواقعية</a:t>
            </a:r>
            <a:endParaRPr lang="en-US" sz="1600" dirty="0" smtClean="0"/>
          </a:p>
          <a:p>
            <a:pPr lvl="0" rtl="1"/>
            <a:r>
              <a:rPr lang="ar-EG" sz="1600" b="1" dirty="0" smtClean="0"/>
              <a:t>- </a:t>
            </a:r>
            <a:r>
              <a:rPr lang="ar-EG" sz="1400" b="1" dirty="0" smtClean="0"/>
              <a:t> ................</a:t>
            </a:r>
            <a:r>
              <a:rPr lang="ar-EG" sz="1400" b="1" dirty="0" err="1" smtClean="0"/>
              <a:t>هى</a:t>
            </a:r>
            <a:r>
              <a:rPr lang="ar-EG" sz="1400" b="1" dirty="0" smtClean="0"/>
              <a:t> </a:t>
            </a:r>
            <a:r>
              <a:rPr lang="ar-SA" sz="1400" b="1" dirty="0" smtClean="0"/>
              <a:t>التي يقوم عليها المنهج التربوي الإلمام بخصائص المتعلم </a:t>
            </a:r>
            <a:r>
              <a:rPr lang="ar-SA" sz="1400" b="1" dirty="0" err="1" smtClean="0"/>
              <a:t>النمائية</a:t>
            </a:r>
            <a:r>
              <a:rPr lang="ar-SA" sz="1400" b="1" dirty="0" smtClean="0"/>
              <a:t> ، وحاجاته وميوله ، واستعداداته وقدراته ودوافعه إلى التعلم.</a:t>
            </a:r>
            <a:endParaRPr lang="en-US" sz="1400" dirty="0" smtClean="0"/>
          </a:p>
          <a:p>
            <a:pPr lvl="0" rtl="1"/>
            <a:r>
              <a:rPr lang="ar-EG" sz="1400" dirty="0" smtClean="0"/>
              <a:t>أ-الأسس الاجتماعية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ب</a:t>
            </a:r>
            <a:r>
              <a:rPr lang="ar-EG" sz="1400" dirty="0" smtClean="0">
                <a:solidFill>
                  <a:srgbClr val="FF0000"/>
                </a:solidFill>
              </a:rPr>
              <a:t>-الأسس النفسية                  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dirty="0" smtClean="0"/>
              <a:t>ج-الأسس الفلسفية         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- الأسس الثقافية</a:t>
            </a:r>
            <a:endParaRPr lang="ar-EG" sz="1400" u="sng" dirty="0" smtClean="0"/>
          </a:p>
          <a:p>
            <a:pPr rtl="1"/>
            <a:endParaRPr lang="ar-EG" sz="1600" u="sng" dirty="0" smtClean="0"/>
          </a:p>
          <a:p>
            <a:pPr rtl="1"/>
            <a:endParaRPr lang="ar-EG" sz="1600" u="sng" dirty="0" smtClean="0"/>
          </a:p>
          <a:p>
            <a:pPr rtl="1"/>
            <a:endParaRPr lang="ar-EG" sz="1600" u="sng" dirty="0" smtClean="0"/>
          </a:p>
          <a:p>
            <a:pPr rtl="1"/>
            <a:endParaRPr lang="en-US" sz="1600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dirty="0" smtClean="0"/>
              <a:t> 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5250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EG" sz="1800" b="1" dirty="0" smtClean="0"/>
              <a:t>-</a:t>
            </a:r>
            <a:r>
              <a:rPr lang="en-US" sz="1600" b="1" dirty="0" smtClean="0"/>
              <a:t> </a:t>
            </a:r>
            <a:r>
              <a:rPr lang="ar-SA" sz="1400" b="1" dirty="0" smtClean="0"/>
              <a:t>الفيلسوف الذي وصف الثقافة" بالعمران الذي هو من صنع الإنسان"هو</a:t>
            </a:r>
            <a:r>
              <a:rPr lang="ar-SA" sz="1400" dirty="0" smtClean="0"/>
              <a:t> :</a:t>
            </a:r>
            <a:endParaRPr lang="en-US" sz="1400" dirty="0" smtClean="0"/>
          </a:p>
          <a:p>
            <a:pPr rtl="1"/>
            <a:r>
              <a:rPr lang="ar-EG" sz="1400" dirty="0" smtClean="0"/>
              <a:t>أ ـتايلور                  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ب</a:t>
            </a:r>
            <a:r>
              <a:rPr lang="ar-EG" sz="1400" dirty="0" smtClean="0">
                <a:solidFill>
                  <a:srgbClr val="FF0000"/>
                </a:solidFill>
              </a:rPr>
              <a:t> ـ ابن خلدون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أفلاطون                   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- أرسطو</a:t>
            </a:r>
            <a:endParaRPr lang="en-US" sz="1400" dirty="0" smtClean="0"/>
          </a:p>
          <a:p>
            <a:pPr rtl="1"/>
            <a:r>
              <a:rPr lang="ar-EG" sz="1400" b="1" dirty="0" smtClean="0"/>
              <a:t> -</a:t>
            </a:r>
            <a:r>
              <a:rPr lang="ar-SA" sz="1400" b="1" dirty="0" smtClean="0"/>
              <a:t>ذهب .............إلي محتويات المنهج ليست مهمة بقدر أهمية الطريقة التي يعالج </a:t>
            </a:r>
            <a:r>
              <a:rPr lang="ar-SA" sz="1400" b="1" dirty="0" err="1" smtClean="0"/>
              <a:t>بها</a:t>
            </a:r>
            <a:r>
              <a:rPr lang="ar-SA" sz="1400" b="1" dirty="0" smtClean="0"/>
              <a:t> المدرس هذه المحتويات .</a:t>
            </a:r>
            <a:endParaRPr lang="en-US" sz="1400" dirty="0" smtClean="0"/>
          </a:p>
          <a:p>
            <a:pPr lvl="0" rtl="1"/>
            <a:r>
              <a:rPr lang="ar-EG" sz="1400" dirty="0" smtClean="0"/>
              <a:t>أ-ابن تيمية                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- جان جاك روسو               </a:t>
            </a:r>
            <a:endParaRPr lang="en-US" sz="1400" dirty="0" smtClean="0"/>
          </a:p>
          <a:p>
            <a:pPr lvl="0" rtl="1"/>
            <a:r>
              <a:rPr lang="ar-EG" sz="1400" dirty="0" smtClean="0"/>
              <a:t>ج-ابن خلدون    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د</a:t>
            </a:r>
            <a:r>
              <a:rPr lang="ar-EG" sz="1400" dirty="0" smtClean="0">
                <a:solidFill>
                  <a:srgbClr val="FF0000"/>
                </a:solidFill>
              </a:rPr>
              <a:t>- جون </a:t>
            </a:r>
            <a:r>
              <a:rPr lang="ar-EG" sz="1400" dirty="0" err="1" smtClean="0">
                <a:solidFill>
                  <a:srgbClr val="FF0000"/>
                </a:solidFill>
              </a:rPr>
              <a:t>ديوى</a:t>
            </a:r>
            <a:endParaRPr lang="ar-EG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b="1" dirty="0" smtClean="0"/>
              <a:t>- </a:t>
            </a:r>
            <a:r>
              <a:rPr lang="ar-SA" sz="1400" b="1" dirty="0" smtClean="0"/>
              <a:t>التربية نظام له </a:t>
            </a:r>
            <a:r>
              <a:rPr lang="ar-SA" sz="1400" b="1" dirty="0" err="1" smtClean="0"/>
              <a:t>مدخلات</a:t>
            </a:r>
            <a:r>
              <a:rPr lang="ar-SA" sz="1400" b="1" dirty="0" smtClean="0"/>
              <a:t> وعمليات ومخرجات ،  وتمثل ........... الموارد المادية والبشرية وجميع العناصر الضرورية من أجل تحقيق أهداف محددة.</a:t>
            </a:r>
            <a:endParaRPr lang="en-US" sz="1400" dirty="0" smtClean="0"/>
          </a:p>
          <a:p>
            <a:pPr rtl="1"/>
            <a:r>
              <a:rPr lang="ar-SA" sz="1400" dirty="0" smtClean="0">
                <a:solidFill>
                  <a:srgbClr val="FF0000"/>
                </a:solidFill>
              </a:rPr>
              <a:t>أ </a:t>
            </a:r>
            <a:r>
              <a:rPr lang="ar-SA" sz="1400" dirty="0" err="1" smtClean="0">
                <a:solidFill>
                  <a:srgbClr val="FF0000"/>
                </a:solidFill>
              </a:rPr>
              <a:t>ـ</a:t>
            </a:r>
            <a:r>
              <a:rPr lang="ar-SA" sz="1400" dirty="0" smtClean="0">
                <a:solidFill>
                  <a:srgbClr val="FF0000"/>
                </a:solidFill>
              </a:rPr>
              <a:t>   </a:t>
            </a:r>
            <a:r>
              <a:rPr lang="ar-SA" sz="1400" dirty="0" err="1" smtClean="0">
                <a:solidFill>
                  <a:srgbClr val="FF0000"/>
                </a:solidFill>
              </a:rPr>
              <a:t>المدخلات</a:t>
            </a:r>
            <a:r>
              <a:rPr lang="ar-SA" sz="1400" dirty="0" smtClean="0">
                <a:solidFill>
                  <a:srgbClr val="FF0000"/>
                </a:solidFill>
              </a:rPr>
              <a:t>    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ar-EG" sz="1400" dirty="0" smtClean="0">
                <a:solidFill>
                  <a:srgbClr val="FF0000"/>
                </a:solidFill>
              </a:rPr>
              <a:t>             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ar-EG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                     </a:t>
            </a:r>
            <a:r>
              <a:rPr lang="en-US" sz="1400" u="sng" dirty="0" smtClean="0">
                <a:solidFill>
                  <a:srgbClr val="FF0000"/>
                </a:solidFill>
              </a:rPr>
              <a:t>  </a:t>
            </a:r>
            <a:r>
              <a:rPr lang="ar-SA" sz="1400" dirty="0" smtClean="0"/>
              <a:t>ب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المخرجات</a:t>
            </a:r>
            <a:endParaRPr lang="en-US" sz="1400" dirty="0" smtClean="0"/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العمليات </a:t>
            </a:r>
            <a:r>
              <a:rPr lang="en-US" sz="1400" dirty="0" smtClean="0"/>
              <a:t>    </a:t>
            </a:r>
            <a:r>
              <a:rPr lang="ar-EG" sz="1400" dirty="0" smtClean="0"/>
              <a:t>               </a:t>
            </a:r>
            <a:r>
              <a:rPr lang="en-US" sz="1400" dirty="0" smtClean="0"/>
              <a:t>                                               </a:t>
            </a:r>
            <a:r>
              <a:rPr lang="ar-SA" sz="1400" dirty="0" smtClean="0"/>
              <a:t>د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التغذية المرتدة</a:t>
            </a:r>
            <a:endParaRPr lang="ar-EG" sz="1400" dirty="0" smtClean="0"/>
          </a:p>
          <a:p>
            <a:pPr lvl="0" rtl="1"/>
            <a:r>
              <a:rPr lang="ar-EG" sz="1400" dirty="0" smtClean="0"/>
              <a:t>-</a:t>
            </a:r>
            <a:r>
              <a:rPr lang="ar-SA" sz="1400" dirty="0" smtClean="0"/>
              <a:t> </a:t>
            </a:r>
            <a:r>
              <a:rPr lang="ar-SA" sz="1400" b="1" dirty="0" smtClean="0"/>
              <a:t> ....... عبارة عن قدرة عقلية عامة تدخل في جميع الأنشطة التي يقوم </a:t>
            </a:r>
            <a:r>
              <a:rPr lang="ar-SA" sz="1400" b="1" dirty="0" err="1" smtClean="0"/>
              <a:t>بها</a:t>
            </a:r>
            <a:r>
              <a:rPr lang="ar-SA" sz="1400" b="1" dirty="0" smtClean="0"/>
              <a:t> الفرد وتمكن الفرد من حل المشكلات .</a:t>
            </a:r>
            <a:endParaRPr lang="en-US" sz="1400" dirty="0" smtClean="0"/>
          </a:p>
          <a:p>
            <a:pPr rtl="1"/>
            <a:r>
              <a:rPr lang="ar-EG" sz="1400" b="1" dirty="0" smtClean="0">
                <a:solidFill>
                  <a:srgbClr val="FF0000"/>
                </a:solidFill>
              </a:rPr>
              <a:t>أ </a:t>
            </a:r>
            <a:r>
              <a:rPr lang="ar-EG" sz="1400" b="1" dirty="0" err="1" smtClean="0">
                <a:solidFill>
                  <a:srgbClr val="FF0000"/>
                </a:solidFill>
              </a:rPr>
              <a:t>ـ</a:t>
            </a:r>
            <a:r>
              <a:rPr lang="ar-EG" sz="1400" b="1" dirty="0" smtClean="0">
                <a:solidFill>
                  <a:srgbClr val="FF0000"/>
                </a:solidFill>
              </a:rPr>
              <a:t> </a:t>
            </a:r>
            <a:r>
              <a:rPr lang="ar-EG" sz="1400" dirty="0" smtClean="0">
                <a:solidFill>
                  <a:srgbClr val="FF0000"/>
                </a:solidFill>
              </a:rPr>
              <a:t>الذكاء                   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ـ الفروق الفردية</a:t>
            </a:r>
            <a:endParaRPr lang="en-US" sz="1400" dirty="0" smtClean="0"/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الانحراف المعياري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ـ الاتجاهات</a:t>
            </a:r>
          </a:p>
          <a:p>
            <a:pPr rtl="1"/>
            <a:r>
              <a:rPr lang="ar-EG" sz="1400" b="1" dirty="0" smtClean="0"/>
              <a:t>-</a:t>
            </a:r>
            <a:r>
              <a:rPr lang="ar-SA" sz="1400" b="1" dirty="0" smtClean="0"/>
              <a:t> ......... دائما ما تلقي الضوء على الحكمة ، وفهم الإنسان وطبيعته وكيف يتعامل مع العالم المادي والمعنوي المحيط </a:t>
            </a:r>
            <a:r>
              <a:rPr lang="ar-SA" sz="1400" b="1" dirty="0" err="1" smtClean="0"/>
              <a:t>به</a:t>
            </a:r>
            <a:r>
              <a:rPr lang="ar-SA" sz="1400" b="1" dirty="0" smtClean="0"/>
              <a:t>.</a:t>
            </a:r>
            <a:r>
              <a:rPr lang="ar-EG" sz="1400" b="1" dirty="0" smtClean="0"/>
              <a:t> </a:t>
            </a:r>
          </a:p>
          <a:p>
            <a:pPr rtl="1"/>
            <a:r>
              <a:rPr lang="ar-EG" sz="1400" dirty="0" smtClean="0"/>
              <a:t>أ- </a:t>
            </a:r>
            <a:r>
              <a:rPr lang="ar-SA" sz="1400" dirty="0" smtClean="0"/>
              <a:t>الإحصاء                                                        </a:t>
            </a:r>
            <a:r>
              <a:rPr lang="ar-EG" sz="1400" dirty="0" smtClean="0"/>
              <a:t>         </a:t>
            </a:r>
            <a:r>
              <a:rPr lang="ar-SA" sz="1400" dirty="0" smtClean="0"/>
              <a:t>       </a:t>
            </a:r>
            <a:r>
              <a:rPr lang="ar-SA" sz="1400" dirty="0" smtClean="0">
                <a:solidFill>
                  <a:srgbClr val="FF0000"/>
                </a:solidFill>
              </a:rPr>
              <a:t>ب-  الفلسفة   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>
              <a:buAutoNum type="arabic1Minus" startAt="5"/>
            </a:pPr>
            <a:r>
              <a:rPr lang="ar-SA" sz="1400" dirty="0" smtClean="0"/>
              <a:t>السياسة    </a:t>
            </a:r>
            <a:r>
              <a:rPr lang="ar-EG" sz="1400" dirty="0" smtClean="0"/>
              <a:t>                                                             </a:t>
            </a:r>
            <a:r>
              <a:rPr lang="ar-SA" sz="1400" dirty="0" smtClean="0"/>
              <a:t>  د -  الأحياء</a:t>
            </a:r>
            <a:r>
              <a:rPr lang="ar-EG" sz="1400" dirty="0" smtClean="0"/>
              <a:t>   </a:t>
            </a:r>
          </a:p>
          <a:p>
            <a:pPr rtl="1"/>
            <a:r>
              <a:rPr lang="ar-EG" sz="1400" b="1" dirty="0" smtClean="0"/>
              <a:t>-</a:t>
            </a:r>
            <a:r>
              <a:rPr lang="en-US" sz="1400" b="1" dirty="0" smtClean="0"/>
              <a:t>  </a:t>
            </a:r>
            <a:r>
              <a:rPr lang="ar-SA" sz="1400" b="1" dirty="0" smtClean="0"/>
              <a:t> العناصر الثقافية التي لا يشارك فيها إلا عدد محدود من الأفراد مثل بعض التقاليع والموضات الجديدة </a:t>
            </a:r>
            <a:r>
              <a:rPr lang="ar-EG" sz="1400" b="1" dirty="0" err="1" smtClean="0"/>
              <a:t>هى</a:t>
            </a:r>
            <a:r>
              <a:rPr lang="ar-SA" sz="1400" b="1" dirty="0" smtClean="0"/>
              <a:t> ............</a:t>
            </a:r>
            <a:endParaRPr lang="en-US" sz="1400" dirty="0" smtClean="0"/>
          </a:p>
          <a:p>
            <a:pPr lvl="0" rtl="1"/>
            <a:r>
              <a:rPr lang="ar-EG" sz="1400" dirty="0" smtClean="0"/>
              <a:t>أ-</a:t>
            </a:r>
            <a:r>
              <a:rPr lang="ar-SA" sz="1400" dirty="0" smtClean="0"/>
              <a:t>العموميات  </a:t>
            </a:r>
            <a:r>
              <a:rPr lang="ar-EG" sz="1400" dirty="0" smtClean="0"/>
              <a:t>                                                         ب-</a:t>
            </a:r>
            <a:r>
              <a:rPr lang="ar-SA" sz="1400" dirty="0" smtClean="0"/>
              <a:t>الخصوصيات  </a:t>
            </a:r>
            <a:endParaRPr lang="en-US" sz="1400" dirty="0" smtClean="0"/>
          </a:p>
          <a:p>
            <a:pPr rtl="1"/>
            <a:r>
              <a:rPr lang="ar-SA" sz="1400" dirty="0" smtClean="0">
                <a:solidFill>
                  <a:srgbClr val="FF0000"/>
                </a:solidFill>
              </a:rPr>
              <a:t>ج- البدائل  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- المتوسطات</a:t>
            </a:r>
            <a:endParaRPr lang="ar-EG" sz="1400" dirty="0" smtClean="0"/>
          </a:p>
          <a:p>
            <a:pPr rtl="1">
              <a:buAutoNum type="arabic1Minus" startAt="5"/>
            </a:pPr>
            <a:endParaRPr lang="ar-EG" sz="1400" dirty="0" smtClean="0"/>
          </a:p>
          <a:p>
            <a:pPr rtl="1">
              <a:buAutoNum type="arabic1Minus" startAt="5"/>
            </a:pPr>
            <a:endParaRPr lang="ar-EG" sz="1400" dirty="0" smtClean="0"/>
          </a:p>
          <a:p>
            <a:pPr rtl="1">
              <a:buAutoNum type="arabic1Minus" startAt="5"/>
            </a:pPr>
            <a:endParaRPr lang="ar-EG" sz="1400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dirty="0" smtClean="0"/>
              <a:t> 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525000" cy="49530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EG" sz="1800" b="1" dirty="0" smtClean="0"/>
              <a:t> -</a:t>
            </a:r>
            <a:r>
              <a:rPr lang="ar-SA" sz="1400" b="1" dirty="0" smtClean="0"/>
              <a:t>   يشمل .........المعرفة ( تراكم الخبرات الإنسانية ) التي تقدم للتلاميذ بصورة تدريجية منظمة ،  أو غير المنظمة</a:t>
            </a:r>
            <a:r>
              <a:rPr lang="ar-SA" sz="1400" dirty="0" smtClean="0"/>
              <a:t>.</a:t>
            </a:r>
            <a:endParaRPr lang="en-US" sz="1400" dirty="0" smtClean="0"/>
          </a:p>
          <a:p>
            <a:pPr rtl="1"/>
            <a:r>
              <a:rPr lang="ar-SA" sz="1400" dirty="0" smtClean="0"/>
              <a:t> أ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المحتوى الدراسي      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 ـ الهدف التربوي   </a:t>
            </a:r>
            <a:endParaRPr lang="en-US" sz="1400" dirty="0" smtClean="0"/>
          </a:p>
          <a:p>
            <a:pPr rtl="1"/>
            <a:r>
              <a:rPr lang="ar-SA" sz="1400" dirty="0" smtClean="0"/>
              <a:t> ج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التقويم التربوي       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 ـ المنهج الدراسي  </a:t>
            </a:r>
            <a:endParaRPr lang="en-US" sz="1400" dirty="0" smtClean="0"/>
          </a:p>
          <a:p>
            <a:pPr rtl="1"/>
            <a:r>
              <a:rPr lang="ar-SA" sz="1400" dirty="0" smtClean="0"/>
              <a:t> </a:t>
            </a:r>
            <a:r>
              <a:rPr lang="ar-EG" sz="1400" dirty="0" smtClean="0"/>
              <a:t>-</a:t>
            </a:r>
            <a:r>
              <a:rPr lang="ar-SA" sz="1400" dirty="0" smtClean="0"/>
              <a:t> </a:t>
            </a:r>
            <a:r>
              <a:rPr lang="ar-SA" sz="1400" b="1" dirty="0" smtClean="0"/>
              <a:t>" النتائج النهائية </a:t>
            </a:r>
            <a:r>
              <a:rPr lang="ar-SA" sz="1400" b="1" dirty="0" err="1" smtClean="0"/>
              <a:t>و</a:t>
            </a:r>
            <a:r>
              <a:rPr lang="ar-SA" sz="1400" b="1" dirty="0" smtClean="0"/>
              <a:t> التغيرات المأمول تحقيقها في سلوك التلاميذ بعد تعرضهم للأنشطة والمناهج التي توفرها المدرسة " هي :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المحتوى الدراسي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 ـ الأهداف التربوية  </a:t>
            </a:r>
            <a:endParaRPr lang="en-US" sz="1400" dirty="0" smtClean="0"/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التقويم التربوي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 ـ المناهج  التربوي</a:t>
            </a:r>
            <a:endParaRPr lang="ar-EG" sz="1400" dirty="0" smtClean="0"/>
          </a:p>
          <a:p>
            <a:pPr rtl="1"/>
            <a:r>
              <a:rPr lang="ar-EG" sz="1400" b="1" dirty="0" smtClean="0"/>
              <a:t>- </a:t>
            </a:r>
            <a:r>
              <a:rPr lang="ar-SA" sz="1400" b="1" dirty="0" err="1" smtClean="0"/>
              <a:t>فى</a:t>
            </a:r>
            <a:r>
              <a:rPr lang="ar-SA" sz="1400" b="1" dirty="0" smtClean="0"/>
              <a:t> نظام .............   يتم إعداد المعلم خلال  السنوات الأربع الأول في حقله التخصصي فقط، وفي السنة الخامسة يتجه الخريج لدراسة بعض مقررات الإعداد المهني  وللتدريب الميداني في كليات التربية </a:t>
            </a:r>
            <a:endParaRPr lang="en-US" sz="1400" dirty="0" smtClean="0"/>
          </a:p>
          <a:p>
            <a:pPr lvl="0" rtl="1"/>
            <a:r>
              <a:rPr lang="ar-EG" sz="1400" dirty="0" smtClean="0"/>
              <a:t>أ-</a:t>
            </a:r>
            <a:r>
              <a:rPr lang="ar-SA" sz="1400" dirty="0" err="1" smtClean="0"/>
              <a:t>الاعداد</a:t>
            </a:r>
            <a:r>
              <a:rPr lang="ar-EG" sz="1400" dirty="0" smtClean="0"/>
              <a:t> </a:t>
            </a:r>
            <a:r>
              <a:rPr lang="ar-SA" sz="1400" dirty="0" smtClean="0"/>
              <a:t> </a:t>
            </a:r>
            <a:r>
              <a:rPr lang="ar-SA" sz="1400" dirty="0" err="1" smtClean="0"/>
              <a:t>التتابعي</a:t>
            </a:r>
            <a:r>
              <a:rPr lang="ar-SA" sz="1400" dirty="0" smtClean="0"/>
              <a:t>                                                ب- </a:t>
            </a:r>
            <a:r>
              <a:rPr lang="ar-SA" sz="1400" dirty="0" err="1" smtClean="0"/>
              <a:t>الاعداد</a:t>
            </a:r>
            <a:r>
              <a:rPr lang="ar-EG" sz="1400" dirty="0" smtClean="0"/>
              <a:t> </a:t>
            </a:r>
            <a:r>
              <a:rPr lang="ar-SA" sz="1400" dirty="0" smtClean="0"/>
              <a:t> التكاملي</a:t>
            </a:r>
            <a:endParaRPr lang="en-US" sz="1400" dirty="0" smtClean="0"/>
          </a:p>
          <a:p>
            <a:pPr rtl="1"/>
            <a:r>
              <a:rPr lang="ar-SA" sz="1400" dirty="0" smtClean="0"/>
              <a:t>ج-</a:t>
            </a:r>
            <a:r>
              <a:rPr lang="ar-SA" sz="1400" dirty="0" err="1" smtClean="0"/>
              <a:t>الاعداد</a:t>
            </a:r>
            <a:r>
              <a:rPr lang="ar-SA" sz="1400" dirty="0" smtClean="0"/>
              <a:t> المؤقت</a:t>
            </a:r>
            <a:r>
              <a:rPr lang="ar-EG" sz="1400" dirty="0" smtClean="0"/>
              <a:t>                                               </a:t>
            </a:r>
            <a:r>
              <a:rPr lang="ar-SA" sz="1400" dirty="0" smtClean="0"/>
              <a:t>د-</a:t>
            </a:r>
            <a:r>
              <a:rPr lang="ar-SA" sz="1400" dirty="0" err="1" smtClean="0"/>
              <a:t>الاعداد</a:t>
            </a:r>
            <a:r>
              <a:rPr lang="ar-SA" sz="1400" dirty="0" smtClean="0"/>
              <a:t> </a:t>
            </a:r>
            <a:r>
              <a:rPr lang="ar-EG" sz="1400" dirty="0" smtClean="0"/>
              <a:t> </a:t>
            </a:r>
            <a:r>
              <a:rPr lang="ar-SA" sz="1400" dirty="0" smtClean="0"/>
              <a:t>المستمر</a:t>
            </a:r>
            <a:endParaRPr lang="en-US" sz="1400" dirty="0" smtClean="0"/>
          </a:p>
          <a:p>
            <a:pPr lvl="0" rtl="1"/>
            <a:r>
              <a:rPr lang="ar-EG" sz="1400" b="1" dirty="0" smtClean="0"/>
              <a:t>- </a:t>
            </a:r>
            <a:r>
              <a:rPr lang="ar-SA" sz="1400" b="1" dirty="0" smtClean="0"/>
              <a:t>أي مما </a:t>
            </a:r>
            <a:r>
              <a:rPr lang="ar-SA" sz="1400" b="1" dirty="0" err="1" smtClean="0"/>
              <a:t>يلى</a:t>
            </a:r>
            <a:r>
              <a:rPr lang="ar-SA" sz="1400" b="1" dirty="0" smtClean="0"/>
              <a:t> ليس من الصفات الانفعالية التي  ينبغي أن يتحلى </a:t>
            </a:r>
            <a:r>
              <a:rPr lang="ar-SA" sz="1400" b="1" dirty="0" err="1" smtClean="0"/>
              <a:t>بها</a:t>
            </a:r>
            <a:r>
              <a:rPr lang="ar-SA" sz="1400" b="1" dirty="0" smtClean="0"/>
              <a:t> المعلم؟</a:t>
            </a:r>
            <a:endParaRPr lang="en-US" sz="1400" dirty="0" smtClean="0"/>
          </a:p>
          <a:p>
            <a:pPr lvl="0" rtl="1"/>
            <a:r>
              <a:rPr lang="ar-EG" sz="1400" dirty="0" smtClean="0"/>
              <a:t>أ-</a:t>
            </a:r>
            <a:r>
              <a:rPr lang="ar-SA" sz="1400" dirty="0" smtClean="0"/>
              <a:t>القدرة على إيصال المعلومات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-</a:t>
            </a:r>
            <a:r>
              <a:rPr lang="ar-EG" sz="1400" dirty="0" smtClean="0"/>
              <a:t>الانضباط في السلوك</a:t>
            </a:r>
            <a:endParaRPr lang="en-US" sz="1400" dirty="0" smtClean="0"/>
          </a:p>
          <a:p>
            <a:pPr lvl="0" rtl="1"/>
            <a:r>
              <a:rPr lang="ar-EG" sz="1400" dirty="0" smtClean="0"/>
              <a:t>ب-</a:t>
            </a:r>
            <a:r>
              <a:rPr lang="en-US" sz="1400" dirty="0" smtClean="0"/>
              <a:t> </a:t>
            </a:r>
            <a:r>
              <a:rPr lang="ar-SA" sz="1400" dirty="0" smtClean="0"/>
              <a:t>المرونة والبعد عن التصلب                                 </a:t>
            </a:r>
            <a:r>
              <a:rPr lang="ar-EG" sz="1400" dirty="0" smtClean="0"/>
              <a:t>د- </a:t>
            </a:r>
            <a:r>
              <a:rPr lang="ar-SA" sz="1400" dirty="0" smtClean="0"/>
              <a:t>الالتزام بالأداء</a:t>
            </a:r>
            <a:endParaRPr lang="ar-EG" sz="1400" dirty="0" smtClean="0"/>
          </a:p>
          <a:p>
            <a:pPr lvl="0" rtl="1"/>
            <a:r>
              <a:rPr lang="ar-EG" sz="1400" b="1" dirty="0" smtClean="0"/>
              <a:t>-</a:t>
            </a:r>
            <a:r>
              <a:rPr lang="ar-SA" sz="1400" b="1" dirty="0" smtClean="0"/>
              <a:t>أي من المجالات التربوية التالية يدرس الباحثون فيه الكفاءة الداخلية والخارجية للتعليم والتخطيط للتعليم على ضوء حاجات سوق العمل ؟</a:t>
            </a:r>
            <a:endParaRPr lang="en-US" sz="1400" dirty="0" smtClean="0"/>
          </a:p>
          <a:p>
            <a:pPr rtl="1"/>
            <a:r>
              <a:rPr lang="ar-EG" sz="1400" dirty="0" smtClean="0"/>
              <a:t>أ- اقتصاديات التربية                                   </a:t>
            </a:r>
            <a:r>
              <a:rPr lang="ar-EG" sz="1400" b="1" dirty="0" smtClean="0"/>
              <a:t> </a:t>
            </a:r>
            <a:r>
              <a:rPr lang="ar-SA" sz="1400" dirty="0" smtClean="0"/>
              <a:t>ب-نظم التربية وإدارتها                     </a:t>
            </a:r>
            <a:endParaRPr lang="en-US" sz="1400" dirty="0" smtClean="0"/>
          </a:p>
          <a:p>
            <a:r>
              <a:rPr lang="ar-EG" sz="1400" dirty="0" smtClean="0"/>
              <a:t>ج-مناهج التربية وأساليب التدريس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-الجوانب الفلسفية للتربية</a:t>
            </a:r>
            <a:endParaRPr lang="en-US" sz="1400" dirty="0" smtClean="0"/>
          </a:p>
          <a:p>
            <a:pPr lvl="0" rtl="1"/>
            <a:r>
              <a:rPr lang="ar-EG" sz="1400" b="1" dirty="0" smtClean="0"/>
              <a:t>- تتمثل</a:t>
            </a:r>
            <a:r>
              <a:rPr lang="ar-SA" sz="1400" b="1" dirty="0" smtClean="0"/>
              <a:t> العلاقة بين الدوافع والحاجات في أن :-</a:t>
            </a:r>
            <a:endParaRPr lang="en-US" sz="1400" dirty="0" smtClean="0"/>
          </a:p>
          <a:p>
            <a:pPr rtl="1"/>
            <a:r>
              <a:rPr lang="ar-EG" sz="1400" dirty="0" smtClean="0"/>
              <a:t>أ </a:t>
            </a:r>
            <a:r>
              <a:rPr lang="ar-EG" sz="1400" dirty="0" err="1" smtClean="0"/>
              <a:t>ـ</a:t>
            </a:r>
            <a:r>
              <a:rPr lang="ar-EG" sz="1400" dirty="0" smtClean="0"/>
              <a:t> وراء كل حاجة دافع معين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ـ وراء كل دافع حاجة معينة</a:t>
            </a:r>
            <a:endParaRPr lang="en-US" sz="1400" dirty="0" smtClean="0"/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وراء كل حاجة  دافع </a:t>
            </a:r>
            <a:r>
              <a:rPr lang="ar-EG" sz="1400" dirty="0" err="1" smtClean="0"/>
              <a:t>و</a:t>
            </a:r>
            <a:r>
              <a:rPr lang="ar-EG" sz="1400" dirty="0" smtClean="0"/>
              <a:t> اتجاه معين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ـ وراء كل حاجة دافع </a:t>
            </a:r>
            <a:r>
              <a:rPr lang="ar-EG" sz="1400" dirty="0" err="1" smtClean="0"/>
              <a:t>و</a:t>
            </a:r>
            <a:r>
              <a:rPr lang="ar-EG" sz="1400" dirty="0" smtClean="0"/>
              <a:t> ميل معين </a:t>
            </a:r>
            <a:endParaRPr lang="en-US" sz="1400" dirty="0" smtClean="0"/>
          </a:p>
          <a:p>
            <a:pPr rtl="1"/>
            <a:endParaRPr lang="en-US" sz="1400" dirty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3726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EG" sz="1400" dirty="0" smtClean="0"/>
              <a:t>-</a:t>
            </a:r>
            <a:r>
              <a:rPr lang="ar-SA" sz="1400" dirty="0" smtClean="0"/>
              <a:t> </a:t>
            </a:r>
            <a:r>
              <a:rPr lang="ar-EG" sz="1400" dirty="0" smtClean="0"/>
              <a:t>-</a:t>
            </a:r>
            <a:r>
              <a:rPr lang="ar-SA" sz="1400" b="1" dirty="0" smtClean="0"/>
              <a:t> يعتمد التعليم على الجهد الذي يقوم </a:t>
            </a:r>
            <a:r>
              <a:rPr lang="ar-SA" sz="1400" b="1" dirty="0" err="1" smtClean="0"/>
              <a:t>به</a:t>
            </a:r>
            <a:r>
              <a:rPr lang="ar-SA" sz="1400" b="1" dirty="0" smtClean="0"/>
              <a:t> :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التلميذ                                                                          </a:t>
            </a:r>
            <a:r>
              <a:rPr lang="ar-SA" sz="1400" dirty="0" err="1" smtClean="0">
                <a:solidFill>
                  <a:srgbClr val="FF0000"/>
                </a:solidFill>
              </a:rPr>
              <a:t>ب</a:t>
            </a:r>
            <a:r>
              <a:rPr lang="ar-SA" sz="1400" dirty="0" smtClean="0">
                <a:solidFill>
                  <a:srgbClr val="FF0000"/>
                </a:solidFill>
              </a:rPr>
              <a:t> ـ المدرس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مدير المدرسة      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 ـ الموجه  </a:t>
            </a:r>
            <a:endParaRPr lang="en-US" sz="1400" dirty="0" smtClean="0"/>
          </a:p>
          <a:p>
            <a:pPr rtl="1"/>
            <a:r>
              <a:rPr lang="ar-EG" sz="1400" b="1" dirty="0" smtClean="0"/>
              <a:t> - </a:t>
            </a:r>
            <a:r>
              <a:rPr lang="ar-SA" sz="1400" b="1" dirty="0" smtClean="0"/>
              <a:t>أي مما يل</a:t>
            </a:r>
            <a:r>
              <a:rPr lang="ar-EG" sz="1400" b="1" dirty="0" smtClean="0"/>
              <a:t>ى</a:t>
            </a:r>
            <a:r>
              <a:rPr lang="ar-SA" sz="1400" b="1" dirty="0" smtClean="0"/>
              <a:t>  ليس من مكونات التجديد التربوي؟ </a:t>
            </a:r>
            <a:endParaRPr lang="en-US" sz="1400" dirty="0" smtClean="0"/>
          </a:p>
          <a:p>
            <a:pPr lvl="0" rtl="1"/>
            <a:r>
              <a:rPr lang="ar-EG" sz="1400" dirty="0" smtClean="0"/>
              <a:t>أ- </a:t>
            </a:r>
            <a:r>
              <a:rPr lang="ar-SA" sz="1400" dirty="0" smtClean="0"/>
              <a:t>الجدة</a:t>
            </a:r>
            <a:r>
              <a:rPr lang="ar-EG" sz="1400" dirty="0" smtClean="0"/>
              <a:t>                                                                         ب- </a:t>
            </a:r>
            <a:r>
              <a:rPr lang="ar-SA" sz="1400" dirty="0" smtClean="0"/>
              <a:t> التغيير</a:t>
            </a:r>
            <a:endParaRPr lang="en-US" sz="1400" dirty="0" smtClean="0"/>
          </a:p>
          <a:p>
            <a:pPr rtl="1"/>
            <a:r>
              <a:rPr lang="ar-SA" sz="1400" dirty="0" smtClean="0"/>
              <a:t>ج- الإصلاح</a:t>
            </a:r>
            <a:r>
              <a:rPr lang="ar-EG" sz="1400" dirty="0" smtClean="0"/>
              <a:t>                                                                    </a:t>
            </a:r>
            <a:r>
              <a:rPr lang="ar-SA" sz="1400" dirty="0" smtClean="0">
                <a:solidFill>
                  <a:srgbClr val="FF0000"/>
                </a:solidFill>
              </a:rPr>
              <a:t>د-  الزيادة</a:t>
            </a:r>
            <a:endParaRPr lang="ar-EG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b="1" dirty="0" smtClean="0"/>
              <a:t>-  تؤكد ........على أن </a:t>
            </a:r>
            <a:r>
              <a:rPr lang="ar-SA" sz="1400" b="1" dirty="0" smtClean="0"/>
              <a:t>المنهج الجيد</a:t>
            </a:r>
            <a:r>
              <a:rPr lang="ar-EG" sz="1400" b="1" dirty="0" smtClean="0"/>
              <a:t> هو</a:t>
            </a:r>
            <a:r>
              <a:rPr lang="ar-SA" sz="1400" b="1" dirty="0" smtClean="0"/>
              <a:t> مقدار تدريب الطلبة على حل المشكلات باستخدام الأساليب العلمية </a:t>
            </a:r>
            <a:r>
              <a:rPr lang="ar-EG" sz="1400" b="1" dirty="0" smtClean="0"/>
              <a:t> </a:t>
            </a:r>
            <a:r>
              <a:rPr lang="ar-SA" sz="1400" b="1" dirty="0" smtClean="0"/>
              <a:t>.</a:t>
            </a:r>
            <a:r>
              <a:rPr lang="ar-SA" sz="1400" dirty="0" smtClean="0"/>
              <a:t> 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</a:t>
            </a:r>
            <a:r>
              <a:rPr lang="ar-EG" sz="1400" dirty="0" smtClean="0"/>
              <a:t>الفلسفة الإسلامية                                                          </a:t>
            </a:r>
            <a:r>
              <a:rPr lang="ar-EG" sz="1400" dirty="0" smtClean="0">
                <a:solidFill>
                  <a:srgbClr val="FF0000"/>
                </a:solidFill>
              </a:rPr>
              <a:t>بالفلسفة المثالية  </a:t>
            </a:r>
            <a:r>
              <a:rPr lang="ar-EG" sz="1400" dirty="0" err="1" smtClean="0">
                <a:solidFill>
                  <a:srgbClr val="FF0000"/>
                </a:solidFill>
              </a:rPr>
              <a:t>ـ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الفلسفة الواقعية                                                         د ـ الفلسفة البرجماتية</a:t>
            </a:r>
            <a:r>
              <a:rPr lang="ar-SA" sz="1400" dirty="0" smtClean="0"/>
              <a:t>  </a:t>
            </a:r>
            <a:endParaRPr lang="en-US" sz="1400" dirty="0" smtClean="0"/>
          </a:p>
          <a:p>
            <a:pPr rtl="1"/>
            <a:endParaRPr lang="en-US" sz="1400" dirty="0" smtClean="0"/>
          </a:p>
          <a:p>
            <a:pPr rtl="1"/>
            <a:endParaRPr lang="en-US" sz="1400" dirty="0" smtClean="0"/>
          </a:p>
          <a:p>
            <a:pPr lvl="0" rtl="1"/>
            <a:endParaRPr lang="en-US" sz="1400" dirty="0" smtClean="0"/>
          </a:p>
          <a:p>
            <a:pPr lvl="0" rtl="1"/>
            <a:endParaRPr lang="en-US" sz="1400" dirty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1792</Words>
  <Application>Microsoft Office PowerPoint</Application>
  <PresentationFormat>A4 Paper (210x297 mm)‎</PresentationFormat>
  <Paragraphs>300</Paragraphs>
  <Slides>20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الفهرس</vt:lpstr>
      <vt:lpstr>مراجعة على المحاضرة الأولى  التربية (مفهومها-أهدافها- خصائصها)  </vt:lpstr>
      <vt:lpstr>تابع مراجعة على المحاضرة الأولى  التربية (مفهومها-أهدافها- خصائصها)   </vt:lpstr>
      <vt:lpstr>  مراجعة على المحاضرة الثانية طبيعة التربية وعلاقتها بالعلوم الأخرى   </vt:lpstr>
      <vt:lpstr>مراجعة على المحاضرة الثالثة الأسس الدينية للتربية  </vt:lpstr>
      <vt:lpstr> مراجعة على المحاضرة الرابعة  مهنة التعليم :-</vt:lpstr>
      <vt:lpstr> : مراجعة على المحاضرة الخامسة نظم إعداد المعلم   </vt:lpstr>
      <vt:lpstr>مراجعة على المحاضرة السادسة  أهداف التربية والتعليم فى المملكة  :</vt:lpstr>
      <vt:lpstr>مراجعة على المحاضرة السابعة  مفهوم الثقافة </vt:lpstr>
      <vt:lpstr> مراجعة محاضرة السابعة  الأسس الاجتماعية للتربية   </vt:lpstr>
      <vt:lpstr>   مراجعة على المحاضرة التاسعة والعاشرة والحادية عشر    </vt:lpstr>
      <vt:lpstr> مراجعة على المحاضرة الثانية عشر (  ( الأسس النفسية للتربية</vt:lpstr>
      <vt:lpstr> المحاضرة الثالثة عشر والرابعة عشر   </vt:lpstr>
      <vt:lpstr>(( أسئلة للتدريب والمناقشة </vt:lpstr>
      <vt:lpstr>(( أسئلة للتدريب والمناقشة </vt:lpstr>
      <vt:lpstr>( ( أسئلة للتدريب والمناقشة </vt:lpstr>
      <vt:lpstr>( ( أسئلة للتدريب والمناقشة </vt:lpstr>
      <vt:lpstr>(( أسئلة للتدريب والمناقشة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هلا</cp:lastModifiedBy>
  <cp:revision>168</cp:revision>
  <dcterms:created xsi:type="dcterms:W3CDTF">2009-10-14T19:14:34Z</dcterms:created>
  <dcterms:modified xsi:type="dcterms:W3CDTF">2011-05-30T04:33:17Z</dcterms:modified>
</cp:coreProperties>
</file>