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6" r:id="rId2"/>
    <p:sldId id="257" r:id="rId3"/>
    <p:sldId id="309" r:id="rId4"/>
    <p:sldId id="310" r:id="rId5"/>
    <p:sldId id="311" r:id="rId6"/>
    <p:sldId id="312" r:id="rId7"/>
    <p:sldId id="313" r:id="rId8"/>
    <p:sldId id="314" r:id="rId9"/>
    <p:sldId id="315" r:id="rId10"/>
    <p:sldId id="317" r:id="rId11"/>
    <p:sldId id="318" r:id="rId12"/>
    <p:sldId id="319" r:id="rId13"/>
    <p:sldId id="32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94" autoAdjust="0"/>
    <p:restoredTop sz="94664" autoAdjust="0"/>
  </p:normalViewPr>
  <p:slideViewPr>
    <p:cSldViewPr>
      <p:cViewPr>
        <p:scale>
          <a:sx n="75" d="100"/>
          <a:sy n="75" d="100"/>
        </p:scale>
        <p:origin x="-486" y="-24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latin typeface="Calibri" pitchFamily="34" charset="0"/>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0C2F6CA5-B109-4578-A4A1-B82754F71E7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pitchFamily="34" charset="0"/>
              <a:buNone/>
            </a:pPr>
            <a:r>
              <a:rPr lang="en-US" sz="2800" b="1">
                <a:solidFill>
                  <a:srgbClr val="898989"/>
                </a:solidFill>
                <a:latin typeface="Calibri" pitchFamily="34" charset="0"/>
              </a:rPr>
              <a:t>   </a:t>
            </a:r>
            <a:r>
              <a:rPr lang="ar-SA" sz="2800" b="1">
                <a:solidFill>
                  <a:srgbClr val="898989"/>
                </a:solidFill>
                <a:latin typeface="Calibri" pitchFamily="34" charset="0"/>
              </a:rPr>
              <a:t>التربية وعلم النفس</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التربية</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2895600"/>
            <a:ext cx="617220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علم </a:t>
            </a:r>
            <a:r>
              <a:rPr lang="ar-SA" sz="3700" b="1" dirty="0" smtClean="0">
                <a:solidFill>
                  <a:srgbClr val="376092"/>
                </a:solidFill>
                <a:latin typeface="AYM Wadiy S_U normal."/>
                <a:cs typeface="Times New Roman" pitchFamily="18" charset="0"/>
              </a:rPr>
              <a:t>النفس 26078- 26071</a:t>
            </a:r>
            <a:endParaRPr lang="ar-SA" sz="3700" b="1" dirty="0" smtClean="0">
              <a:solidFill>
                <a:srgbClr val="376092"/>
              </a:solidFill>
              <a:latin typeface="AYM Wadiy S_U normal."/>
              <a:cs typeface="Times New Roman" pitchFamily="18" charset="0"/>
            </a:endParaRPr>
          </a:p>
          <a:p>
            <a:pPr algn="l">
              <a:lnSpc>
                <a:spcPct val="80000"/>
              </a:lnSpc>
            </a:pPr>
            <a:r>
              <a:rPr lang="ar-SA" b="1" dirty="0" smtClean="0"/>
              <a:t>**********************************</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143</a:t>
            </a:r>
            <a:r>
              <a:rPr lang="ar-SA" sz="1700" b="1" dirty="0">
                <a:solidFill>
                  <a:srgbClr val="7F7F7F"/>
                </a:solidFill>
                <a:latin typeface="Calibri" pitchFamily="34" charset="0"/>
                <a:cs typeface="Times New Roman" pitchFamily="18" charset="0"/>
              </a:rPr>
              <a:t>1</a:t>
            </a:r>
            <a:r>
              <a:rPr lang="ar-EG" sz="1700" b="1" dirty="0">
                <a:solidFill>
                  <a:srgbClr val="7F7F7F"/>
                </a:solidFill>
                <a:latin typeface="Calibri" pitchFamily="34" charset="0"/>
                <a:cs typeface="Times New Roman" pitchFamily="18" charset="0"/>
              </a:rPr>
              <a:t> – 143</a:t>
            </a:r>
            <a:r>
              <a:rPr lang="ar-SA" sz="1700" b="1" dirty="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أ.د. محمد عبد المنعم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2588" y="6405563"/>
            <a:ext cx="2311400" cy="365125"/>
          </a:xfrm>
          <a:prstGeom prst="rect">
            <a:avLst/>
          </a:prstGeom>
          <a:noFill/>
          <a:ln w="9525">
            <a:noFill/>
            <a:miter lim="800000"/>
            <a:headEnd/>
            <a:tailEnd/>
          </a:ln>
        </p:spPr>
        <p:txBody>
          <a:bodyPr anchor="ctr"/>
          <a:lstStyle/>
          <a:p>
            <a:pPr rtl="0"/>
            <a:fld id="{8036E47A-8B00-4866-88E2-975FC187C914}"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عنوان المحاضرة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1219200" y="3352800"/>
            <a:ext cx="7429500" cy="1752600"/>
          </a:xfrm>
        </p:spPr>
        <p:txBody>
          <a:bodyPr/>
          <a:lstStyle/>
          <a:p>
            <a:pPr eaLnBrk="1" hangingPunct="1"/>
            <a:r>
              <a:rPr lang="ar-SA" b="1" dirty="0" smtClean="0">
                <a:solidFill>
                  <a:schemeClr val="tx1"/>
                </a:solidFill>
                <a:cs typeface="Arial" pitchFamily="34" charset="0"/>
              </a:rPr>
              <a:t>المحاضرة </a:t>
            </a:r>
            <a:r>
              <a:rPr lang="ar-SA" b="1" dirty="0" smtClean="0">
                <a:solidFill>
                  <a:schemeClr val="tx1"/>
                </a:solidFill>
                <a:cs typeface="Arial" pitchFamily="34" charset="0"/>
              </a:rPr>
              <a:t>الأولى</a:t>
            </a:r>
          </a:p>
          <a:p>
            <a:pPr eaLnBrk="1" hangingPunct="1"/>
            <a:r>
              <a:rPr lang="ar-SA" b="1" dirty="0" smtClean="0"/>
              <a:t>علم النفس مفهومه وأهميته</a:t>
            </a:r>
          </a:p>
          <a:p>
            <a:pPr eaLnBrk="1" hangingPunct="1"/>
            <a:endParaRPr lang="ar-SA" b="1" dirty="0" smtClean="0">
              <a:solidFill>
                <a:schemeClr val="tx1"/>
              </a:solidFill>
              <a:cs typeface="Arial" pitchFamily="34" charset="0"/>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ar-SA"/>
              <a:t>الاهداف الاجرائية للمحاضرة</a:t>
            </a:r>
            <a:endParaRPr lang="en-US"/>
          </a:p>
        </p:txBody>
      </p:sp>
      <p:sp>
        <p:nvSpPr>
          <p:cNvPr id="32771" name="Rectangle 3"/>
          <p:cNvSpPr>
            <a:spLocks noGrp="1" noChangeArrowheads="1"/>
          </p:cNvSpPr>
          <p:nvPr>
            <p:ph type="body" idx="1"/>
          </p:nvPr>
        </p:nvSpPr>
        <p:spPr/>
        <p:txBody>
          <a:bodyPr/>
          <a:lstStyle/>
          <a:p>
            <a:r>
              <a:rPr lang="ar-SA"/>
              <a:t>ان يكتب المتعلم تعريف اجرائي لمفهوم علم النفس</a:t>
            </a:r>
          </a:p>
          <a:p>
            <a:r>
              <a:rPr lang="ar-SA"/>
              <a:t>ان يصف المتعلم موضوع علم النفس </a:t>
            </a:r>
          </a:p>
          <a:p>
            <a:r>
              <a:rPr lang="ar-SA"/>
              <a:t>ان يحدد المتعلم اهداف علم النفس</a:t>
            </a:r>
          </a:p>
          <a:p>
            <a:r>
              <a:rPr lang="ar-SA"/>
              <a:t>ان يميز المتعلم بين ميادين علم النفس النظرية والتطبيقية </a:t>
            </a:r>
          </a:p>
          <a:p>
            <a:r>
              <a:rPr lang="ar-SA"/>
              <a:t>ان يستنج المتعلم العلاقة بين علم النفس والعلوم الاخري</a:t>
            </a:r>
          </a:p>
          <a:p>
            <a:r>
              <a:rPr lang="ar-SA"/>
              <a:t>ان يقارن المتعلم بين مدارس علم النفس المعاصرة</a:t>
            </a:r>
          </a:p>
          <a:p>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title"/>
          </p:nvPr>
        </p:nvSpPr>
        <p:spPr>
          <a:noFill/>
          <a:ln/>
        </p:spPr>
        <p:txBody>
          <a:bodyPr/>
          <a:lstStyle/>
          <a:p>
            <a:r>
              <a:rPr lang="ar-SA"/>
              <a:t>مفهوم علم النفس </a:t>
            </a:r>
            <a:endParaRPr lang="en-US"/>
          </a:p>
        </p:txBody>
      </p:sp>
      <p:sp>
        <p:nvSpPr>
          <p:cNvPr id="33803" name="Rectangle 11"/>
          <p:cNvSpPr>
            <a:spLocks noChangeArrowheads="1"/>
          </p:cNvSpPr>
          <p:nvPr>
            <p:ph type="body" idx="1"/>
          </p:nvPr>
        </p:nvSpPr>
        <p:spPr>
          <a:noFill/>
          <a:ln/>
        </p:spPr>
        <p:txBody>
          <a:bodyPr/>
          <a:lstStyle/>
          <a:p>
            <a:r>
              <a:rPr lang="ar-SA"/>
              <a:t>هناك تعار يف  متعددة لعلم النفس منها </a:t>
            </a:r>
          </a:p>
          <a:p>
            <a:r>
              <a:rPr lang="ar-SA"/>
              <a:t>انه العلم الذي يدرس الحياة النفسية للفرد وما تتضمنه من افكار ومشاعر وإحساس وميول ورغبات وذكريات وانفعالات</a:t>
            </a:r>
          </a:p>
          <a:p>
            <a:r>
              <a:rPr lang="ar-SA"/>
              <a:t>هو العلم الذي يدرس سلوك الانسان بما يمثله من افعال وأقوال وحركات ظاهرة اثناء التفاعل مع البيئة </a:t>
            </a:r>
          </a:p>
          <a:p>
            <a:r>
              <a:rPr lang="ar-SA"/>
              <a:t>انه العلم الذي يدرس سلوك الانسان وما وراءه من عمليات عقلية </a:t>
            </a:r>
          </a:p>
          <a:p>
            <a:r>
              <a:rPr lang="ar-SA"/>
              <a:t>هو العلم الذي يهتم بتفسير السلوك الانساني في المواقف المختلفة والدوافع الكامنة وراء هذا السلوك</a:t>
            </a:r>
          </a:p>
          <a:p>
            <a:endParaRPr lang="ar-SA"/>
          </a:p>
          <a:p>
            <a:endParaRPr lang="ar-SA"/>
          </a:p>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ar-SA" sz="4000"/>
              <a:t>من العرض السابق نستطيع استخلاص مفهوم اجرائي  لعلم النفس علي النحو التالي </a:t>
            </a:r>
            <a:endParaRPr lang="en-US" sz="4000"/>
          </a:p>
        </p:txBody>
      </p:sp>
      <p:sp>
        <p:nvSpPr>
          <p:cNvPr id="35843" name="Rectangle 3"/>
          <p:cNvSpPr>
            <a:spLocks noGrp="1" noChangeArrowheads="1"/>
          </p:cNvSpPr>
          <p:nvPr>
            <p:ph type="body" idx="1"/>
          </p:nvPr>
        </p:nvSpPr>
        <p:spPr/>
        <p:txBody>
          <a:bodyPr/>
          <a:lstStyle/>
          <a:p>
            <a:pPr>
              <a:lnSpc>
                <a:spcPct val="90000"/>
              </a:lnSpc>
            </a:pPr>
            <a:r>
              <a:rPr lang="ar-SA"/>
              <a:t>انه العلم الذي يدرس سلوك الانسان سواء كان حركيا او عقليا او انفعاليا وجدانيا بقصد وصفه وتفسيره وفهمه لوضع القوانين التي تحكمه وتضبطه والتي يمكن علي اساسها التخطيط له والتنبؤ به</a:t>
            </a:r>
          </a:p>
          <a:p>
            <a:pPr>
              <a:lnSpc>
                <a:spcPct val="90000"/>
              </a:lnSpc>
            </a:pPr>
            <a:r>
              <a:rPr lang="ar-SA"/>
              <a:t>مثال لتوضيح المفهوم : عندما يكتب الانسان موضوع ما فان هذا السلوك يتطلب </a:t>
            </a:r>
          </a:p>
          <a:p>
            <a:pPr>
              <a:lnSpc>
                <a:spcPct val="90000"/>
              </a:lnSpc>
            </a:pPr>
            <a:r>
              <a:rPr lang="ar-SA"/>
              <a:t>جانب حركي وهو الكتابة </a:t>
            </a:r>
          </a:p>
          <a:p>
            <a:pPr>
              <a:lnSpc>
                <a:spcPct val="90000"/>
              </a:lnSpc>
            </a:pPr>
            <a:r>
              <a:rPr lang="ar-SA"/>
              <a:t>جانب عقلي وهو التفكير في الموضوع والوعي بجوانبه </a:t>
            </a:r>
          </a:p>
          <a:p>
            <a:pPr>
              <a:lnSpc>
                <a:spcPct val="90000"/>
              </a:lnSpc>
            </a:pPr>
            <a:r>
              <a:rPr lang="ar-SA"/>
              <a:t>جانب وجداني  ويتضمن الانفعالات والمشاعر المصاحبة لمحتوي الموضوع من افكار وراء ومعتقدات </a:t>
            </a:r>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ar-SA"/>
              <a:t>موضوع علم النفس </a:t>
            </a:r>
            <a:endParaRPr lang="en-US"/>
          </a:p>
        </p:txBody>
      </p:sp>
      <p:sp>
        <p:nvSpPr>
          <p:cNvPr id="36867" name="Rectangle 3"/>
          <p:cNvSpPr>
            <a:spLocks noGrp="1" noChangeArrowheads="1"/>
          </p:cNvSpPr>
          <p:nvPr>
            <p:ph type="body" idx="1"/>
          </p:nvPr>
        </p:nvSpPr>
        <p:spPr/>
        <p:txBody>
          <a:bodyPr/>
          <a:lstStyle/>
          <a:p>
            <a:pPr>
              <a:lnSpc>
                <a:spcPct val="80000"/>
              </a:lnSpc>
            </a:pPr>
            <a:r>
              <a:rPr lang="ar-SA" sz="2800"/>
              <a:t>لكل علم من العلوم موضوعه الخاص به فمثلا </a:t>
            </a:r>
          </a:p>
          <a:p>
            <a:pPr>
              <a:lnSpc>
                <a:spcPct val="80000"/>
              </a:lnSpc>
            </a:pPr>
            <a:r>
              <a:rPr lang="ar-SA" sz="2800"/>
              <a:t>علم الفيزياء يدرس خواص المادة وأنواع الطاقة</a:t>
            </a:r>
          </a:p>
          <a:p>
            <a:pPr>
              <a:lnSpc>
                <a:spcPct val="80000"/>
              </a:lnSpc>
            </a:pPr>
            <a:r>
              <a:rPr lang="ar-SA" sz="2800"/>
              <a:t>علم الكيمياء يدرس تركيب المواد المختلفة </a:t>
            </a:r>
          </a:p>
          <a:p>
            <a:pPr>
              <a:lnSpc>
                <a:spcPct val="80000"/>
              </a:lnSpc>
            </a:pPr>
            <a:r>
              <a:rPr lang="ar-SA" sz="2800"/>
              <a:t>علم الاحياء يدرس تكوين الكائنات الحية ووظائف الاعضاء</a:t>
            </a:r>
          </a:p>
          <a:p>
            <a:pPr>
              <a:lnSpc>
                <a:spcPct val="80000"/>
              </a:lnSpc>
            </a:pPr>
            <a:r>
              <a:rPr lang="ar-SA" sz="2800"/>
              <a:t>علم الاجتماع يدرس حياة الجماعة والتنظيم الاجتماعي</a:t>
            </a:r>
          </a:p>
          <a:p>
            <a:pPr>
              <a:lnSpc>
                <a:spcPct val="80000"/>
              </a:lnSpc>
            </a:pPr>
            <a:r>
              <a:rPr lang="ar-SA" sz="2800"/>
              <a:t>علم نفس النمو يدرس ظاهرة النمو النفسي للإنسان منذ الاخصاب حني الممات </a:t>
            </a:r>
          </a:p>
          <a:p>
            <a:pPr>
              <a:lnSpc>
                <a:spcPct val="80000"/>
              </a:lnSpc>
            </a:pPr>
            <a:r>
              <a:rPr lang="ar-SA" sz="2800"/>
              <a:t>علم النفس يدرس السلوك الانساني سواء كان نشاط جسمي ظاهر للعيان يلازمه نشاط نفسي داخلي يرتبط به ارتباطا وثيقا او نشاط داخلي يصاحبه </a:t>
            </a:r>
          </a:p>
          <a:p>
            <a:pPr>
              <a:lnSpc>
                <a:spcPct val="80000"/>
              </a:lnSpc>
            </a:pPr>
            <a:r>
              <a:rPr lang="ar-SA" sz="2800"/>
              <a:t>نشاط جسمي يمكن ملاحظته</a:t>
            </a:r>
            <a:endParaRPr lang="en-US" sz="280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p:txBody>
          <a:bodyPr/>
          <a:lstStyle/>
          <a:p>
            <a:r>
              <a:rPr lang="ar-SA"/>
              <a:t>يهدف علم النفس الي </a:t>
            </a:r>
          </a:p>
          <a:p>
            <a:r>
              <a:rPr lang="ar-SA"/>
              <a:t>فهم السلوك وتفسيره  </a:t>
            </a:r>
          </a:p>
          <a:p>
            <a:r>
              <a:rPr lang="ar-SA"/>
              <a:t>التنبؤ بما سيكون عليه السلوك الانساني </a:t>
            </a:r>
          </a:p>
          <a:p>
            <a:r>
              <a:rPr lang="ar-SA"/>
              <a:t>ضبط السلوك والتحكم فيه بتعديله وتوجيهه او تحسينه او العمل علي ازلته</a:t>
            </a:r>
            <a:endParaRPr lang="en-US"/>
          </a:p>
        </p:txBody>
      </p:sp>
      <p:sp>
        <p:nvSpPr>
          <p:cNvPr id="37892" name="Rectangle 4"/>
          <p:cNvSpPr>
            <a:spLocks noGrp="1" noChangeArrowheads="1"/>
          </p:cNvSpPr>
          <p:nvPr>
            <p:ph type="title"/>
          </p:nvPr>
        </p:nvSpPr>
        <p:spPr/>
        <p:txBody>
          <a:bodyPr/>
          <a:lstStyle/>
          <a:p>
            <a:r>
              <a:rPr lang="ar-SA"/>
              <a:t>اهداف علم النفس</a:t>
            </a:r>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ar-SA" dirty="0"/>
              <a:t>ميادين علم النفس </a:t>
            </a:r>
            <a:endParaRPr lang="en-US" dirty="0"/>
          </a:p>
        </p:txBody>
      </p:sp>
      <p:sp>
        <p:nvSpPr>
          <p:cNvPr id="38915" name="Rectangle 3"/>
          <p:cNvSpPr>
            <a:spLocks noGrp="1" noChangeArrowheads="1"/>
          </p:cNvSpPr>
          <p:nvPr>
            <p:ph type="body" idx="1"/>
          </p:nvPr>
        </p:nvSpPr>
        <p:spPr/>
        <p:txBody>
          <a:bodyPr/>
          <a:lstStyle/>
          <a:p>
            <a:pPr>
              <a:lnSpc>
                <a:spcPct val="90000"/>
              </a:lnSpc>
            </a:pPr>
            <a:r>
              <a:rPr lang="ar-SA" sz="2800" dirty="0" err="1"/>
              <a:t>اولا</a:t>
            </a:r>
            <a:r>
              <a:rPr lang="ar-SA" sz="2800" dirty="0"/>
              <a:t>: ميادين علم النفس النظرية </a:t>
            </a:r>
          </a:p>
          <a:p>
            <a:pPr>
              <a:lnSpc>
                <a:spcPct val="90000"/>
              </a:lnSpc>
            </a:pPr>
            <a:r>
              <a:rPr lang="ar-SA" sz="2800" dirty="0"/>
              <a:t>علم النفس العام : يتناول جميع مظاهر الحياة النفسية من خلال دراسة ابعاد السلوك المختلفة الحركية والعقلي والانفعالية والاجتماعية</a:t>
            </a:r>
          </a:p>
          <a:p>
            <a:pPr>
              <a:lnSpc>
                <a:spcPct val="90000"/>
              </a:lnSpc>
            </a:pPr>
            <a:r>
              <a:rPr lang="ar-SA" sz="2800" dirty="0"/>
              <a:t>علم النفس الارتقائي التطوري </a:t>
            </a:r>
          </a:p>
          <a:p>
            <a:pPr>
              <a:lnSpc>
                <a:spcPct val="90000"/>
              </a:lnSpc>
            </a:pPr>
            <a:r>
              <a:rPr lang="ar-SA" sz="2800" dirty="0"/>
              <a:t>علم النفس الاجتماعي  </a:t>
            </a:r>
          </a:p>
          <a:p>
            <a:pPr>
              <a:lnSpc>
                <a:spcPct val="90000"/>
              </a:lnSpc>
            </a:pPr>
            <a:r>
              <a:rPr lang="ar-SA" sz="2800" dirty="0"/>
              <a:t>علم نفس الشواذ</a:t>
            </a:r>
          </a:p>
          <a:p>
            <a:pPr>
              <a:lnSpc>
                <a:spcPct val="90000"/>
              </a:lnSpc>
            </a:pPr>
            <a:r>
              <a:rPr lang="ar-SA" sz="2800" dirty="0"/>
              <a:t>علم نفس الحيوان </a:t>
            </a:r>
          </a:p>
          <a:p>
            <a:pPr>
              <a:lnSpc>
                <a:spcPct val="90000"/>
              </a:lnSpc>
            </a:pPr>
            <a:r>
              <a:rPr lang="ar-SA" sz="2800" dirty="0"/>
              <a:t>علم النفس الفارق </a:t>
            </a:r>
          </a:p>
          <a:p>
            <a:pPr>
              <a:lnSpc>
                <a:spcPct val="90000"/>
              </a:lnSpc>
            </a:pPr>
            <a:r>
              <a:rPr lang="ar-SA" sz="2800" dirty="0"/>
              <a:t>علم النفس الفسيولوجي                                                 </a:t>
            </a:r>
            <a:endParaRPr lang="en-US" sz="28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ar-SA"/>
              <a:t>ثانيا : ميادين علم النفس التطبيقية </a:t>
            </a:r>
            <a:endParaRPr lang="en-US"/>
          </a:p>
        </p:txBody>
      </p:sp>
      <p:sp>
        <p:nvSpPr>
          <p:cNvPr id="39939" name="Rectangle 3"/>
          <p:cNvSpPr>
            <a:spLocks noGrp="1" noChangeArrowheads="1"/>
          </p:cNvSpPr>
          <p:nvPr>
            <p:ph type="body" idx="1"/>
          </p:nvPr>
        </p:nvSpPr>
        <p:spPr/>
        <p:txBody>
          <a:bodyPr/>
          <a:lstStyle/>
          <a:p>
            <a:pPr>
              <a:lnSpc>
                <a:spcPct val="90000"/>
              </a:lnSpc>
            </a:pPr>
            <a:r>
              <a:rPr lang="ar-SA" sz="2800"/>
              <a:t>علم النفس التربوي </a:t>
            </a:r>
          </a:p>
          <a:p>
            <a:pPr>
              <a:lnSpc>
                <a:spcPct val="90000"/>
              </a:lnSpc>
            </a:pPr>
            <a:r>
              <a:rPr lang="ar-SA" sz="2800"/>
              <a:t>علم النفس الصناعي </a:t>
            </a:r>
          </a:p>
          <a:p>
            <a:pPr>
              <a:lnSpc>
                <a:spcPct val="90000"/>
              </a:lnSpc>
            </a:pPr>
            <a:r>
              <a:rPr lang="ar-SA" sz="2800"/>
              <a:t>علم النفس التجاري </a:t>
            </a:r>
          </a:p>
          <a:p>
            <a:pPr>
              <a:lnSpc>
                <a:spcPct val="90000"/>
              </a:lnSpc>
            </a:pPr>
            <a:r>
              <a:rPr lang="ar-SA" sz="2800"/>
              <a:t>علم النفس الاكلينيكي </a:t>
            </a:r>
          </a:p>
          <a:p>
            <a:pPr>
              <a:lnSpc>
                <a:spcPct val="90000"/>
              </a:lnSpc>
            </a:pPr>
            <a:r>
              <a:rPr lang="ar-SA" sz="2800"/>
              <a:t>علم النفس الارشادي </a:t>
            </a:r>
          </a:p>
          <a:p>
            <a:pPr>
              <a:lnSpc>
                <a:spcPct val="90000"/>
              </a:lnSpc>
            </a:pPr>
            <a:r>
              <a:rPr lang="ar-SA" sz="2800"/>
              <a:t>علم النفس الحربي </a:t>
            </a:r>
          </a:p>
          <a:p>
            <a:pPr>
              <a:lnSpc>
                <a:spcPct val="90000"/>
              </a:lnSpc>
            </a:pPr>
            <a:r>
              <a:rPr lang="ar-SA" sz="2800"/>
              <a:t>علم النفس القضائي </a:t>
            </a:r>
          </a:p>
          <a:p>
            <a:pPr>
              <a:lnSpc>
                <a:spcPct val="90000"/>
              </a:lnSpc>
            </a:pPr>
            <a:r>
              <a:rPr lang="ar-SA" sz="2800"/>
              <a:t>علم النفس التجريبي </a:t>
            </a:r>
          </a:p>
          <a:p>
            <a:pPr>
              <a:lnSpc>
                <a:spcPct val="90000"/>
              </a:lnSpc>
            </a:pPr>
            <a:r>
              <a:rPr lang="ar-SA" sz="2800"/>
              <a:t>علم القياس النفسي والتربوي </a:t>
            </a:r>
            <a:endParaRPr lang="en-US" sz="280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ar-SA"/>
              <a:t>الاتجاهات المعاصرة في علم النفس</a:t>
            </a:r>
            <a:endParaRPr lang="en-US"/>
          </a:p>
        </p:txBody>
      </p:sp>
      <p:sp>
        <p:nvSpPr>
          <p:cNvPr id="40963" name="Rectangle 3"/>
          <p:cNvSpPr>
            <a:spLocks noGrp="1" noChangeArrowheads="1"/>
          </p:cNvSpPr>
          <p:nvPr>
            <p:ph type="body" idx="1"/>
          </p:nvPr>
        </p:nvSpPr>
        <p:spPr/>
        <p:txBody>
          <a:bodyPr/>
          <a:lstStyle/>
          <a:p>
            <a:r>
              <a:rPr lang="ar-SA" sz="2800"/>
              <a:t>الاتجاه السلوكي : ويعود الفضل لظهور هذا الاتجاه الي عالم النفس الامريكي جون واطسون  ويهتم هذا الاتجاه بدراسة السلوك الملاحظ باستخدام الطرق الموضوعية ويهتم هذا الاتجاه بدراسة عملية التعلم فموضوع العادات وتكوينها هو المحور الرئيسي لهذا الاتجاه لذا يغلو في تأكيد اثر البيئة ويقلل من تأثير اثر الوراثة</a:t>
            </a:r>
          </a:p>
          <a:p>
            <a:r>
              <a:rPr lang="ar-SA" sz="2800"/>
              <a:t>مدرسة التحليل النفسي: ومؤسسها فوريد وتهتم هذه المدرسة بالعلاج النفسي للإمراض وتنفرد بتأكيدها علي اثر العوامل والدوافع اللاشعورية في سلوك الانسان ، وكذلك تأكيدها علي الاثر الخطير لمرحلة الطفولة المبكرة في تكوين وتشكيل شخصية الراشد وكذلك اثر الغرائز وخاصة الغريزة الجنسية وغريزة العدوان في تكوين الشخصية وإحداث الاضطرابات النفسية   </a:t>
            </a:r>
            <a:endParaRPr lang="en-US" sz="280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ar-SA"/>
              <a:t> </a:t>
            </a:r>
            <a:endParaRPr lang="en-US"/>
          </a:p>
        </p:txBody>
      </p:sp>
      <p:sp>
        <p:nvSpPr>
          <p:cNvPr id="41987" name="Rectangle 3"/>
          <p:cNvSpPr>
            <a:spLocks noGrp="1" noChangeArrowheads="1"/>
          </p:cNvSpPr>
          <p:nvPr>
            <p:ph type="body" idx="1"/>
          </p:nvPr>
        </p:nvSpPr>
        <p:spPr/>
        <p:txBody>
          <a:bodyPr/>
          <a:lstStyle/>
          <a:p>
            <a:r>
              <a:rPr lang="ar-SA" sz="2800"/>
              <a:t>مدرسة الجشطلت :ويري انصار هذه المدرسة ان الظواهر النفسية وحدات كلية منظمة وليست مجموعات من عناصر وأجزاء متراصة فالإدراك والتعلم وبناء الشخصية كالمركب الكيميائي اندمجت عناصره بعضها ببعض ومن مؤسسي هذه المدرسة( كهلر وكوفكا)فالسلوك الانساني سلوك كلي غير قابل للتحليل او التجزئة </a:t>
            </a:r>
          </a:p>
          <a:p>
            <a:r>
              <a:rPr lang="ar-SA" sz="2800"/>
              <a:t>المدرسة المعرفية : من اشهر علماء هذه المدرسة جان بياجيه وتري هذه المدرسة ان الانسان نشط وفعال يعمل علي تمرير المعلومات التي يتلقها من البيئة ويقوم بتحليلها  وتفسيرها وتأويلها الي اشكال معرفية جديدة وتهتم بالعمليات العقلية ( الانتباه والإدراك)</a:t>
            </a:r>
            <a:endParaRPr lang="en-US" sz="280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ar-SA"/>
              <a:t>اسئلة وتدريبات </a:t>
            </a:r>
            <a:endParaRPr lang="en-US"/>
          </a:p>
        </p:txBody>
      </p:sp>
      <p:sp>
        <p:nvSpPr>
          <p:cNvPr id="43011" name="Rectangle 3"/>
          <p:cNvSpPr>
            <a:spLocks noGrp="1" noChangeArrowheads="1"/>
          </p:cNvSpPr>
          <p:nvPr>
            <p:ph type="body" idx="1"/>
          </p:nvPr>
        </p:nvSpPr>
        <p:spPr/>
        <p:txBody>
          <a:bodyPr/>
          <a:lstStyle/>
          <a:p>
            <a:r>
              <a:rPr lang="ar-SA" sz="2800"/>
              <a:t>السؤال الاول : اختر ادق الاجابات من وجهة نظرك لتكمل الافكار التالية </a:t>
            </a:r>
          </a:p>
          <a:p>
            <a:r>
              <a:rPr lang="ar-SA" sz="2800"/>
              <a:t>اكثر التعريفات شيوعا لعلم النفس انه </a:t>
            </a:r>
          </a:p>
          <a:p>
            <a:r>
              <a:rPr lang="ar-SA" sz="2800"/>
              <a:t>ا – اجتماعي  ب – بيولوجي -  ج – انساني – د – فيزيقي</a:t>
            </a:r>
          </a:p>
          <a:p>
            <a:r>
              <a:rPr lang="ar-SA" sz="2800"/>
              <a:t>علم النفس العام</a:t>
            </a:r>
          </a:p>
          <a:p>
            <a:r>
              <a:rPr lang="ar-SA" sz="2800"/>
              <a:t>ا- يساعدنا علي معرفة كل شيء تقريبا عن السلوك الانساني </a:t>
            </a:r>
          </a:p>
          <a:p>
            <a:r>
              <a:rPr lang="ar-SA" sz="2800"/>
              <a:t>ب – يسعي لفهم السلوك والتنبؤ به والتحكم فيه </a:t>
            </a:r>
          </a:p>
          <a:p>
            <a:r>
              <a:rPr lang="ar-SA" sz="2800"/>
              <a:t>ج – يهتم بصفة خاصة بالسلوك الشاذ</a:t>
            </a:r>
          </a:p>
          <a:p>
            <a:r>
              <a:rPr lang="ar-SA" sz="2800"/>
              <a:t>د – يركز موضوع بحثه في دراسة سلوك الحيوان</a:t>
            </a:r>
            <a:endParaRPr lang="en-US" sz="2800"/>
          </a:p>
        </p:txBody>
      </p:sp>
      <p:sp>
        <p:nvSpPr>
          <p:cNvPr id="43012" name="Rectangle 4"/>
          <p:cNvSpPr>
            <a:spLocks noChangeArrowheads="1"/>
          </p:cNvSpPr>
          <p:nvPr/>
        </p:nvSpPr>
        <p:spPr bwMode="auto">
          <a:xfrm>
            <a:off x="647700" y="427038"/>
            <a:ext cx="8915400" cy="1143000"/>
          </a:xfrm>
          <a:prstGeom prst="rect">
            <a:avLst/>
          </a:prstGeom>
          <a:noFill/>
          <a:ln w="9525">
            <a:noFill/>
            <a:miter lim="800000"/>
            <a:headEnd/>
            <a:tailEnd/>
          </a:ln>
          <a:effectLst/>
        </p:spPr>
        <p:txBody>
          <a:bodyPr anchor="ctr"/>
          <a:lstStyle/>
          <a:p>
            <a:pPr algn="ctr"/>
            <a:r>
              <a:rPr lang="ar-SA" sz="4400">
                <a:solidFill>
                  <a:schemeClr val="tx2"/>
                </a:solidFill>
                <a:effectLst>
                  <a:outerShdw blurRad="38100" dist="38100" dir="2700000" algn="tl">
                    <a:srgbClr val="000000"/>
                  </a:outerShdw>
                </a:effectLst>
                <a:latin typeface="Tahoma" pitchFamily="34" charset="0"/>
              </a:rPr>
              <a:t>اسئلة وتدريبات </a:t>
            </a:r>
            <a:endParaRPr lang="en-US" sz="4400">
              <a:solidFill>
                <a:schemeClr val="tx2"/>
              </a:solidFill>
              <a:effectLst>
                <a:outerShdw blurRad="38100" dist="38100" dir="2700000" algn="tl">
                  <a:srgbClr val="000000"/>
                </a:outerShdw>
              </a:effectLst>
              <a:latin typeface="Tahoma"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ar-SA" sz="4000"/>
              <a:t>أي من العوامل الاتية اكثر قيمة وأهمية في فهم سلوك الراشد</a:t>
            </a:r>
            <a:endParaRPr lang="en-US" sz="4000"/>
          </a:p>
        </p:txBody>
      </p:sp>
      <p:sp>
        <p:nvSpPr>
          <p:cNvPr id="44035" name="Rectangle 3"/>
          <p:cNvSpPr>
            <a:spLocks noGrp="1" noChangeArrowheads="1"/>
          </p:cNvSpPr>
          <p:nvPr>
            <p:ph type="body" idx="1"/>
          </p:nvPr>
        </p:nvSpPr>
        <p:spPr/>
        <p:txBody>
          <a:bodyPr/>
          <a:lstStyle/>
          <a:p>
            <a:pPr>
              <a:lnSpc>
                <a:spcPct val="90000"/>
              </a:lnSpc>
            </a:pPr>
            <a:r>
              <a:rPr lang="ar-SA" sz="2800"/>
              <a:t>ا- المعرفة الدقيقة للمنبهات التي تقع علي حواسه </a:t>
            </a:r>
          </a:p>
          <a:p>
            <a:pPr>
              <a:lnSpc>
                <a:spcPct val="90000"/>
              </a:lnSpc>
            </a:pPr>
            <a:r>
              <a:rPr lang="ar-SA" sz="2800"/>
              <a:t>ب – معرفة حاجاته الجسمية  الاساسية </a:t>
            </a:r>
          </a:p>
          <a:p>
            <a:pPr>
              <a:lnSpc>
                <a:spcPct val="90000"/>
              </a:lnSpc>
            </a:pPr>
            <a:r>
              <a:rPr lang="ar-SA" sz="2800"/>
              <a:t>ج- معرفة دقيقة بتاريخ نموه </a:t>
            </a:r>
          </a:p>
          <a:p>
            <a:pPr>
              <a:lnSpc>
                <a:spcPct val="90000"/>
              </a:lnSpc>
            </a:pPr>
            <a:r>
              <a:rPr lang="ar-SA" sz="2800"/>
              <a:t>د – قياس دقيق لذكائه </a:t>
            </a:r>
          </a:p>
          <a:p>
            <a:pPr>
              <a:lnSpc>
                <a:spcPct val="90000"/>
              </a:lnSpc>
            </a:pPr>
            <a:r>
              <a:rPr lang="ar-SA" sz="2800"/>
              <a:t>الاهتمام الاساسي للجشتلطيين هو </a:t>
            </a:r>
          </a:p>
          <a:p>
            <a:pPr>
              <a:lnSpc>
                <a:spcPct val="90000"/>
              </a:lnSpc>
            </a:pPr>
            <a:r>
              <a:rPr lang="ar-SA" sz="2800"/>
              <a:t>ا- السلوك غير الظاهر </a:t>
            </a:r>
          </a:p>
          <a:p>
            <a:pPr>
              <a:lnSpc>
                <a:spcPct val="90000"/>
              </a:lnSpc>
            </a:pPr>
            <a:r>
              <a:rPr lang="ar-SA" sz="2800">
                <a:latin typeface="Arial"/>
              </a:rPr>
              <a:t>– ب- تنظيم العمليات العقلية </a:t>
            </a:r>
          </a:p>
          <a:p>
            <a:pPr>
              <a:lnSpc>
                <a:spcPct val="90000"/>
              </a:lnSpc>
            </a:pPr>
            <a:r>
              <a:rPr lang="ar-SA" sz="2800">
                <a:latin typeface="Arial"/>
              </a:rPr>
              <a:t>– ج- القياس الاحصائي للظواهر المعقدة</a:t>
            </a:r>
          </a:p>
          <a:p>
            <a:pPr>
              <a:lnSpc>
                <a:spcPct val="90000"/>
              </a:lnSpc>
            </a:pPr>
            <a:r>
              <a:rPr lang="ar-SA" sz="2800"/>
              <a:t> – د- تفسير السلوك عن طريق العلاقة بين المنبه والاستجابة</a:t>
            </a:r>
            <a:endParaRPr lang="en-US" sz="280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1339</TotalTime>
  <Words>745</Words>
  <Application>Microsoft Office PowerPoint</Application>
  <PresentationFormat>A4 Paper (210x297 mm)‎</PresentationFormat>
  <Paragraphs>92</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عنوان المحاضرة</vt:lpstr>
      <vt:lpstr>الاهداف الاجرائية للمحاضرة</vt:lpstr>
      <vt:lpstr>مفهوم علم النفس </vt:lpstr>
      <vt:lpstr>من العرض السابق نستطيع استخلاص مفهوم اجرائي  لعلم النفس علي النحو التالي </vt:lpstr>
      <vt:lpstr>موضوع علم النفس </vt:lpstr>
      <vt:lpstr>اهداف علم النفس</vt:lpstr>
      <vt:lpstr>ميادين علم النفس </vt:lpstr>
      <vt:lpstr>ثانيا : ميادين علم النفس التطبيقية </vt:lpstr>
      <vt:lpstr>الاتجاهات المعاصرة في علم النفس</vt:lpstr>
      <vt:lpstr> </vt:lpstr>
      <vt:lpstr>اسئلة وتدريبات </vt:lpstr>
      <vt:lpstr>أي من العوامل الاتية اكثر قيمة وأهمية في فهم سلوك الراشد</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msarhan</cp:lastModifiedBy>
  <cp:revision>73</cp:revision>
  <dcterms:created xsi:type="dcterms:W3CDTF">2009-10-14T19:14:34Z</dcterms:created>
  <dcterms:modified xsi:type="dcterms:W3CDTF">2010-10-06T06:29:54Z</dcterms:modified>
</cp:coreProperties>
</file>