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494" y="-506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8B8DAC9-99F1-4639-97A3-011528A48FEC}" type="datetimeFigureOut">
              <a:rPr lang="ar-SA" smtClean="0"/>
              <a:t>06/01/32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9977CE0-E75C-4740-A056-2EDACA728901}"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9977CE0-E75C-4740-A056-2EDACA728901}" type="slidenum">
              <a:rPr lang="ar-SA" smtClean="0"/>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06/01/32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06/01/32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06/01/32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06/01/32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06/01/32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06/01/32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06/01/32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SA" b="1" dirty="0" smtClean="0"/>
              <a:t>المحاضره الاولى:الصحه واللياقه</a:t>
            </a:r>
            <a:br>
              <a:rPr lang="ar-SA" b="1" dirty="0" smtClean="0"/>
            </a:br>
            <a:r>
              <a:rPr lang="ar-SA" b="1" dirty="0" smtClean="0"/>
              <a:t/>
            </a:r>
            <a:br>
              <a:rPr lang="ar-SA" b="1" dirty="0" smtClean="0"/>
            </a:br>
            <a:r>
              <a:rPr lang="ar-SA" b="1" dirty="0" smtClean="0"/>
              <a:t>السؤال الاول:</a:t>
            </a:r>
            <a:br>
              <a:rPr lang="ar-SA" b="1" dirty="0" smtClean="0"/>
            </a:br>
            <a:r>
              <a:rPr lang="ar-SA" b="1" dirty="0" smtClean="0"/>
              <a:t/>
            </a:r>
            <a:br>
              <a:rPr lang="ar-SA" b="1" dirty="0" smtClean="0"/>
            </a:br>
            <a:r>
              <a:rPr lang="ar-SA" b="1" dirty="0" smtClean="0"/>
              <a:t>اكملي الفراغات التاليه:</a:t>
            </a:r>
            <a:br>
              <a:rPr lang="ar-SA" b="1" dirty="0" smtClean="0"/>
            </a:br>
            <a:r>
              <a:rPr lang="ar-SA" b="1" dirty="0" smtClean="0"/>
              <a:t/>
            </a:r>
            <a:br>
              <a:rPr lang="ar-SA" b="1" dirty="0" smtClean="0"/>
            </a:br>
            <a:r>
              <a:rPr lang="ar-SA" b="1" dirty="0" smtClean="0"/>
              <a:t>مفهوم الصحة:هي حالة السلامه والكفايه البدنيه والنفسيه والأجتماعيه وليست مجرد الخلو من العجز والمرض</a:t>
            </a:r>
            <a:br>
              <a:rPr lang="ar-SA" b="1" dirty="0" smtClean="0"/>
            </a:br>
            <a:r>
              <a:rPr lang="ar-SA" b="1" dirty="0" smtClean="0"/>
              <a:t/>
            </a:r>
            <a:br>
              <a:rPr lang="ar-SA" b="1" dirty="0" smtClean="0"/>
            </a:br>
            <a:r>
              <a:rPr lang="ar-SA" b="1" dirty="0" smtClean="0"/>
              <a:t>مستويات الصحة:</a:t>
            </a:r>
            <a:br>
              <a:rPr lang="ar-SA" b="1" dirty="0" smtClean="0"/>
            </a:br>
            <a:r>
              <a:rPr lang="ar-SA" b="1" dirty="0" smtClean="0"/>
              <a:t/>
            </a:r>
            <a:br>
              <a:rPr lang="ar-SA" b="1" dirty="0" smtClean="0"/>
            </a:br>
            <a:r>
              <a:rPr lang="ar-SA" b="1" dirty="0" smtClean="0"/>
              <a:t>1)الصحه المثاليه نقصد بها التكامل النفسي والبدني والأجتماعي</a:t>
            </a:r>
            <a:br>
              <a:rPr lang="ar-SA" b="1" dirty="0" smtClean="0"/>
            </a:br>
            <a:r>
              <a:rPr lang="ar-SA" b="1" dirty="0" smtClean="0"/>
              <a:t>2) الصحه الأيجابيه طاقه صحيه ايجابيه تمكن الفرد من مواجهة المشاكل والمؤثرات والضغوط البدنيه والنفسيه والأجتماعيه</a:t>
            </a:r>
            <a:br>
              <a:rPr lang="ar-SA" b="1" dirty="0" smtClean="0"/>
            </a:br>
            <a:r>
              <a:rPr lang="ar-SA" b="1" dirty="0" smtClean="0"/>
              <a:t>3)السلامه المتوسطه يكون الفرد عرضه للمؤثرات الضاره بدنيه ونفسيه واجتماعيه</a:t>
            </a:r>
            <a:br>
              <a:rPr lang="ar-SA" b="1" dirty="0" smtClean="0"/>
            </a:br>
            <a:r>
              <a:rPr lang="ar-SA" b="1" dirty="0" smtClean="0"/>
              <a:t/>
            </a:r>
            <a:br>
              <a:rPr lang="ar-SA" b="1" dirty="0" smtClean="0"/>
            </a:br>
            <a:r>
              <a:rPr lang="ar-SA" b="1" dirty="0" smtClean="0"/>
              <a:t>4) مكونات الصحة العامة1) الصحه الشخصيه و2)صحة البيئه تحسين احوال البيئه</a:t>
            </a:r>
            <a:br>
              <a:rPr lang="ar-SA" b="1" dirty="0" smtClean="0"/>
            </a:br>
            <a:r>
              <a:rPr lang="ar-SA" b="1" dirty="0" smtClean="0"/>
              <a:t/>
            </a:r>
            <a:br>
              <a:rPr lang="ar-SA" b="1" dirty="0" smtClean="0"/>
            </a:br>
            <a:r>
              <a:rPr lang="ar-SA" b="1" dirty="0" smtClean="0"/>
              <a:t>5) مكونات اللياقة البدنية1)العناصر المرتبط بالمهاره و 2)العناصر المرتبطه بالصحه</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ـــــــــــــــــــ</a:t>
            </a:r>
            <a:br>
              <a:rPr lang="ar-SA" b="1" dirty="0" smtClean="0"/>
            </a:br>
            <a:r>
              <a:rPr lang="ar-SA" b="1" dirty="0" smtClean="0"/>
              <a:t/>
            </a:r>
            <a:br>
              <a:rPr lang="ar-SA" b="1" dirty="0" smtClean="0"/>
            </a:br>
            <a:r>
              <a:rPr lang="ar-SA" b="1" dirty="0" smtClean="0"/>
              <a:t>السؤال الثاني:</a:t>
            </a:r>
            <a:br>
              <a:rPr lang="ar-SA" b="1" dirty="0" smtClean="0"/>
            </a:br>
            <a:r>
              <a:rPr lang="ar-SA" b="1" dirty="0" smtClean="0"/>
              <a:t/>
            </a:r>
            <a:br>
              <a:rPr lang="ar-SA" b="1" dirty="0" smtClean="0"/>
            </a:br>
            <a:r>
              <a:rPr lang="ar-SA" b="1" dirty="0" smtClean="0"/>
              <a:t>ضعي علامة (صح) او (خطاء)؟</a:t>
            </a:r>
            <a:br>
              <a:rPr lang="ar-SA" b="1" dirty="0" smtClean="0"/>
            </a:br>
            <a:r>
              <a:rPr lang="ar-SA" b="1" dirty="0" smtClean="0"/>
              <a:t/>
            </a:r>
            <a:br>
              <a:rPr lang="ar-SA" b="1" dirty="0" smtClean="0"/>
            </a:br>
            <a:r>
              <a:rPr lang="ar-SA" b="1" dirty="0" smtClean="0"/>
              <a:t>1) مكونات الصحة الكفاية النفسية( خطأ)</a:t>
            </a:r>
            <a:br>
              <a:rPr lang="ar-SA" b="1" dirty="0" smtClean="0"/>
            </a:br>
            <a:r>
              <a:rPr lang="ar-SA" b="1" dirty="0" smtClean="0"/>
              <a:t/>
            </a:r>
            <a:br>
              <a:rPr lang="ar-SA" b="1" dirty="0" smtClean="0"/>
            </a:br>
            <a:r>
              <a:rPr lang="ar-SA" b="1" dirty="0" smtClean="0"/>
              <a:t>2) الصحة الشاملة توفر طاقة صحية ايجابية تمكن الفرد من مواجهة المشاكل والمؤثرات والضغوط البدنية والنفسية والاجتماعية(خطأ)</a:t>
            </a:r>
            <a:br>
              <a:rPr lang="ar-SA" b="1" dirty="0" smtClean="0"/>
            </a:br>
            <a:r>
              <a:rPr lang="ar-SA" b="1" dirty="0" smtClean="0"/>
              <a:t/>
            </a:r>
            <a:br>
              <a:rPr lang="ar-SA" b="1" dirty="0" smtClean="0"/>
            </a:br>
            <a:r>
              <a:rPr lang="ar-SA" b="1" dirty="0" smtClean="0"/>
              <a:t>3) مستويات الصحة يكون الفرد عرضة للمؤثرات الضارة (بدنية ، نفسية ، اجتماعية)(صح)</a:t>
            </a:r>
            <a:br>
              <a:rPr lang="ar-SA" b="1" dirty="0" smtClean="0"/>
            </a:br>
            <a:r>
              <a:rPr lang="ar-SA" b="1" dirty="0" smtClean="0"/>
              <a:t/>
            </a:r>
            <a:br>
              <a:rPr lang="ar-SA" b="1" dirty="0" smtClean="0"/>
            </a:br>
            <a:r>
              <a:rPr lang="ar-SA" b="1" dirty="0" smtClean="0"/>
              <a:t>4) العوامل التي تحدد مستويات الصحة يشكو الفرد من مرض من مرض ( بدني ، نفسي، اجتماعي)( صح)</a:t>
            </a:r>
            <a:br>
              <a:rPr lang="ar-SA" b="1" dirty="0" smtClean="0"/>
            </a:br>
            <a:r>
              <a:rPr lang="ar-SA" b="1" dirty="0" smtClean="0"/>
              <a:t/>
            </a:r>
            <a:br>
              <a:rPr lang="ar-SA" b="1" dirty="0" smtClean="0"/>
            </a:br>
            <a:r>
              <a:rPr lang="ar-SA" b="1" dirty="0" smtClean="0"/>
              <a:t>5) العوامل المتعلقة بالمسببات المقاومة / المناعة (خطأ )</a:t>
            </a:r>
            <a:br>
              <a:rPr lang="ar-SA" b="1" dirty="0" smtClean="0"/>
            </a:br>
            <a:r>
              <a:rPr lang="ar-SA" b="1" dirty="0" smtClean="0"/>
              <a:t/>
            </a:r>
            <a:br>
              <a:rPr lang="ar-SA" b="1" dirty="0" smtClean="0"/>
            </a:br>
            <a:r>
              <a:rPr lang="ar-SA" b="1" dirty="0" smtClean="0"/>
              <a:t>6) الطب الوقائي للمجتمع صحة البيئة – الاحصاءات – التفتيش الصحي - الطب الوقائي للفرد(صح)</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a:t>
            </a:r>
            <a:br>
              <a:rPr lang="ar-SA" b="1" dirty="0" smtClean="0"/>
            </a:br>
            <a:r>
              <a:rPr lang="ar-SA" b="1" dirty="0" smtClean="0"/>
              <a:t/>
            </a:r>
            <a:br>
              <a:rPr lang="ar-SA" b="1" dirty="0" smtClean="0"/>
            </a:br>
            <a:r>
              <a:rPr lang="ar-SA" b="1" dirty="0" smtClean="0"/>
              <a:t>السؤال الثالث:</a:t>
            </a:r>
            <a:br>
              <a:rPr lang="ar-SA" b="1" dirty="0" smtClean="0"/>
            </a:br>
            <a:r>
              <a:rPr lang="ar-SA" b="1" dirty="0" smtClean="0"/>
              <a:t/>
            </a:r>
            <a:br>
              <a:rPr lang="ar-SA" b="1" dirty="0" smtClean="0"/>
            </a:br>
            <a:r>
              <a:rPr lang="ar-SA" b="1" dirty="0" smtClean="0"/>
              <a:t>1)عددي ا لعوامل المتعلقة بالإنسان ثلاث نقاط فقط؟</a:t>
            </a:r>
            <a:br>
              <a:rPr lang="ar-SA" b="1" dirty="0" smtClean="0"/>
            </a:br>
            <a:r>
              <a:rPr lang="ar-SA" b="1" dirty="0" smtClean="0"/>
              <a:t>1- المقاومه الطبيعيه نوعيه وغير نوعيه</a:t>
            </a:r>
            <a:br>
              <a:rPr lang="ar-SA" b="1" dirty="0" smtClean="0"/>
            </a:br>
            <a:r>
              <a:rPr lang="ar-SA" b="1" dirty="0" smtClean="0"/>
              <a:t>2- عوامل وراثيه</a:t>
            </a:r>
            <a:br>
              <a:rPr lang="ar-SA" b="1" dirty="0" smtClean="0"/>
            </a:br>
            <a:r>
              <a:rPr lang="ar-SA" b="1" dirty="0" smtClean="0"/>
              <a:t>3-عوامل اجتماعيه</a:t>
            </a:r>
            <a:br>
              <a:rPr lang="ar-SA" b="1" dirty="0" smtClean="0"/>
            </a:br>
            <a:r>
              <a:rPr lang="ar-SA" b="1" dirty="0" smtClean="0"/>
              <a:t/>
            </a:r>
            <a:br>
              <a:rPr lang="ar-SA" b="1" dirty="0" smtClean="0"/>
            </a:br>
            <a:r>
              <a:rPr lang="ar-SA" b="1" dirty="0" smtClean="0"/>
              <a:t>2) العوامل المتعلقة بالمسببات اربع نقاط اذكريها؟</a:t>
            </a:r>
            <a:br>
              <a:rPr lang="ar-SA" b="1" dirty="0" smtClean="0"/>
            </a:br>
            <a:r>
              <a:rPr lang="ar-SA" b="1" dirty="0" smtClean="0"/>
              <a:t>مسببات حيويه من أصل حيواني:حيوانات وحيدة الخليه الأميبا-الملاريا حيونات متعددة الخلايا ديدان- البلهارسيا</a:t>
            </a:r>
            <a:br>
              <a:rPr lang="ar-SA" b="1" dirty="0" smtClean="0"/>
            </a:br>
            <a:r>
              <a:rPr lang="ar-SA" b="1" dirty="0" smtClean="0"/>
              <a:t>مسببات حيويه من اصل تباتي الفطريات -البكتيريا- الفيروسات</a:t>
            </a:r>
            <a:br>
              <a:rPr lang="ar-SA" b="1" dirty="0" smtClean="0"/>
            </a:br>
            <a:r>
              <a:rPr lang="ar-SA" b="1" dirty="0" smtClean="0"/>
              <a:t>مسببات غذائيه كزيادة ونقص الكربو هيدرات - الدهون -البروتينات-الأملاح- الماء</a:t>
            </a:r>
            <a:br>
              <a:rPr lang="ar-SA" b="1" dirty="0" smtClean="0"/>
            </a:br>
            <a:r>
              <a:rPr lang="ar-SA" b="1" dirty="0" smtClean="0"/>
              <a:t>مسببات طبيعيه الحراره-البروده- الرطوبه-الأشعاعات - الكهرباء</a:t>
            </a:r>
            <a:br>
              <a:rPr lang="ar-SA" b="1" dirty="0" smtClean="0"/>
            </a:br>
            <a:r>
              <a:rPr lang="ar-SA" b="1" dirty="0" smtClean="0"/>
              <a:t/>
            </a:r>
            <a:br>
              <a:rPr lang="ar-SA" b="1" dirty="0" smtClean="0"/>
            </a:br>
            <a:r>
              <a:rPr lang="ar-SA" b="1" dirty="0" smtClean="0"/>
              <a:t>3)اذكري اهم العوامل المتعلقة بالبيئة ؟</a:t>
            </a:r>
            <a:br>
              <a:rPr lang="ar-SA" b="1" dirty="0" smtClean="0"/>
            </a:br>
            <a:r>
              <a:rPr lang="ar-SA" b="1" dirty="0" smtClean="0"/>
              <a:t>البيئه الطبيعيه</a:t>
            </a:r>
            <a:br>
              <a:rPr lang="ar-SA" b="1" dirty="0" smtClean="0"/>
            </a:br>
            <a:r>
              <a:rPr lang="ar-SA" b="1" dirty="0" smtClean="0"/>
              <a:t>البيئه الأجتماعيه</a:t>
            </a:r>
            <a:br>
              <a:rPr lang="ar-SA" b="1" dirty="0" smtClean="0"/>
            </a:br>
            <a:r>
              <a:rPr lang="ar-SA" b="1" dirty="0" smtClean="0"/>
              <a:t>البيئه الجيولوجيه</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a:t>
            </a:r>
            <a:br>
              <a:rPr lang="ar-SA" b="1" dirty="0" smtClean="0"/>
            </a:br>
            <a:r>
              <a:rPr lang="ar-SA" b="1" dirty="0" smtClean="0"/>
              <a:t/>
            </a:r>
            <a:br>
              <a:rPr lang="ar-SA" b="1" dirty="0" smtClean="0"/>
            </a:br>
            <a:r>
              <a:rPr lang="ar-SA" b="1" dirty="0" smtClean="0"/>
              <a:t>السؤال الرابع:</a:t>
            </a:r>
            <a:br>
              <a:rPr lang="ar-SA" b="1" dirty="0" smtClean="0"/>
            </a:br>
            <a:r>
              <a:rPr lang="ar-SA" b="1" dirty="0" smtClean="0"/>
              <a:t/>
            </a:r>
            <a:br>
              <a:rPr lang="ar-SA" b="1" dirty="0" smtClean="0"/>
            </a:br>
            <a:r>
              <a:rPr lang="ar-SA" b="1" dirty="0" smtClean="0"/>
              <a:t>عرفي اللياقة البدنية؟</a:t>
            </a:r>
            <a:br>
              <a:rPr lang="ar-SA" b="1" dirty="0" smtClean="0"/>
            </a:br>
            <a:r>
              <a:rPr lang="ar-SA" b="1" dirty="0" smtClean="0"/>
              <a:t>1- القدره على التكيف والأستجابه المرغوبه لأي جهد بدني</a:t>
            </a:r>
            <a:br>
              <a:rPr lang="ar-SA" b="1" dirty="0" smtClean="0"/>
            </a:br>
            <a:r>
              <a:rPr lang="ar-SA" b="1" dirty="0" smtClean="0"/>
              <a:t>2- قدرة أجهزة الجسم المختلفه على تأدية مهامها علىاكمل وجه ممكن في كافة الظروف</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a:t>
            </a:r>
            <a:br>
              <a:rPr lang="ar-SA" b="1" dirty="0" smtClean="0"/>
            </a:br>
            <a:r>
              <a:rPr lang="ar-SA" b="1" dirty="0" smtClean="0"/>
              <a:t/>
            </a:r>
            <a:br>
              <a:rPr lang="ar-SA" b="1" dirty="0" smtClean="0"/>
            </a:br>
            <a:r>
              <a:rPr lang="ar-SA" b="1" dirty="0" smtClean="0"/>
              <a:t>السؤال الخامس:</a:t>
            </a:r>
            <a:br>
              <a:rPr lang="ar-SA" b="1" dirty="0" smtClean="0"/>
            </a:br>
            <a:r>
              <a:rPr lang="ar-SA" b="1" dirty="0" smtClean="0"/>
              <a:t/>
            </a:r>
            <a:br>
              <a:rPr lang="ar-SA" b="1" dirty="0" smtClean="0"/>
            </a:br>
            <a:r>
              <a:rPr lang="ar-SA" b="1" dirty="0" smtClean="0"/>
              <a:t>صلي بين العمودين (أ)بما يناسبه من العمود(ب)</a:t>
            </a:r>
            <a:br>
              <a:rPr lang="ar-SA" b="1" dirty="0" smtClean="0"/>
            </a:br>
            <a:r>
              <a:rPr lang="ar-SA" b="1" dirty="0" smtClean="0"/>
              <a:t/>
            </a:r>
            <a:br>
              <a:rPr lang="ar-SA" b="1" dirty="0" smtClean="0"/>
            </a:br>
            <a:r>
              <a:rPr lang="ar-SA" b="1" dirty="0" smtClean="0"/>
              <a:t>(أ)</a:t>
            </a:r>
            <a:br>
              <a:rPr lang="ar-SA" b="1" dirty="0" smtClean="0"/>
            </a:br>
            <a:r>
              <a:rPr lang="ar-SA" b="1" dirty="0" smtClean="0"/>
              <a:t/>
            </a:r>
            <a:br>
              <a:rPr lang="ar-SA" b="1" dirty="0" smtClean="0"/>
            </a:br>
            <a:r>
              <a:rPr lang="ar-SA" b="1" dirty="0" smtClean="0"/>
              <a:t>(ب)</a:t>
            </a:r>
            <a:br>
              <a:rPr lang="ar-SA" b="1" dirty="0" smtClean="0"/>
            </a:br>
            <a:r>
              <a:rPr lang="ar-SA" b="1" dirty="0" smtClean="0"/>
              <a:t/>
            </a:r>
            <a:br>
              <a:rPr lang="ar-SA" b="1" dirty="0" smtClean="0"/>
            </a:br>
            <a:r>
              <a:rPr lang="ar-SA" b="1" dirty="0" smtClean="0"/>
              <a:t>1) العوامل المتعلقة بالبيئة.(3)</a:t>
            </a:r>
            <a:br>
              <a:rPr lang="ar-SA" b="1" dirty="0" smtClean="0"/>
            </a:br>
            <a:r>
              <a:rPr lang="ar-SA" b="1" dirty="0" smtClean="0"/>
              <a:t/>
            </a:r>
            <a:br>
              <a:rPr lang="ar-SA" b="1" dirty="0" smtClean="0"/>
            </a:br>
            <a:r>
              <a:rPr lang="ar-SA" b="1" dirty="0" smtClean="0"/>
              <a:t/>
            </a:r>
            <a:br>
              <a:rPr lang="ar-SA" b="1" dirty="0" smtClean="0"/>
            </a:br>
            <a:r>
              <a:rPr lang="ar-SA" b="1" dirty="0" smtClean="0"/>
              <a:t>2)مكونات الصحةالعامة.(1)</a:t>
            </a:r>
            <a:br>
              <a:rPr lang="ar-SA" b="1" dirty="0" smtClean="0"/>
            </a:br>
            <a:r>
              <a:rPr lang="ar-SA" b="1" dirty="0" smtClean="0"/>
              <a:t/>
            </a:r>
            <a:br>
              <a:rPr lang="ar-SA" b="1" dirty="0" smtClean="0"/>
            </a:br>
            <a:r>
              <a:rPr lang="ar-SA" b="1" dirty="0" smtClean="0"/>
              <a:t>3) الصحة الشاملة.(2)</a:t>
            </a:r>
            <a:br>
              <a:rPr lang="ar-SA" b="1" dirty="0" smtClean="0"/>
            </a:br>
            <a:r>
              <a:rPr lang="ar-SA" b="1" dirty="0" smtClean="0"/>
              <a:t/>
            </a:r>
            <a:br>
              <a:rPr lang="ar-SA" b="1" dirty="0" smtClean="0"/>
            </a:br>
            <a:r>
              <a:rPr lang="ar-SA" b="1" dirty="0" smtClean="0"/>
              <a:t>1) . صحة البيئة , الطب الوقائي للمجتمع . الصحة الشخصية</a:t>
            </a:r>
            <a:br>
              <a:rPr lang="ar-SA" b="1" dirty="0" smtClean="0"/>
            </a:br>
            <a:r>
              <a:rPr lang="ar-SA" b="1" dirty="0" smtClean="0"/>
              <a:t/>
            </a:r>
            <a:br>
              <a:rPr lang="ar-SA" b="1" dirty="0" smtClean="0"/>
            </a:br>
            <a:r>
              <a:rPr lang="ar-SA" b="1" dirty="0" smtClean="0"/>
              <a:t>2) الجهد المتواصل والموجه للبقاء بحالة صحية جيدة والارتقاء بمستواها في جميعجوانبها الى أفضل مستوى ممكن</a:t>
            </a:r>
            <a:br>
              <a:rPr lang="ar-SA" b="1" dirty="0" smtClean="0"/>
            </a:br>
            <a:r>
              <a:rPr lang="ar-SA" b="1" dirty="0" smtClean="0"/>
              <a:t/>
            </a:r>
            <a:br>
              <a:rPr lang="ar-SA" b="1" dirty="0" smtClean="0"/>
            </a:br>
            <a:r>
              <a:rPr lang="ar-SA" b="1" dirty="0" smtClean="0"/>
              <a:t>(3) الجغرافيا – الجيولوجيا – المناخ</a:t>
            </a:r>
            <a:br>
              <a:rPr lang="ar-SA" b="1" dirty="0" smtClean="0"/>
            </a:br>
            <a:r>
              <a:rPr lang="ar-SA" b="1" dirty="0" smtClean="0"/>
              <a:t/>
            </a:r>
            <a:br>
              <a:rPr lang="ar-SA" b="1" dirty="0" smtClean="0"/>
            </a:br>
            <a:r>
              <a:rPr lang="ar-SA" b="1" dirty="0" smtClean="0"/>
              <a:t/>
            </a:r>
            <a:br>
              <a:rPr lang="ar-SA" b="1" dirty="0" smtClean="0"/>
            </a:br>
            <a:r>
              <a:rPr lang="ar-SA" b="1" dirty="0" smtClean="0"/>
              <a:t>محاضرة الثانيه :للصحه واللياقه</a:t>
            </a:r>
            <a:br>
              <a:rPr lang="ar-SA" b="1" dirty="0" smtClean="0"/>
            </a:br>
            <a:r>
              <a:rPr lang="ar-SA" b="1" dirty="0" smtClean="0"/>
              <a:t/>
            </a:r>
            <a:br>
              <a:rPr lang="ar-SA" b="1" dirty="0" smtClean="0"/>
            </a:br>
            <a:r>
              <a:rPr lang="ar-SA" b="1" dirty="0" smtClean="0"/>
              <a:t>اسئلة اختبار:</a:t>
            </a:r>
            <a:br>
              <a:rPr lang="ar-SA" b="1" dirty="0" smtClean="0"/>
            </a:br>
            <a:r>
              <a:rPr lang="ar-SA" b="1" dirty="0" smtClean="0"/>
              <a:t/>
            </a:r>
            <a:br>
              <a:rPr lang="ar-SA" b="1" dirty="0" smtClean="0"/>
            </a:br>
            <a:r>
              <a:rPr lang="ar-SA" b="1" u="sng" dirty="0" smtClean="0"/>
              <a:t>السؤال الاول:</a:t>
            </a:r>
            <a:r>
              <a:rPr lang="ar-SA" b="1" dirty="0" smtClean="0"/>
              <a:t/>
            </a:r>
            <a:br>
              <a:rPr lang="ar-SA" b="1" dirty="0" smtClean="0"/>
            </a:br>
            <a:r>
              <a:rPr lang="ar-SA" b="1" dirty="0" smtClean="0"/>
              <a:t/>
            </a:r>
            <a:br>
              <a:rPr lang="ar-SA" b="1" dirty="0" smtClean="0"/>
            </a:br>
            <a:r>
              <a:rPr lang="ar-SA" b="1" u="sng" dirty="0" smtClean="0"/>
              <a:t>عرفي مايلي:</a:t>
            </a:r>
            <a:r>
              <a:rPr lang="ar-SA" b="1" dirty="0" smtClean="0"/>
              <a:t/>
            </a:r>
            <a:br>
              <a:rPr lang="ar-SA" b="1" dirty="0" smtClean="0"/>
            </a:br>
            <a:r>
              <a:rPr lang="ar-SA" b="1" dirty="0" smtClean="0"/>
              <a:t/>
            </a:r>
            <a:br>
              <a:rPr lang="ar-SA" b="1" dirty="0" smtClean="0"/>
            </a:br>
            <a:r>
              <a:rPr lang="ar-SA" b="1" dirty="0" smtClean="0"/>
              <a:t>1)الياقة القلبية الوعائية التنفسية؟</a:t>
            </a:r>
            <a:br>
              <a:rPr lang="ar-SA" b="1" dirty="0" smtClean="0"/>
            </a:br>
            <a:r>
              <a:rPr lang="ar-SA" b="1" dirty="0" smtClean="0"/>
              <a:t/>
            </a:r>
            <a:br>
              <a:rPr lang="ar-SA" b="1" dirty="0" smtClean="0"/>
            </a:br>
            <a:r>
              <a:rPr lang="ar-SA" b="1" dirty="0" smtClean="0"/>
              <a:t>2) اللياقة البدنية؟</a:t>
            </a:r>
            <a:br>
              <a:rPr lang="ar-SA" b="1" dirty="0" smtClean="0"/>
            </a:br>
            <a:r>
              <a:rPr lang="ar-SA" b="1" dirty="0" smtClean="0"/>
              <a:t>1- هي القدره على التكيف والأستجابه المرغوبه لأي جهد بدني</a:t>
            </a:r>
            <a:br>
              <a:rPr lang="ar-SA" b="1" dirty="0" smtClean="0"/>
            </a:br>
            <a:r>
              <a:rPr lang="ar-SA" b="1" dirty="0" smtClean="0"/>
              <a:t>2- هي قدره أجهزة الجسم المختلفه على تأدية مهامها على أكمل وجه ممكن في كافة الظروف</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a:t>
            </a:r>
            <a:br>
              <a:rPr lang="ar-SA" b="1" dirty="0" smtClean="0"/>
            </a:br>
            <a:r>
              <a:rPr lang="ar-SA" b="1" dirty="0" smtClean="0"/>
              <a:t/>
            </a:r>
            <a:br>
              <a:rPr lang="ar-SA" b="1" dirty="0" smtClean="0"/>
            </a:br>
            <a:r>
              <a:rPr lang="ar-SA" b="1" u="sng" dirty="0" smtClean="0"/>
              <a:t>السؤال الثاني</a:t>
            </a:r>
            <a:r>
              <a:rPr lang="ar-SA" b="1" dirty="0" smtClean="0"/>
              <a:t/>
            </a:r>
            <a:br>
              <a:rPr lang="ar-SA" b="1" dirty="0" smtClean="0"/>
            </a:br>
            <a:r>
              <a:rPr lang="ar-SA" b="1" dirty="0" smtClean="0"/>
              <a:t/>
            </a:r>
            <a:br>
              <a:rPr lang="ar-SA" b="1" dirty="0" smtClean="0"/>
            </a:br>
            <a:r>
              <a:rPr lang="ar-SA" b="1" dirty="0" smtClean="0"/>
              <a:t>1)اذكري فؤائد تدريبات الياقة القلبية الوعائية ؟ تكلمي عن اهميتها للعضلات؟</a:t>
            </a:r>
            <a:br>
              <a:rPr lang="ar-SA" b="1" dirty="0" smtClean="0"/>
            </a:br>
            <a:r>
              <a:rPr lang="ar-SA" b="1" dirty="0" smtClean="0"/>
              <a:t>1- القلب والدم</a:t>
            </a:r>
            <a:br>
              <a:rPr lang="ar-SA" b="1" dirty="0" smtClean="0"/>
            </a:br>
            <a:r>
              <a:rPr lang="ar-SA" b="1" dirty="0" smtClean="0"/>
              <a:t>2- العضلات: زيادة في عدد وحجم الميتو كندريا، زيادهفي القوه والتحمل العضلي</a:t>
            </a:r>
            <a:br>
              <a:rPr lang="ar-SA" b="1" dirty="0" smtClean="0"/>
            </a:br>
            <a:r>
              <a:rPr lang="ar-SA" b="1" dirty="0" smtClean="0"/>
              <a:t>3- شعور افضل</a:t>
            </a:r>
            <a:br>
              <a:rPr lang="ar-SA" b="1" dirty="0" smtClean="0"/>
            </a:br>
            <a:r>
              <a:rPr lang="ar-SA" b="1" dirty="0" smtClean="0"/>
              <a:t>4-منظر افضل</a:t>
            </a:r>
            <a:br>
              <a:rPr lang="ar-SA" b="1" dirty="0" smtClean="0"/>
            </a:br>
            <a:r>
              <a:rPr lang="ar-SA" b="1" dirty="0" smtClean="0"/>
              <a:t>5- عمل أفضل</a:t>
            </a:r>
            <a:br>
              <a:rPr lang="ar-SA" b="1" dirty="0" smtClean="0"/>
            </a:br>
            <a:r>
              <a:rPr lang="ar-SA" b="1" dirty="0" smtClean="0"/>
              <a:t/>
            </a:r>
            <a:br>
              <a:rPr lang="ar-SA" b="1" dirty="0" smtClean="0"/>
            </a:br>
            <a:r>
              <a:rPr lang="ar-SA" b="1" dirty="0" smtClean="0"/>
              <a:t>2) )ماهي مؤثرات عدم ممارسة النشاط البدني؟</a:t>
            </a:r>
            <a:br>
              <a:rPr lang="ar-SA" b="1" dirty="0" smtClean="0"/>
            </a:br>
            <a:r>
              <a:rPr lang="ar-SA" b="1" dirty="0" smtClean="0"/>
              <a:t>قلق وكآبه ، تأثير سلبي للضغوط ، السمنه، السكري، السرطان ، امراض القلب ، الموت المفاجئ ، الأمساك </a:t>
            </a:r>
            <a:br>
              <a:rPr lang="ar-SA" b="1" dirty="0" smtClean="0"/>
            </a:br>
            <a:r>
              <a:rPr lang="ar-SA" b="1" dirty="0" smtClean="0"/>
              <a:t>الموت المبكر ، هشاشة عظام ، انخفاض التحمل</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a:t>
            </a:r>
            <a:br>
              <a:rPr lang="ar-SA" b="1" dirty="0" smtClean="0"/>
            </a:br>
            <a:r>
              <a:rPr lang="ar-SA" b="1" dirty="0" smtClean="0"/>
              <a:t/>
            </a:r>
            <a:br>
              <a:rPr lang="ar-SA" b="1" dirty="0" smtClean="0"/>
            </a:br>
            <a:r>
              <a:rPr lang="ar-SA" b="1" i="1" u="sng" dirty="0" smtClean="0"/>
              <a:t>السؤال الثالث</a:t>
            </a:r>
            <a:r>
              <a:rPr lang="ar-SA" b="1" dirty="0" smtClean="0"/>
              <a:t/>
            </a:r>
            <a:br>
              <a:rPr lang="ar-SA" b="1" dirty="0" smtClean="0"/>
            </a:br>
            <a:r>
              <a:rPr lang="ar-SA" b="1" dirty="0" smtClean="0"/>
              <a:t/>
            </a:r>
            <a:br>
              <a:rPr lang="ar-SA" b="1" dirty="0" smtClean="0"/>
            </a:br>
            <a:r>
              <a:rPr lang="ar-SA" b="1" i="1" u="sng" dirty="0" smtClean="0"/>
              <a:t>اكملي الفراغ التالي:</a:t>
            </a:r>
            <a:r>
              <a:rPr lang="ar-SA" b="1" dirty="0" smtClean="0"/>
              <a:t/>
            </a:r>
            <a:br>
              <a:rPr lang="ar-SA" b="1" dirty="0" smtClean="0"/>
            </a:br>
            <a:r>
              <a:rPr lang="ar-SA" b="1" dirty="0" smtClean="0"/>
              <a:t/>
            </a:r>
            <a:br>
              <a:rPr lang="ar-SA" b="1" dirty="0" smtClean="0"/>
            </a:br>
            <a:r>
              <a:rPr lang="ar-SA" b="1" dirty="0" smtClean="0"/>
              <a:t>1) تطور الياقة القلبيةالوعائية مثل: ركوب دراجه هوائيه، القفز على الحبل، المشي السسريع، الجري، السباحه</a:t>
            </a:r>
            <a:br>
              <a:rPr lang="ar-SA" b="1" dirty="0" smtClean="0"/>
            </a:br>
            <a:r>
              <a:rPr lang="ar-SA" b="1" dirty="0" smtClean="0"/>
              <a:t/>
            </a:r>
            <a:br>
              <a:rPr lang="ar-SA" b="1" dirty="0" smtClean="0"/>
            </a:br>
            <a:r>
              <a:rPr lang="ar-SA" b="1" dirty="0" smtClean="0"/>
              <a:t>2) لاتؤثر في الياقة القلبية الوعائية مثل: المشي ، البولنج، كنس البيت، صيد السمك ، لعب الجوف</a:t>
            </a:r>
            <a:br>
              <a:rPr lang="ar-SA" b="1" dirty="0" smtClean="0"/>
            </a:br>
            <a:r>
              <a:rPr lang="ar-SA" b="1" dirty="0" smtClean="0"/>
              <a:t/>
            </a:r>
            <a:br>
              <a:rPr lang="ar-SA" b="1" dirty="0" smtClean="0"/>
            </a:br>
            <a:r>
              <a:rPr lang="ar-SA" b="1" dirty="0" smtClean="0"/>
              <a:t>3) مهام الجهازين الدوري والتنفسي</a:t>
            </a:r>
            <a:r>
              <a:rPr lang="ar-SA" b="1" u="sng" dirty="0" smtClean="0"/>
              <a:t>: توفير الأكسجين، نقل المواد الغذائيه، تخلص الجسم من الفضلات، تخلص الجسم من ثاني اكسيد الكربون، المناعه</a:t>
            </a:r>
            <a:r>
              <a:rPr lang="ar-SA" b="1" dirty="0" smtClean="0"/>
              <a:t/>
            </a:r>
            <a:br>
              <a:rPr lang="ar-SA" b="1" dirty="0" smtClean="0"/>
            </a:br>
            <a:r>
              <a:rPr lang="ar-SA" b="1" dirty="0" smtClean="0"/>
              <a:t/>
            </a:r>
            <a:br>
              <a:rPr lang="ar-SA" b="1" dirty="0" smtClean="0"/>
            </a:br>
            <a:r>
              <a:rPr lang="ar-SA" b="1" dirty="0" smtClean="0"/>
              <a:t>4) تعريفالياقة القلبية الوعائية / التنفسية: قدرةالجهازينالدوري والتنفسي على تادية مهامهما بكفاءة الظروف غير الأعتياديه</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ــــــــــــــــــ</a:t>
            </a:r>
            <a:br>
              <a:rPr lang="ar-SA" b="1" dirty="0" smtClean="0"/>
            </a:br>
            <a:r>
              <a:rPr lang="ar-SA" b="1" dirty="0" smtClean="0"/>
              <a:t/>
            </a:r>
            <a:br>
              <a:rPr lang="ar-SA" b="1" dirty="0" smtClean="0"/>
            </a:br>
            <a:r>
              <a:rPr lang="ar-SA" b="1" u="sng" dirty="0" smtClean="0"/>
              <a:t>السؤال الرابع</a:t>
            </a:r>
            <a:r>
              <a:rPr lang="ar-SA" b="1" dirty="0" smtClean="0"/>
              <a:t/>
            </a:r>
            <a:br>
              <a:rPr lang="ar-SA" b="1" dirty="0" smtClean="0"/>
            </a:br>
            <a:r>
              <a:rPr lang="ar-SA" b="1" dirty="0" smtClean="0"/>
              <a:t/>
            </a:r>
            <a:br>
              <a:rPr lang="ar-SA" b="1" dirty="0" smtClean="0"/>
            </a:br>
            <a:r>
              <a:rPr lang="ar-SA" b="1" u="sng" dirty="0" smtClean="0"/>
              <a:t>ضعي (صح) أو (خطاء) امام العبارات التاليه؟</a:t>
            </a:r>
            <a:r>
              <a:rPr lang="ar-SA" b="1" dirty="0" smtClean="0"/>
              <a:t/>
            </a:r>
            <a:br>
              <a:rPr lang="ar-SA" b="1" dirty="0" smtClean="0"/>
            </a:br>
            <a:r>
              <a:rPr lang="ar-SA" b="1" dirty="0" smtClean="0"/>
              <a:t/>
            </a:r>
            <a:br>
              <a:rPr lang="ar-SA" b="1" dirty="0" smtClean="0"/>
            </a:br>
            <a:r>
              <a:rPr lang="ar-SA" b="1" dirty="0" smtClean="0"/>
              <a:t>1) مكونات اللياقةالبدنية المرتبطة بالصحة تخليص الجسم من ثاني اسيد الكربون( خطأ)</a:t>
            </a:r>
            <a:br>
              <a:rPr lang="ar-SA" b="1" dirty="0" smtClean="0"/>
            </a:br>
            <a:r>
              <a:rPr lang="ar-SA" b="1" dirty="0" smtClean="0"/>
              <a:t/>
            </a:r>
            <a:br>
              <a:rPr lang="ar-SA" b="1" dirty="0" smtClean="0"/>
            </a:br>
            <a:r>
              <a:rPr lang="ar-SA" b="1" dirty="0" smtClean="0"/>
              <a:t>2) مهام الجهازين الدوري والتنفسي المناعة(صح)</a:t>
            </a:r>
            <a:br>
              <a:rPr lang="ar-SA" b="1" dirty="0" smtClean="0"/>
            </a:br>
            <a:r>
              <a:rPr lang="ar-SA" b="1" dirty="0" smtClean="0"/>
              <a:t/>
            </a:r>
            <a:br>
              <a:rPr lang="ar-SA" b="1" dirty="0" smtClean="0"/>
            </a:br>
            <a:r>
              <a:rPr lang="ar-SA" b="1" dirty="0" smtClean="0"/>
              <a:t>3) العناصر المرتبطة بالصحةالرشاقة – التوازن – التوافق – القدرة العضلية –زمن رد الفعل – السرعة (خطأ)</a:t>
            </a:r>
            <a:br>
              <a:rPr lang="ar-SA" b="1" dirty="0" smtClean="0"/>
            </a:br>
            <a:r>
              <a:rPr lang="ar-SA" b="1" dirty="0" smtClean="0"/>
              <a:t/>
            </a:r>
            <a:br>
              <a:rPr lang="ar-SA" b="1" dirty="0" smtClean="0"/>
            </a:br>
            <a:r>
              <a:rPr lang="ar-SA" b="1" dirty="0" smtClean="0"/>
              <a:t>4) العناصر المرتبطة بالمهارةالياقة القلبيةالتنفسية -القوةو التحمل العضلي – المرونة- التركيب الجسماني)خطأ)</a:t>
            </a:r>
            <a:br>
              <a:rPr lang="ar-SA" b="1" dirty="0" smtClean="0"/>
            </a:br>
            <a:r>
              <a:rPr lang="ar-SA" b="1" dirty="0" smtClean="0"/>
              <a:t/>
            </a:r>
            <a:br>
              <a:rPr lang="ar-SA" b="1" dirty="0" smtClean="0"/>
            </a:br>
            <a:r>
              <a:rPr lang="ar-SA" b="1" dirty="0" smtClean="0"/>
              <a:t>5) الانشطةالبدنية الشديدة نسبيا تفيد الياقة القلبية الوعائية.(صح)</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ar-SA" b="1" u="sng" dirty="0" smtClean="0"/>
              <a:t>المحاضره الثالثه</a:t>
            </a:r>
            <a:r>
              <a:rPr lang="ar-SA" b="1" dirty="0" smtClean="0"/>
              <a:t/>
            </a:r>
            <a:br>
              <a:rPr lang="ar-SA" b="1" dirty="0" smtClean="0"/>
            </a:br>
            <a:r>
              <a:rPr lang="ar-SA" b="1" dirty="0" smtClean="0"/>
              <a:t/>
            </a:r>
            <a:br>
              <a:rPr lang="ar-SA" b="1" dirty="0" smtClean="0"/>
            </a:br>
            <a:r>
              <a:rPr lang="ar-SA" b="1" u="sng" dirty="0" smtClean="0"/>
              <a:t>اسئلة اختبار الصحه واللياقه</a:t>
            </a:r>
            <a:r>
              <a:rPr lang="ar-SA" b="1" dirty="0" smtClean="0"/>
              <a:t/>
            </a:r>
            <a:br>
              <a:rPr lang="ar-SA" b="1" dirty="0" smtClean="0"/>
            </a:br>
            <a:r>
              <a:rPr lang="ar-SA" b="1" dirty="0" smtClean="0"/>
              <a:t/>
            </a:r>
            <a:br>
              <a:rPr lang="ar-SA" b="1" dirty="0" smtClean="0"/>
            </a:br>
            <a:r>
              <a:rPr lang="ar-SA" b="1" u="sng" dirty="0" smtClean="0"/>
              <a:t>السؤال الاول:</a:t>
            </a:r>
            <a:r>
              <a:rPr lang="ar-SA" b="1" dirty="0" smtClean="0"/>
              <a:t/>
            </a:r>
            <a:br>
              <a:rPr lang="ar-SA" b="1" dirty="0" smtClean="0"/>
            </a:br>
            <a:r>
              <a:rPr lang="ar-SA" b="1" dirty="0" smtClean="0"/>
              <a:t/>
            </a:r>
            <a:br>
              <a:rPr lang="ar-SA" b="1" dirty="0" smtClean="0"/>
            </a:br>
            <a:r>
              <a:rPr lang="ar-SA" b="1" u="sng" dirty="0" smtClean="0"/>
              <a:t>اكملي الفراغات التاليه</a:t>
            </a:r>
            <a:r>
              <a:rPr lang="ar-SA" b="1" dirty="0" smtClean="0"/>
              <a:t/>
            </a:r>
            <a:br>
              <a:rPr lang="ar-SA" b="1" dirty="0" smtClean="0"/>
            </a:br>
            <a:r>
              <a:rPr lang="ar-SA" b="1" dirty="0" smtClean="0"/>
              <a:t/>
            </a:r>
            <a:br>
              <a:rPr lang="ar-SA" b="1" dirty="0" smtClean="0"/>
            </a:br>
            <a:r>
              <a:rPr lang="ar-SA" b="1" dirty="0" smtClean="0"/>
              <a:t>1)من أعراض ضربة الشمس: دوخه، عطش، غثيان، صداع، توقف العرق، ارتفاع الحراره، تشنج عضلي</a:t>
            </a:r>
            <a:br>
              <a:rPr lang="ar-SA" b="1" dirty="0" smtClean="0"/>
            </a:br>
            <a:r>
              <a:rPr lang="ar-SA" b="1" dirty="0" smtClean="0"/>
              <a:t/>
            </a:r>
            <a:br>
              <a:rPr lang="ar-SA" b="1" dirty="0" smtClean="0"/>
            </a:br>
            <a:r>
              <a:rPr lang="ar-SA" b="1" dirty="0" smtClean="0"/>
              <a:t>2)من مشاكل القلب:</a:t>
            </a:r>
            <a:br>
              <a:rPr lang="ar-SA" b="1" dirty="0" smtClean="0"/>
            </a:br>
            <a:r>
              <a:rPr lang="ar-SA" b="1" dirty="0" smtClean="0"/>
              <a:t/>
            </a:r>
            <a:br>
              <a:rPr lang="ar-SA" b="1" dirty="0" smtClean="0"/>
            </a:br>
            <a:r>
              <a:rPr lang="ar-SA" b="1" dirty="0" smtClean="0"/>
              <a:t>عيب في القلب+تدريب=ألم في الصدر أو دوخه مفاجئه أو إغماء أو قصر تنفس واضح جدا=الموت</a:t>
            </a:r>
            <a:br>
              <a:rPr lang="ar-SA" b="1" dirty="0" smtClean="0"/>
            </a:br>
            <a:r>
              <a:rPr lang="ar-SA" b="1" dirty="0" smtClean="0"/>
              <a:t/>
            </a:r>
            <a:br>
              <a:rPr lang="ar-SA" b="1" dirty="0" smtClean="0"/>
            </a:br>
            <a:r>
              <a:rPr lang="ar-SA" b="1" dirty="0" smtClean="0"/>
              <a:t>3) من مخاطر الأنشطة البدنية:</a:t>
            </a:r>
            <a:br>
              <a:rPr lang="ar-SA" b="1" dirty="0" smtClean="0"/>
            </a:br>
            <a:r>
              <a:rPr lang="ar-SA" b="1" dirty="0" smtClean="0"/>
              <a:t/>
            </a:r>
            <a:br>
              <a:rPr lang="ar-SA" b="1" dirty="0" smtClean="0"/>
            </a:br>
            <a:r>
              <a:rPr lang="ar-SA" b="1" dirty="0" smtClean="0"/>
              <a:t>1العضلات والمفاصل و 2)الإصابات الحراريه و 3)أعراض ضربة الشمس</a:t>
            </a:r>
            <a:br>
              <a:rPr lang="ar-SA" b="1" dirty="0" smtClean="0"/>
            </a:br>
            <a:r>
              <a:rPr lang="ar-SA" b="1" dirty="0" smtClean="0"/>
              <a:t/>
            </a:r>
            <a:br>
              <a:rPr lang="ar-SA" b="1" dirty="0" smtClean="0"/>
            </a:br>
            <a:r>
              <a:rPr lang="ar-SA" b="1" dirty="0" smtClean="0"/>
              <a:t>4) عوامل زيادة الخطر:</a:t>
            </a:r>
            <a:br>
              <a:rPr lang="ar-SA" b="1" dirty="0" smtClean="0"/>
            </a:br>
            <a:r>
              <a:rPr lang="ar-SA" b="1" dirty="0" smtClean="0"/>
              <a:t/>
            </a:r>
            <a:br>
              <a:rPr lang="ar-SA" b="1" dirty="0" smtClean="0"/>
            </a:br>
            <a:r>
              <a:rPr lang="ar-SA" b="1" dirty="0" smtClean="0"/>
              <a:t>1)الوراثه و 2)العادات الحياتيه</a:t>
            </a:r>
            <a:br>
              <a:rPr lang="ar-SA" b="1" dirty="0" smtClean="0"/>
            </a:br>
            <a:r>
              <a:rPr lang="ar-SA" b="1" dirty="0" smtClean="0"/>
              <a:t/>
            </a:r>
            <a:br>
              <a:rPr lang="ar-SA" b="1" dirty="0" smtClean="0"/>
            </a:br>
            <a:r>
              <a:rPr lang="ar-SA" b="1" dirty="0" smtClean="0"/>
              <a:t>5) تطوير اللياقة القلبية الوعائية:</a:t>
            </a:r>
            <a:br>
              <a:rPr lang="ar-SA" b="1" dirty="0" smtClean="0"/>
            </a:br>
            <a:r>
              <a:rPr lang="ar-SA" b="1" dirty="0" smtClean="0"/>
              <a:t/>
            </a:r>
            <a:br>
              <a:rPr lang="ar-SA" b="1" dirty="0" smtClean="0"/>
            </a:br>
            <a:r>
              <a:rPr lang="ar-SA" b="1" dirty="0" smtClean="0"/>
              <a:t>1)السباحه و2)الجري</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a:t>
            </a:r>
            <a:br>
              <a:rPr lang="ar-SA" b="1" dirty="0" smtClean="0"/>
            </a:br>
            <a:r>
              <a:rPr lang="ar-SA" b="1" dirty="0" smtClean="0"/>
              <a:t/>
            </a:r>
            <a:br>
              <a:rPr lang="ar-SA" b="1" dirty="0" smtClean="0"/>
            </a:br>
            <a:r>
              <a:rPr lang="ar-SA" b="1" dirty="0" smtClean="0"/>
              <a:t>السؤال الثاني:</a:t>
            </a:r>
            <a:br>
              <a:rPr lang="ar-SA" b="1" dirty="0" smtClean="0"/>
            </a:br>
            <a:r>
              <a:rPr lang="ar-SA" b="1" dirty="0" smtClean="0"/>
              <a:t/>
            </a:r>
            <a:br>
              <a:rPr lang="ar-SA" b="1" dirty="0" smtClean="0"/>
            </a:br>
            <a:r>
              <a:rPr lang="ar-SA" b="1" dirty="0" smtClean="0"/>
              <a:t>اختاري الاجابه الصحيحه:</a:t>
            </a:r>
            <a:br>
              <a:rPr lang="ar-SA" b="1" dirty="0" smtClean="0"/>
            </a:br>
            <a:r>
              <a:rPr lang="ar-SA" b="1" dirty="0" smtClean="0"/>
              <a:t/>
            </a:r>
            <a:br>
              <a:rPr lang="ar-SA" b="1" dirty="0" smtClean="0"/>
            </a:br>
            <a:r>
              <a:rPr lang="ar-SA" b="1" dirty="0" smtClean="0"/>
              <a:t>1) الأنشطة البدنية مخاطرها(ب)</a:t>
            </a:r>
            <a:br>
              <a:rPr lang="ar-SA" b="1" dirty="0" smtClean="0"/>
            </a:br>
            <a:r>
              <a:rPr lang="ar-SA" b="1" dirty="0" smtClean="0"/>
              <a:t/>
            </a:r>
            <a:br>
              <a:rPr lang="ar-SA" b="1" dirty="0" smtClean="0"/>
            </a:br>
            <a:r>
              <a:rPr lang="ar-SA" b="1" dirty="0" smtClean="0"/>
              <a:t>أ‌) خفض احتمالية إصابة القلب</a:t>
            </a:r>
            <a:br>
              <a:rPr lang="ar-SA" b="1" dirty="0" smtClean="0"/>
            </a:br>
            <a:r>
              <a:rPr lang="ar-SA" b="1" dirty="0" smtClean="0"/>
              <a:t/>
            </a:r>
            <a:br>
              <a:rPr lang="ar-SA" b="1" dirty="0" smtClean="0"/>
            </a:br>
            <a:r>
              <a:rPr lang="ar-SA" b="1" dirty="0" smtClean="0"/>
              <a:t>ب‌) مضاعفة مشاكل القلب الموجودة أو الخفية.</a:t>
            </a:r>
            <a:br>
              <a:rPr lang="ar-SA" b="1" dirty="0" smtClean="0"/>
            </a:br>
            <a:r>
              <a:rPr lang="ar-SA" b="1" dirty="0" smtClean="0"/>
              <a:t/>
            </a:r>
            <a:br>
              <a:rPr lang="ar-SA" b="1" dirty="0" smtClean="0"/>
            </a:br>
            <a:r>
              <a:rPr lang="ar-SA" b="1" dirty="0" smtClean="0"/>
              <a:t>ج) زيادة التحمل والقوة.</a:t>
            </a:r>
            <a:br>
              <a:rPr lang="ar-SA" b="1" dirty="0" smtClean="0"/>
            </a:br>
            <a:r>
              <a:rPr lang="ar-SA" b="1" dirty="0" smtClean="0"/>
              <a:t/>
            </a:r>
            <a:br>
              <a:rPr lang="ar-SA" b="1" dirty="0" smtClean="0"/>
            </a:br>
            <a:r>
              <a:rPr lang="ar-SA" b="1" dirty="0" smtClean="0"/>
              <a:t>2) الأنشطة البدنية تخفض عوامل الخطر(ج)</a:t>
            </a:r>
            <a:br>
              <a:rPr lang="ar-SA" b="1" dirty="0" smtClean="0"/>
            </a:br>
            <a:r>
              <a:rPr lang="ar-SA" b="1" dirty="0" smtClean="0"/>
              <a:t/>
            </a:r>
            <a:br>
              <a:rPr lang="ar-SA" b="1" dirty="0" smtClean="0"/>
            </a:br>
            <a:r>
              <a:rPr lang="ar-SA" b="1" dirty="0" smtClean="0"/>
              <a:t>أ) زيادة الكلسترول الجيد.</a:t>
            </a:r>
            <a:br>
              <a:rPr lang="ar-SA" b="1" dirty="0" smtClean="0"/>
            </a:br>
            <a:r>
              <a:rPr lang="ar-SA" b="1" dirty="0" smtClean="0"/>
              <a:t/>
            </a:r>
            <a:br>
              <a:rPr lang="ar-SA" b="1" dirty="0" smtClean="0"/>
            </a:br>
            <a:r>
              <a:rPr lang="ar-SA" b="1" dirty="0" smtClean="0"/>
              <a:t>ب) عدم التدخين.</a:t>
            </a:r>
            <a:br>
              <a:rPr lang="ar-SA" b="1" dirty="0" smtClean="0"/>
            </a:br>
            <a:r>
              <a:rPr lang="ar-SA" b="1" dirty="0" smtClean="0"/>
              <a:t/>
            </a:r>
            <a:br>
              <a:rPr lang="ar-SA" b="1" dirty="0" smtClean="0"/>
            </a:br>
            <a:r>
              <a:rPr lang="ar-SA" b="1" dirty="0" smtClean="0"/>
              <a:t>ج) أ وب كلاهما صحيحان</a:t>
            </a:r>
            <a:br>
              <a:rPr lang="ar-SA" b="1" dirty="0" smtClean="0"/>
            </a:br>
            <a:r>
              <a:rPr lang="ar-SA" b="1" dirty="0" smtClean="0"/>
              <a:t/>
            </a:r>
            <a:br>
              <a:rPr lang="ar-SA" b="1" dirty="0" smtClean="0"/>
            </a:br>
            <a:r>
              <a:rPr lang="ar-SA" b="1" dirty="0" smtClean="0"/>
              <a:t>3)من أعراض الإجهاد الحراري(ج)</a:t>
            </a:r>
            <a:br>
              <a:rPr lang="ar-SA" b="1" dirty="0" smtClean="0"/>
            </a:br>
            <a:r>
              <a:rPr lang="ar-SA" b="1" dirty="0" smtClean="0"/>
              <a:t/>
            </a:r>
            <a:br>
              <a:rPr lang="ar-SA" b="1" dirty="0" smtClean="0"/>
            </a:br>
            <a:r>
              <a:rPr lang="ar-SA" b="1" dirty="0" smtClean="0"/>
              <a:t>أ) تشنج عضلي.</a:t>
            </a:r>
            <a:br>
              <a:rPr lang="ar-SA" b="1" dirty="0" smtClean="0"/>
            </a:br>
            <a:r>
              <a:rPr lang="ar-SA" b="1" dirty="0" smtClean="0"/>
              <a:t/>
            </a:r>
            <a:br>
              <a:rPr lang="ar-SA" b="1" dirty="0" smtClean="0"/>
            </a:br>
            <a:r>
              <a:rPr lang="ar-SA" b="1" dirty="0" smtClean="0"/>
              <a:t>ب)الم عضلات الصدر والظهر</a:t>
            </a:r>
            <a:br>
              <a:rPr lang="ar-SA" b="1" dirty="0" smtClean="0"/>
            </a:br>
            <a:r>
              <a:rPr lang="ar-SA" b="1" dirty="0" smtClean="0"/>
              <a:t/>
            </a:r>
            <a:br>
              <a:rPr lang="ar-SA" b="1" dirty="0" smtClean="0"/>
            </a:br>
            <a:r>
              <a:rPr lang="ar-SA" b="1" dirty="0" smtClean="0"/>
              <a:t>ج) صداع و غثيان</a:t>
            </a:r>
            <a:br>
              <a:rPr lang="ar-SA" b="1" dirty="0" smtClean="0"/>
            </a:br>
            <a:r>
              <a:rPr lang="ar-SA" b="1" dirty="0" smtClean="0"/>
              <a:t/>
            </a:r>
            <a:br>
              <a:rPr lang="ar-SA" b="1" dirty="0" smtClean="0"/>
            </a:br>
            <a:r>
              <a:rPr lang="ar-SA" b="1" dirty="0"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a:t>
            </a:r>
            <a:br>
              <a:rPr lang="ar-SA" b="1" dirty="0" smtClean="0"/>
            </a:br>
            <a:r>
              <a:rPr lang="ar-SA" b="1" dirty="0" smtClean="0"/>
              <a:t/>
            </a:r>
            <a:br>
              <a:rPr lang="ar-SA" b="1" dirty="0" smtClean="0"/>
            </a:br>
            <a:r>
              <a:rPr lang="ar-SA" b="1" dirty="0" smtClean="0"/>
              <a:t>السؤال الثالث:</a:t>
            </a:r>
            <a:br>
              <a:rPr lang="ar-SA" b="1" dirty="0" smtClean="0"/>
            </a:br>
            <a:r>
              <a:rPr lang="ar-SA" b="1" dirty="0" smtClean="0"/>
              <a:t/>
            </a:r>
            <a:br>
              <a:rPr lang="ar-SA" b="1" dirty="0" smtClean="0"/>
            </a:br>
            <a:r>
              <a:rPr lang="ar-SA" b="1" dirty="0" smtClean="0"/>
              <a:t>1)طرق التقليل من عوامل الخطورة للإصابة بأمراض القلب والشرايين اذكريهما؟</a:t>
            </a:r>
            <a:br>
              <a:rPr lang="ar-SA" b="1" dirty="0" smtClean="0"/>
            </a:br>
            <a:r>
              <a:rPr lang="ar-SA" b="1" dirty="0" smtClean="0"/>
              <a:t>1- الحد من أثر جميع عوامل الخطوره كالعادات الحياتيه</a:t>
            </a:r>
            <a:br>
              <a:rPr lang="ar-SA" b="1" dirty="0" smtClean="0"/>
            </a:br>
            <a:r>
              <a:rPr lang="ar-SA" b="1" dirty="0" smtClean="0"/>
              <a:t>2- النشاط البدني يزيد من فرصة الحياة بعد الذبحه القلبيه عند الشخص</a:t>
            </a:r>
            <a:br>
              <a:rPr lang="ar-SA" b="1" dirty="0" smtClean="0"/>
            </a:br>
            <a:r>
              <a:rPr lang="ar-SA" b="1" dirty="0" smtClean="0"/>
              <a:t/>
            </a:r>
            <a:br>
              <a:rPr lang="ar-SA" b="1" dirty="0" smtClean="0"/>
            </a:br>
            <a:r>
              <a:rPr lang="ar-SA" b="1" dirty="0" smtClean="0"/>
              <a:t>2)هل التدريبات الهوائية تحمي الشخص من الإصابة بأمراض القلب والشرايين؟</a:t>
            </a:r>
            <a:br>
              <a:rPr lang="ar-SA" b="1" dirty="0" smtClean="0"/>
            </a:br>
            <a:r>
              <a:rPr lang="ar-SA" b="1" dirty="0" smtClean="0"/>
              <a:t>اللأئق بدنيا اقل عرضه لخطر لأصابة بأمراض القلب والشرايين ولا يضمن برنامج نشاط بدني هوائي لوحده عدم العرضه لأمراض القلب والشرايين.</a:t>
            </a:r>
            <a:br>
              <a:rPr lang="ar-SA" b="1" dirty="0" smtClean="0"/>
            </a:br>
            <a:r>
              <a:rPr lang="ar-SA" b="1" dirty="0" smtClean="0"/>
              <a:t/>
            </a:r>
            <a:br>
              <a:rPr lang="ar-SA" b="1" dirty="0" smtClean="0"/>
            </a:br>
            <a:r>
              <a:rPr lang="ar-SA" b="1" smtClean="0"/>
              <a:t>3) ماعوامل الخطر للإصابة بأمراض القلب؟</a:t>
            </a:r>
            <a:br>
              <a:rPr lang="ar-SA" b="1" smtClean="0"/>
            </a:br>
            <a:r>
              <a:rPr lang="ar-SA" b="1" smtClean="0"/>
              <a:t>1- مرض الشريان التاجي</a:t>
            </a:r>
            <a:br>
              <a:rPr lang="ar-SA" b="1" smtClean="0"/>
            </a:br>
            <a:r>
              <a:rPr lang="ar-SA" b="1" smtClean="0"/>
              <a:t>2- ترسب الدهون على الجدار الداخلي للشريان التاجي، مما يغلق أحد الشرايين التاجيه مما يغلق أحد الشرايين التاجيه والنتيجه ذبحة قلبيه</a:t>
            </a:r>
            <a:br>
              <a:rPr lang="ar-SA" b="1" smtClean="0"/>
            </a:br>
            <a:r>
              <a:rPr lang="ar-SA" b="1" smtClean="0"/>
              <a:t/>
            </a:r>
            <a:br>
              <a:rPr lang="ar-SA" b="1" smtClean="0"/>
            </a:br>
            <a:r>
              <a:rPr lang="ar-SA" b="1" smtClean="0"/>
              <a:t>4)ماهي الأنشطة البدنية التي تخفض عوامل الخطر ؟</a:t>
            </a:r>
            <a:br>
              <a:rPr lang="ar-SA" b="1" smtClean="0"/>
            </a:br>
            <a:r>
              <a:rPr lang="ar-SA" b="1" smtClean="0"/>
              <a:t>1- تخفض ضغط الدم</a:t>
            </a:r>
            <a:br>
              <a:rPr lang="ar-SA" b="1" smtClean="0"/>
            </a:br>
            <a:r>
              <a:rPr lang="ar-SA" b="1" smtClean="0"/>
              <a:t>2- التخفيف من التدخين</a:t>
            </a:r>
            <a:br>
              <a:rPr lang="ar-SA" b="1" smtClean="0"/>
            </a:br>
            <a:r>
              <a:rPr lang="ar-SA" b="1" smtClean="0"/>
              <a:t>3- الوزن المعتدلان يكون اقل عرضه لسكري</a:t>
            </a:r>
            <a:br>
              <a:rPr lang="ar-SA" b="1" smtClean="0"/>
            </a:br>
            <a:r>
              <a:rPr lang="ar-SA" b="1" smtClean="0"/>
              <a:t>4- تخفيض الحاجه للأنسولين</a:t>
            </a:r>
            <a:br>
              <a:rPr lang="ar-SA" b="1" smtClean="0"/>
            </a:br>
            <a:r>
              <a:rPr lang="ar-SA" b="1" smtClean="0"/>
              <a:t>5- البقاء على الوزن المثالي او خفض الزيادة</a:t>
            </a:r>
            <a:br>
              <a:rPr lang="ar-SA" b="1" smtClean="0"/>
            </a:br>
            <a:r>
              <a:rPr lang="ar-SA" b="1" smtClean="0"/>
              <a:t>6- زياده الكلسترول الجيد</a:t>
            </a:r>
            <a:br>
              <a:rPr lang="ar-SA" b="1" smtClean="0"/>
            </a:br>
            <a:r>
              <a:rPr lang="ar-SA" b="1" smtClean="0"/>
              <a:t/>
            </a:r>
            <a:br>
              <a:rPr lang="ar-SA" b="1" smtClean="0"/>
            </a:br>
            <a:r>
              <a:rPr lang="ar-SA" b="1"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a:t>
            </a:r>
            <a:br>
              <a:rPr lang="ar-SA" b="1" smtClean="0"/>
            </a:br>
            <a:r>
              <a:rPr lang="ar-SA" b="1" smtClean="0"/>
              <a:t/>
            </a:r>
            <a:br>
              <a:rPr lang="ar-SA" b="1" smtClean="0"/>
            </a:br>
            <a:r>
              <a:rPr lang="ar-SA" b="1" smtClean="0"/>
              <a:t>السؤال الرابع:</a:t>
            </a:r>
            <a:br>
              <a:rPr lang="ar-SA" b="1" smtClean="0"/>
            </a:br>
            <a:r>
              <a:rPr lang="ar-SA" b="1" smtClean="0"/>
              <a:t/>
            </a:r>
            <a:br>
              <a:rPr lang="ar-SA" b="1" smtClean="0"/>
            </a:br>
            <a:r>
              <a:rPr lang="ar-SA" b="1" smtClean="0"/>
              <a:t>ضعي (صح) أو (خطاء) امام العبارات التالية:</a:t>
            </a:r>
            <a:br>
              <a:rPr lang="ar-SA" b="1" smtClean="0"/>
            </a:br>
            <a:r>
              <a:rPr lang="ar-SA" b="1" smtClean="0"/>
              <a:t/>
            </a:r>
            <a:br>
              <a:rPr lang="ar-SA" b="1" smtClean="0"/>
            </a:br>
            <a:r>
              <a:rPr lang="ar-SA" b="1" smtClean="0"/>
              <a:t>1)من فوائد الأنشطة البدنية كفاءة القلب والرئتين.( صح)</a:t>
            </a:r>
            <a:br>
              <a:rPr lang="ar-SA" b="1" smtClean="0"/>
            </a:br>
            <a:r>
              <a:rPr lang="ar-SA" b="1" smtClean="0"/>
              <a:t/>
            </a:r>
            <a:br>
              <a:rPr lang="ar-SA" b="1" smtClean="0"/>
            </a:br>
            <a:r>
              <a:rPr lang="ar-SA" b="1" smtClean="0"/>
              <a:t>2) الحد الأعلى الإحتياطي=70% (الحد الأعلى الإحتياطي ) + النبض أثناء الراحة.( صح)</a:t>
            </a:r>
            <a:br>
              <a:rPr lang="ar-SA" b="1" smtClean="0"/>
            </a:br>
            <a:r>
              <a:rPr lang="ar-SA" b="1" smtClean="0"/>
              <a:t/>
            </a:r>
            <a:br>
              <a:rPr lang="ar-SA" b="1" smtClean="0"/>
            </a:br>
            <a:r>
              <a:rPr lang="ar-SA" b="1" smtClean="0"/>
              <a:t>3) الشدة المناسبة للمبتدئ = الحد الأعلى للنبض ـــ النبض أثناء الراحة ( خطأ)</a:t>
            </a:r>
            <a:br>
              <a:rPr lang="ar-SA" b="1" smtClean="0"/>
            </a:br>
            <a:r>
              <a:rPr lang="ar-SA" b="1" smtClean="0"/>
              <a:t/>
            </a:r>
            <a:br>
              <a:rPr lang="ar-SA" b="1" smtClean="0"/>
            </a:br>
            <a:r>
              <a:rPr lang="ar-SA" b="1" smtClean="0"/>
              <a:t>4) يعتبر مرض الشريان التاجي الأكثر شيوعاً بين أمراض القلب في استراليا ( خطا)</a:t>
            </a:r>
            <a:br>
              <a:rPr lang="ar-SA" b="1" smtClean="0"/>
            </a:br>
            <a:r>
              <a:rPr lang="ar-SA" b="1" smtClean="0"/>
              <a:t/>
            </a:r>
            <a:br>
              <a:rPr lang="ar-SA" b="1" smtClean="0"/>
            </a:br>
            <a:r>
              <a:rPr lang="ar-SA" b="1"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a:t>
            </a:r>
            <a:br>
              <a:rPr lang="ar-SA" b="1" smtClean="0"/>
            </a:br>
            <a:r>
              <a:rPr lang="ar-SA" b="1" smtClean="0"/>
              <a:t/>
            </a:r>
            <a:br>
              <a:rPr lang="ar-SA" b="1" smtClean="0"/>
            </a:br>
            <a:r>
              <a:rPr lang="ar-SA" b="1" smtClean="0"/>
              <a:t>السؤال الخامس:</a:t>
            </a:r>
            <a:br>
              <a:rPr lang="ar-SA" b="1" smtClean="0"/>
            </a:br>
            <a:r>
              <a:rPr lang="ar-SA" b="1" smtClean="0"/>
              <a:t/>
            </a:r>
            <a:br>
              <a:rPr lang="ar-SA" b="1" smtClean="0"/>
            </a:br>
            <a:r>
              <a:rPr lang="ar-SA" b="1" smtClean="0"/>
              <a:t>1) ما الشدة المناسبة لشاب عمره 20 سنة ونبضة أثناء الراحة 80 ن / ق ؟</a:t>
            </a:r>
            <a:br>
              <a:rPr lang="ar-SA" b="1" smtClean="0"/>
            </a:br>
            <a:r>
              <a:rPr lang="ar-SA" b="1" smtClean="0"/>
              <a:t>الحد الأعلى للنبض=220-20=200ن/ق</a:t>
            </a:r>
            <a:br>
              <a:rPr lang="ar-SA" b="1" smtClean="0"/>
            </a:br>
            <a:r>
              <a:rPr lang="ar-SA" b="1" smtClean="0"/>
              <a:t/>
            </a:r>
            <a:br>
              <a:rPr lang="ar-SA" b="1" smtClean="0"/>
            </a:br>
            <a:r>
              <a:rPr lang="ar-SA" b="1" smtClean="0"/>
              <a:t>2) شاب عمرة 20 سنة فكم نبضة الأعلى؟</a:t>
            </a:r>
            <a:br>
              <a:rPr lang="ar-SA" b="1" smtClean="0"/>
            </a:br>
            <a:r>
              <a:rPr lang="ar-SA" b="1" smtClean="0"/>
              <a:t/>
            </a:r>
            <a:br>
              <a:rPr lang="ar-SA" b="1" smtClean="0"/>
            </a:br>
            <a:r>
              <a:rPr lang="ar-SA" b="1" smtClean="0"/>
              <a:t>3) ماهي االاساليب والطرق الصحيحه لتكن أكثر نشاطاً ؟</a:t>
            </a:r>
            <a:br>
              <a:rPr lang="ar-SA" b="1" smtClean="0"/>
            </a:br>
            <a:r>
              <a:rPr lang="ar-SA" b="1" smtClean="0"/>
              <a:t>النهض وتحرك ، أوقف السياره بعيده، استخدم الدرج، استراحات تمرينات</a:t>
            </a:r>
            <a:br>
              <a:rPr lang="ar-SA" b="1" smtClean="0"/>
            </a:br>
            <a:r>
              <a:rPr lang="ar-SA" b="1" smtClean="0"/>
              <a:t/>
            </a:r>
            <a:br>
              <a:rPr lang="ar-SA" b="1" smtClean="0"/>
            </a:br>
            <a:r>
              <a:rPr lang="ar-SA" b="1" smtClean="0"/>
              <a:t>4) طرق الإستمرارية في النشاط البدني..؟</a:t>
            </a:r>
            <a:br>
              <a:rPr lang="ar-SA" b="1" smtClean="0"/>
            </a:br>
            <a:r>
              <a:rPr lang="ar-SA" b="1" smtClean="0"/>
              <a:t>1- مراعاة الأهداف القصيره المدى واليعيدة المدى</a:t>
            </a:r>
            <a:br>
              <a:rPr lang="ar-SA" b="1" smtClean="0"/>
            </a:br>
            <a:r>
              <a:rPr lang="ar-SA" b="1" smtClean="0"/>
              <a:t>2-غير النشاط عند الممل</a:t>
            </a:r>
            <a:br>
              <a:rPr lang="ar-SA" b="1" smtClean="0"/>
            </a:br>
            <a:r>
              <a:rPr lang="ar-SA" b="1" smtClean="0"/>
              <a:t>3-ناقش برنامجك واهدافك مع الأهل </a:t>
            </a:r>
            <a:br>
              <a:rPr lang="ar-SA" b="1" smtClean="0"/>
            </a:br>
            <a:r>
              <a:rPr lang="ar-SA" b="1" smtClean="0"/>
              <a:t>4-ارجع تفكير في مستوى البدايات</a:t>
            </a:r>
            <a:br>
              <a:rPr lang="ar-SA" b="1" smtClean="0"/>
            </a:br>
            <a:r>
              <a:rPr lang="ar-SA" b="1" smtClean="0"/>
              <a:t>5- تذكر ابابك الأولى للمشاركة في البرنامج</a:t>
            </a:r>
            <a:br>
              <a:rPr lang="ar-SA" b="1" smtClean="0"/>
            </a:br>
            <a:r>
              <a:rPr lang="ar-SA" b="1" smtClean="0"/>
              <a:t/>
            </a:r>
            <a:br>
              <a:rPr lang="ar-SA" b="1" smtClean="0"/>
            </a:br>
            <a:r>
              <a:rPr lang="ar-SA" b="1"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a:t>
            </a:r>
            <a:br>
              <a:rPr lang="ar-SA" b="1" smtClean="0"/>
            </a:br>
            <a:r>
              <a:rPr lang="ar-SA" b="1" smtClean="0"/>
              <a:t/>
            </a:r>
            <a:br>
              <a:rPr lang="ar-SA" b="1" smtClean="0"/>
            </a:br>
            <a:r>
              <a:rPr lang="ar-SA" b="1" smtClean="0"/>
              <a:t/>
            </a:r>
            <a:br>
              <a:rPr lang="ar-SA" b="1" smtClean="0"/>
            </a:br>
            <a:r>
              <a:rPr lang="ar-SA" b="1" smtClean="0"/>
              <a:t>تمنياتي للجميع بالتوفيق والنجاح</a:t>
            </a:r>
            <a:br>
              <a:rPr lang="ar-SA" b="1" smtClean="0"/>
            </a:br>
            <a:r>
              <a:rPr lang="ar-SA" b="1" smtClean="0"/>
              <a:t/>
            </a:r>
            <a:br>
              <a:rPr lang="ar-SA" b="1" smtClean="0"/>
            </a:br>
            <a:r>
              <a:rPr lang="ar-SA" b="1" smtClean="0"/>
              <a:t/>
            </a:r>
            <a:br>
              <a:rPr lang="ar-SA" b="1" smtClean="0"/>
            </a:br>
            <a:r>
              <a:rPr lang="ar-SA" b="1" smtClean="0"/>
              <a:t>1) ما الشدة المناسبة لشاب عمره 20 سنة ونبضة أثناء الراحة 80 ن / ق ؟</a:t>
            </a:r>
            <a:br>
              <a:rPr lang="ar-SA" b="1" smtClean="0"/>
            </a:br>
            <a:r>
              <a:rPr lang="ar-SA" b="1" smtClean="0"/>
              <a:t>الحد الأعلى للنبض=220-20=200ن/ق</a:t>
            </a:r>
            <a:br>
              <a:rPr lang="ar-SA" b="1" smtClean="0"/>
            </a:br>
            <a:r>
              <a:rPr lang="ar-SA" b="1" smtClean="0"/>
              <a:t/>
            </a:r>
            <a:br>
              <a:rPr lang="ar-SA" b="1" smtClean="0"/>
            </a:br>
            <a:r>
              <a:rPr lang="ar-SA" b="1" smtClean="0"/>
              <a:t>2) شاب عمرة 20 سنة فكم نبضة الأعلى؟</a:t>
            </a:r>
            <a:br>
              <a:rPr lang="ar-SA" b="1" smtClean="0"/>
            </a:br>
            <a:r>
              <a:rPr lang="ar-SA" b="1" smtClean="0"/>
              <a:t/>
            </a:r>
            <a:br>
              <a:rPr lang="ar-SA" b="1" smtClean="0"/>
            </a:br>
            <a:r>
              <a:rPr lang="ar-SA" b="1" smtClean="0"/>
              <a:t>3) ماهي االاساليب والطرق الصحيحه لتكن أكثر نشاطاً ؟</a:t>
            </a:r>
            <a:br>
              <a:rPr lang="ar-SA" b="1" smtClean="0"/>
            </a:br>
            <a:r>
              <a:rPr lang="ar-SA" b="1" smtClean="0"/>
              <a:t>النهض وتحرك ، أوقف السياره بعيده، استخدم الدرج، استراحات تمرينات</a:t>
            </a:r>
            <a:br>
              <a:rPr lang="ar-SA" b="1" smtClean="0"/>
            </a:br>
            <a:r>
              <a:rPr lang="ar-SA" b="1" smtClean="0"/>
              <a:t/>
            </a:r>
            <a:br>
              <a:rPr lang="ar-SA" b="1" smtClean="0"/>
            </a:br>
            <a:r>
              <a:rPr lang="ar-SA" b="1" smtClean="0"/>
              <a:t>4) طرق الإستمرارية في النشاط البدني..؟</a:t>
            </a:r>
            <a:br>
              <a:rPr lang="ar-SA" b="1" smtClean="0"/>
            </a:br>
            <a:r>
              <a:rPr lang="ar-SA" b="1" smtClean="0"/>
              <a:t>1- مراعاة الأهداف القصيره المدى واليعيدة المدى</a:t>
            </a:r>
            <a:br>
              <a:rPr lang="ar-SA" b="1" smtClean="0"/>
            </a:br>
            <a:r>
              <a:rPr lang="ar-SA" b="1" smtClean="0"/>
              <a:t>2-غير النشاط عند الممل</a:t>
            </a:r>
            <a:br>
              <a:rPr lang="ar-SA" b="1" smtClean="0"/>
            </a:br>
            <a:r>
              <a:rPr lang="ar-SA" b="1" smtClean="0"/>
              <a:t>3-ناقش برنامجك واهدافك مع الأهل </a:t>
            </a:r>
            <a:br>
              <a:rPr lang="ar-SA" b="1" smtClean="0"/>
            </a:br>
            <a:r>
              <a:rPr lang="ar-SA" b="1" smtClean="0"/>
              <a:t>4-ارجع تفكير في مستوى البدايات</a:t>
            </a:r>
            <a:br>
              <a:rPr lang="ar-SA" b="1" smtClean="0"/>
            </a:br>
            <a:r>
              <a:rPr lang="ar-SA" b="1" smtClean="0"/>
              <a:t>5- تذكر ابابك الأولى للمشاركة في البرنامج</a:t>
            </a:r>
            <a:br>
              <a:rPr lang="ar-SA" b="1" smtClean="0"/>
            </a:br>
            <a:r>
              <a:rPr lang="ar-SA" b="1" smtClean="0"/>
              <a:t/>
            </a:r>
            <a:br>
              <a:rPr lang="ar-SA" b="1" smtClean="0"/>
            </a:br>
            <a:r>
              <a:rPr lang="ar-SA" b="1" smtClean="0"/>
              <a:t>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a:t>
            </a:r>
            <a:br>
              <a:rPr lang="ar-SA" b="1" smtClean="0"/>
            </a:br>
            <a:r>
              <a:rPr lang="ar-SA" b="1" smtClean="0"/>
              <a:t/>
            </a:r>
            <a:br>
              <a:rPr lang="ar-SA" b="1" smtClean="0"/>
            </a:br>
            <a:r>
              <a:rPr lang="ar-SA" b="1" smtClean="0"/>
              <a:t/>
            </a:r>
            <a:br>
              <a:rPr lang="ar-SA" b="1" smtClean="0"/>
            </a:br>
            <a:r>
              <a:rPr lang="ar-SA" b="1" smtClean="0"/>
              <a:t>تمنياتي للجميع بالتوفيق والنجاح</a:t>
            </a:r>
            <a:br>
              <a:rPr lang="ar-SA" b="1" smtClean="0"/>
            </a:br>
            <a:r>
              <a:rPr lang="ar-SA" b="1" smtClean="0"/>
              <a:t/>
            </a:r>
            <a:br>
              <a:rPr lang="ar-SA" b="1" smtClean="0"/>
            </a:br>
            <a:r>
              <a:rPr lang="ar-SA" b="1" smtClean="0"/>
              <a:t>3) ماهي االاساليب والطرق الصحيحه لتكن أكثر نشاطاً ؟</a:t>
            </a:r>
            <a:br>
              <a:rPr lang="ar-SA" b="1" smtClean="0"/>
            </a:br>
            <a:r>
              <a:rPr lang="ar-SA" b="1" smtClean="0"/>
              <a:t>النهض وتحرك ، أوقف السياره بعيده، استخدم الدرج، استراحات تمرينات</a:t>
            </a:r>
            <a:br>
              <a:rPr lang="ar-SA" b="1" smtClean="0"/>
            </a:br>
            <a:r>
              <a:rPr lang="ar-SA" b="1" smtClean="0"/>
              <a:t/>
            </a:r>
            <a:br>
              <a:rPr lang="ar-SA" b="1" smtClean="0"/>
            </a:br>
            <a:r>
              <a:rPr lang="ar-SA" b="1" smtClean="0"/>
              <a:t>4) طرق الإستمرارية في النشاط البدني..؟</a:t>
            </a:r>
            <a:br>
              <a:rPr lang="ar-SA" b="1" smtClean="0"/>
            </a:br>
            <a:r>
              <a:rPr lang="ar-SA" b="1" smtClean="0"/>
              <a:t>1- مراعاة الأهداف القصيره المدى واليعيدة المدى</a:t>
            </a:r>
            <a:br>
              <a:rPr lang="ar-SA" b="1" smtClean="0"/>
            </a:br>
            <a:r>
              <a:rPr lang="ar-SA" b="1" smtClean="0"/>
              <a:t>2-غير النشاط عند الممل</a:t>
            </a:r>
            <a:br>
              <a:rPr lang="ar-SA" b="1" smtClean="0"/>
            </a:br>
            <a:r>
              <a:rPr lang="ar-SA" b="1" smtClean="0"/>
              <a:t>3-ناقش برنامجك واهدافك مع الأهل </a:t>
            </a:r>
            <a:br>
              <a:rPr lang="ar-SA" b="1" smtClean="0"/>
            </a:br>
            <a:r>
              <a:rPr lang="ar-SA" b="1" smtClean="0"/>
              <a:t>4-ارجع تفكير في مستوى البدايات</a:t>
            </a:r>
            <a:br>
              <a:rPr lang="ar-SA" b="1" smtClean="0"/>
            </a:br>
            <a:r>
              <a:rPr lang="ar-SA" b="1" smtClean="0"/>
              <a:t>5- تذكر ابابك الأولى للمشاركة في البرنامج</a:t>
            </a:r>
            <a:br>
              <a:rPr lang="ar-SA" b="1" smtClean="0"/>
            </a:br>
            <a:endParaRPr lang="ar-SA"/>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Words>
  <PresentationFormat>عرض على الشاشة (3:4)‏</PresentationFormat>
  <Paragraphs>2</Paragraphs>
  <Slides>1</Slides>
  <Notes>1</Notes>
  <HiddenSlides>0</HiddenSlides>
  <MMClips>0</MMClips>
  <ScaleCrop>false</ScaleCrop>
  <HeadingPairs>
    <vt:vector size="4" baseType="variant">
      <vt:variant>
        <vt:lpstr>سمة</vt:lpstr>
      </vt:variant>
      <vt:variant>
        <vt:i4>1</vt:i4>
      </vt:variant>
      <vt:variant>
        <vt:lpstr>عناوين الشرائح</vt:lpstr>
      </vt:variant>
      <vt:variant>
        <vt:i4>1</vt:i4>
      </vt:variant>
    </vt:vector>
  </HeadingPairs>
  <TitlesOfParts>
    <vt:vector size="2" baseType="lpstr">
      <vt:lpstr>سمة Office</vt:lpstr>
      <vt:lpstr>المحاضره الاولى:الصحه واللياقه  السؤال الاول:  اكملي الفراغات التاليه:  مفهوم الصحة:هي حالة السلامه والكفايه البدنيه والنفسيه والأجتماعيه وليست مجرد الخلو من العجز والمرض  مستويات الصحة:  1)الصحه المثاليه نقصد بها التكامل النفسي والبدني والأجتماعي 2) الصحه الأيجابيه طاقه صحيه ايجابيه تمكن الفرد من مواجهة المشاكل والمؤثرات والضغوط البدنيه والنفسيه والأجتماعيه 3)السلامه المتوسطه يكون الفرد عرضه للمؤثرات الضاره بدنيه ونفسيه واجتماعيه  4) مكونات الصحة العامة1) الصحه الشخصيه و2)صحة البيئه تحسين احوال البيئه  5) مكونات اللياقة البدنية1)العناصر المرتبط بالمهاره و 2)العناصر المرتبطه بالصحه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ـــــــــــــــــــ  السؤال الثاني:  ضعي علامة (صح) او (خطاء)؟  1) مكونات الصحة الكفاية النفسية( خطأ)  2) الصحة الشاملة توفر طاقة صحية ايجابية تمكن الفرد من مواجهة المشاكل والمؤثرات والضغوط البدنية والنفسية والاجتماعية(خطأ)  3) مستويات الصحة يكون الفرد عرضة للمؤثرات الضارة (بدنية ، نفسية ، اجتماعية)(صح)  4) العوامل التي تحدد مستويات الصحة يشكو الفرد من مرض من مرض ( بدني ، نفسي، اجتماعي)( صح)  5) العوامل المتعلقة بالمسببات المقاومة / المناعة (خطأ )  6) الطب الوقائي للمجتمع صحة البيئة – الاحصاءات – التفتيش الصحي - الطب الوقائي للفرد(صح)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  السؤال الثالث:  1)عددي ا لعوامل المتعلقة بالإنسان ثلاث نقاط فقط؟ 1- المقاومه الطبيعيه نوعيه وغير نوعيه 2- عوامل وراثيه 3-عوامل اجتماعيه  2) العوامل المتعلقة بالمسببات اربع نقاط اذكريها؟ مسببات حيويه من أصل حيواني:حيوانات وحيدة الخليه الأميبا-الملاريا حيونات متعددة الخلايا ديدان- البلهارسيا مسببات حيويه من اصل تباتي الفطريات -البكتيريا- الفيروسات مسببات غذائيه كزيادة ونقص الكربو هيدرات - الدهون -البروتينات-الأملاح- الماء مسببات طبيعيه الحراره-البروده- الرطوبه-الأشعاعات - الكهرباء  3)اذكري اهم العوامل المتعلقة بالبيئة ؟ البيئه الطبيعيه البيئه الأجتماعيه البيئه الجيولوجيه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  السؤال الرابع:  عرفي اللياقة البدنية؟ 1- القدره على التكيف والأستجابه المرغوبه لأي جهد بدني 2- قدرة أجهزة الجسم المختلفه على تأدية مهامها علىاكمل وجه ممكن في كافة الظروف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  السؤال الخامس:  صلي بين العمودين (أ)بما يناسبه من العمود(ب)  (أ)  (ب)  1) العوامل المتعلقة بالبيئة.(3)   2)مكونات الصحةالعامة.(1)  3) الصحة الشاملة.(2)  1) . صحة البيئة , الطب الوقائي للمجتمع . الصحة الشخصية  2) الجهد المتواصل والموجه للبقاء بحالة صحية جيدة والارتقاء بمستواها في جميعجوانبها الى أفضل مستوى ممكن  (3) الجغرافيا – الجيولوجيا – المناخ   محاضرة الثانيه :للصحه واللياقه  اسئلة اختبار:  السؤال الاول:  عرفي مايلي:  1)الياقة القلبية الوعائية التنفسية؟  2) اللياقة البدنية؟ 1- هي القدره على التكيف والأستجابه المرغوبه لأي جهد بدني 2- هي قدره أجهزة الجسم المختلفه على تأدية مهامها على أكمل وجه ممكن في كافة الظروف  ــــــــــــــــــــــــــــــــــــــــــــــــــ ــــــــــــــــــــــــــــــــــــــــــــــــــ ــــــــــ  السؤال الثاني  1)اذكري فؤائد تدريبات الياقة القلبية الوعائية ؟ تكلمي عن اهميتها للعضلات؟ 1- القلب والدم 2- العضلات: زيادة في عدد وحجم الميتو كندريا، زيادهفي القوه والتحمل العضلي 3- شعور افضل 4-منظر افضل 5- عمل أفضل  2) )ماهي مؤثرات عدم ممارسة النشاط البدني؟ قلق وكآبه ، تأثير سلبي للضغوط ، السمنه، السكري، السرطان ، امراض القلب ، الموت المفاجئ ، الأمساك  الموت المبكر ، هشاشة عظام ، انخفاض التحمل  ــــــــــــــــــــــــــــــــــــــــــــــــــ ــــــــــــــــــــــــــــــــــــــــــــــــــ ـــــــــــــــــــــ  السؤال الثالث  اكملي الفراغ التالي:  1) تطور الياقة القلبيةالوعائية مثل: ركوب دراجه هوائيه، القفز على الحبل، المشي السسريع، الجري، السباحه  2) لاتؤثر في الياقة القلبية الوعائية مثل: المشي ، البولنج، كنس البيت، صيد السمك ، لعب الجوف  3) مهام الجهازين الدوري والتنفسي: توفير الأكسجين، نقل المواد الغذائيه، تخلص الجسم من الفضلات، تخلص الجسم من ثاني اكسيد الكربون، المناعه  4) تعريفالياقة القلبية الوعائية / التنفسية: قدرةالجهازينالدوري والتنفسي على تادية مهامهما بكفاءة الظروف غير الأعتياديه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ــــــــــــــــــ  السؤال الرابع  ضعي (صح) أو (خطاء) امام العبارات التاليه؟  1) مكونات اللياقةالبدنية المرتبطة بالصحة تخليص الجسم من ثاني اسيد الكربون( خطأ)  2) مهام الجهازين الدوري والتنفسي المناعة(صح)  3) العناصر المرتبطة بالصحةالرشاقة – التوازن – التوافق – القدرة العضلية –زمن رد الفعل – السرعة (خطأ)  4) العناصر المرتبطة بالمهارةالياقة القلبيةالتنفسية -القوةو التحمل العضلي – المرونة- التركيب الجسماني)خطأ)  5) الانشطةالبدنية الشديدة نسبيا تفيد الياقة القلبية الوعائية.(صح)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    المحاضره الثالثه  اسئلة اختبار الصحه واللياقه  السؤال الاول:  اكملي الفراغات التاليه  1)من أعراض ضربة الشمس: دوخه، عطش، غثيان، صداع، توقف العرق، ارتفاع الحراره، تشنج عضلي  2)من مشاكل القلب:  عيب في القلب+تدريب=ألم في الصدر أو دوخه مفاجئه أو إغماء أو قصر تنفس واضح جدا=الموت  3) من مخاطر الأنشطة البدنية:  1العضلات والمفاصل و 2)الإصابات الحراريه و 3)أعراض ضربة الشمس  4) عوامل زيادة الخطر:  1)الوراثه و 2)العادات الحياتيه  5) تطوير اللياقة القلبية الوعائية:  1)السباحه و2)الجري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  السؤال الثاني:  اختاري الاجابه الصحيحه:  1) الأنشطة البدنية مخاطرها(ب)  أ‌) خفض احتمالية إصابة القلب  ب‌) مضاعفة مشاكل القلب الموجودة أو الخفية.  ج) زيادة التحمل والقوة.  2) الأنشطة البدنية تخفض عوامل الخطر(ج)  أ) زيادة الكلسترول الجيد.  ب) عدم التدخين.  ج) أ وب كلاهما صحيحان  3)من أعراض الإجهاد الحراري(ج)  أ) تشنج عضلي.  ب)الم عضلات الصدر والظهر  ج) صداع و غثيان  ــــــــــــــــــــــــــــــــــــــــــــــــــ ــــــــــــــــــــــــــــــــــــــــــــــــــ ــــــــــــــــــــــــــــــــــ  السؤال الثالث:  1)طرق التقليل من عوامل الخطورة للإصابة بأمراض القلب والشرايين اذكريهما؟ 1- الحد من أثر جميع عوامل الخطوره كالعادات الحياتيه 2- النشاط البدني يزيد من فرصة الحياة بعد الذبحه القلبيه عند الشخص  2)هل التدريبات الهوائية تحمي الشخص من الإصابة بأمراض القلب والشرايين؟ اللأئق بدنيا اقل عرضه لخطر لأصابة بأمراض القلب والشرايين ولا يضمن برنامج نشاط بدني هوائي لوحده عدم العرضه لأمراض القلب والشرايين.  3) ماعوامل الخطر للإصابة بأمراض القلب؟ 1- مرض الشريان التاجي 2- ترسب الدهون على الجدار الداخلي للشريان التاجي، مما يغلق أحد الشرايين التاجيه مما يغلق أحد الشرايين التاجيه والنتيجه ذبحة قلبيه  4)ماهي الأنشطة البدنية التي تخفض عوامل الخطر ؟ 1- تخفض ضغط الدم 2- التخفيف من التدخين 3- الوزن المعتدلان يكون اقل عرضه لسكري 4- تخفيض الحاجه للأنسولين 5- البقاء على الوزن المثالي او خفض الزيادة 6- زياده الكلسترول الجيد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  السؤال الرابع:  ضعي (صح) أو (خطاء) امام العبارات التالية:  1)من فوائد الأنشطة البدنية كفاءة القلب والرئتين.( صح)  2) الحد الأعلى الإحتياطي=70% (الحد الأعلى الإحتياطي ) + النبض أثناء الراحة.( صح)  3) الشدة المناسبة للمبتدئ = الحد الأعلى للنبض ـــ النبض أثناء الراحة ( خطأ)  4) يعتبر مرض الشريان التاجي الأكثر شيوعاً بين أمراض القلب في استراليا ( خطا)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  السؤال الخامس:  1) ما الشدة المناسبة لشاب عمره 20 سنة ونبضة أثناء الراحة 80 ن / ق ؟ الحد الأعلى للنبض=220-20=200ن/ق  2) شاب عمرة 20 سنة فكم نبضة الأعلى؟  3) ماهي االاساليب والطرق الصحيحه لتكن أكثر نشاطاً ؟ النهض وتحرك ، أوقف السياره بعيده، استخدم الدرج، استراحات تمرينات  4) طرق الإستمرارية في النشاط البدني..؟ 1- مراعاة الأهداف القصيره المدى واليعيدة المدى 2-غير النشاط عند الممل 3-ناقش برنامجك واهدافك مع الأهل  4-ارجع تفكير في مستوى البدايات 5- تذكر ابابك الأولى للمشاركة في البرنامج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   تمنياتي للجميع بالتوفيق والنجاح   1) ما الشدة المناسبة لشاب عمره 20 سنة ونبضة أثناء الراحة 80 ن / ق ؟ الحد الأعلى للنبض=220-20=200ن/ق  2) شاب عمرة 20 سنة فكم نبضة الأعلى؟  3) ماهي االاساليب والطرق الصحيحه لتكن أكثر نشاطاً ؟ النهض وتحرك ، أوقف السياره بعيده، استخدم الدرج، استراحات تمرينات  4) طرق الإستمرارية في النشاط البدني..؟ 1- مراعاة الأهداف القصيره المدى واليعيدة المدى 2-غير النشاط عند الممل 3-ناقش برنامجك واهدافك مع الأهل  4-ارجع تفكير في مستوى البدايات 5- تذكر ابابك الأولى للمشاركة في البرنامج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   تمنياتي للجميع بالتوفيق والنجاح  3) ماهي االاساليب والطرق الصحيحه لتكن أكثر نشاطاً ؟ النهض وتحرك ، أوقف السياره بعيده، استخدم الدرج، استراحات تمرينات  4) طرق الإستمرارية في النشاط البدني..؟ 1- مراعاة الأهداف القصيره المدى واليعيدة المدى 2-غير النشاط عند الممل 3-ناقش برنامجك واهدافك مع الأهل  4-ارجع تفكير في مستوى البدايات 5- تذكر ابابك الأولى للمشاركة في البرنامج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المحاضره الاولى:الصحه واللياقه  السؤال الاول:  اكملي الفراغات التاليه:  مفهوم الصحة:هي حالة السلامه والكفايه البدنيه والنفسيه والأجتماعيه وليست مجرد الخلو من العجز والمرض  مستويات الصحة:  1)الصحه المثاليه نقصد بها التكامل النفسي والبدني والأجتماعي 2) الصحه الأيجابيه طاقه صحيه ايجابيه تمكن الفرد من مواجهة المشاكل والمؤثرات والضغوط البدنيه والنفسيه والأجتماعيه 3)السلامه المتوسطه يكون الفرد عرضه للمؤثرات الضاره بدنيه ونفسيه واجتماعيه  4) مكونات الصحة العامة1) الصحه الشخصيه و2)صحة البيئه تحسين احوال البيئه  5) مكونات اللياقة البدنية1)العناصر المرتبط بالمهاره و 2)العناصر المرتبطه بالصحه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ـــــــــــــــــــ  السؤال الثاني:  ضعي علامة (صح) او (خطاء)؟  1) مكونات الصحة الكفاية النفسية( خطأ)  2) الصحة الشاملة توفر طاقة صحية ايجابية تمكن الفرد من مواجهة المشاكل والمؤثرات والضغوط البدنية والنفسية والاجتماعية(خطأ)  3) مستويات الصحة يكون الفرد عرضة للمؤثرات الضارة (بدنية ، نفسية ، اجتماعية)(صح)  4) العوامل التي تحدد مستويات الصحة يشكو الفرد من مرض من مرض ( بدني ، نفسي، اجتماعي)( صح)  5) العوامل المتعلقة بالمسببات المقاومة / المناعة (خطأ )  6) الطب الوقائي للمجتمع صحة البيئة – الاحصاءات – التفتيش الصحي - الطب الوقائي للفرد(صح)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  السؤال الثالث:  1)عددي ا لعوامل المتعلقة بالإنسان ثلاث نقاط فقط؟ 1- المقاومه الطبيعيه نوعيه وغير نوعيه 2- عوامل وراثيه 3-عوامل اجتماعيه  2) العوامل المتعلقة بالمسببات اربع نقاط اذكريها؟ مسببات حيويه من أصل حيواني:حيوانات وحيدة الخليه الأميبا-الملاريا حيونات متعددة الخلايا ديدان- البلهارسيا مسببات حيويه من اصل تباتي الفطريات -البكتيريا- الفيروسات مسببات غذائيه كزيادة ونقص الكربو هيدرات - الدهون -البروتينات-الأملاح- الماء مسببات طبيعيه الحراره-البروده- الرطوبه-الأشعاعات - الكهرباء  3)اذكري اهم العوامل المتعلقة بالبيئة ؟ البيئه الطبيعيه البيئه الأجتماعيه البيئه الجيولوجيه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  السؤال الرابع:  عرفي اللياقة البدنية؟ 1- القدره على التكيف والأستجابه المرغوبه لأي جهد بدني 2- قدرة أجهزة الجسم المختلفه على تأدية مهامها علىاكمل وجه ممكن في كافة الظروف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  السؤال الخامس:  صلي بين العمودين (أ)بما يناسبه من العمود(ب)  (أ)  (ب)  1) العوامل المتعلقة بالبيئة.(3)   2)مكونات الصحةالعامة.(1)  3) الصحة الشاملة.(2)  1) . صحة البيئة , الطب الوقائي للمجتمع . الصحة الشخصية  2) الجهد المتواصل والموجه للبقاء بحالة صحية جيدة والارتقاء بمستواها في جميعجوانبها الى أفضل مستوى ممكن  (3) الجغرافيا – الجيولوجيا – المناخ   محاضرة الثانيه :للصحه واللياقه  اسئلة اختبار:  السؤال الاول:  عرفي مايلي:  1)الياقة القلبية الوعائية التنفسية؟  2) اللياقة البدنية؟ 1- هي القدره على التكيف والأستجابه المرغوبه لأي جهد بدني 2- هي قدره أجهزة الجسم المختلفه على تأدية مهامها على أكمل وجه ممكن في كافة الظروف  ــــــــــــــــــــــــــــــــــــــــــــــــــ ــــــــــــــــــــــــــــــــــــــــــــــــــ ــــــــــ  السؤال الثاني  1)اذكري فؤائد تدريبات الياقة القلبية الوعائية ؟ تكلمي عن اهميتها للعضلات؟ 1- القلب والدم 2- العضلات: زيادة في عدد وحجم الميتو كندريا، زيادهفي القوه والتحمل العضلي 3- شعور افضل 4-منظر افضل 5- عمل أفضل  2) )ماهي مؤثرات عدم ممارسة النشاط البدني؟ قلق وكآبه ، تأثير سلبي للضغوط ، السمنه، السكري، السرطان ، امراض القلب ، الموت المفاجئ ، الأمساك  الموت المبكر ، هشاشة عظام ، انخفاض التحمل  ــــــــــــــــــــــــــــــــــــــــــــــــــ ــــــــــــــــــــــــــــــــــــــــــــــــــ ـــــــــــــــــــــ  السؤال الثالث  اكملي الفراغ التالي:  1) تطور الياقة القلبيةالوعائية مثل: ركوب دراجه هوائيه، القفز على الحبل، المشي السسريع، الجري، السباحه  2) لاتؤثر في الياقة القلبية الوعائية مثل: المشي ، البولنج، كنس البيت، صيد السمك ، لعب الجوف  3) مهام الجهازين الدوري والتنفسي: توفير الأكسجين، نقل المواد الغذائيه، تخلص الجسم من الفضلات، تخلص الجسم من ثاني اكسيد الكربون، المناعه  4) تعريفالياقة القلبية الوعائية / التنفسية: قدرةالجهازينالدوري والتنفسي على تادية مهامهما بكفاءة الظروف غير الأعتياديه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ــــــــــــــــــ  السؤال الرابع  ضعي (صح) أو (خطاء) امام العبارات التاليه؟  1) مكونات اللياقةالبدنية المرتبطة بالصحة تخليص الجسم من ثاني اسيد الكربون( خطأ)  2) مهام الجهازين الدوري والتنفسي المناعة(صح)  3) العناصر المرتبطة بالصحةالرشاقة – التوازن – التوافق – القدرة العضلية –زمن رد الفعل – السرعة (خطأ)  4) العناصر المرتبطة بالمهارةالياقة القلبيةالتنفسية -القوةو التحمل العضلي – المرونة- التركيب الجسماني)خطأ)  5) الانشطةالبدنية الشديدة نسبيا تفيد الياقة القلبية الوعائية.(صح)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    المحاضره الثالثه  اسئلة اختبار الصحه واللياقه  السؤال الاول:  اكملي الفراغات التاليه  1)من أعراض ضربة الشمس: دوخه، عطش، غثيان، صداع، توقف العرق، ارتفاع الحراره، تشنج عضلي  2)من مشاكل القلب:  عيب في القلب+تدريب=ألم في الصدر أو دوخه مفاجئه أو إغماء أو قصر تنفس واضح جدا=الموت  3) من مخاطر الأنشطة البدنية:  1العضلات والمفاصل و 2)الإصابات الحراريه و 3)أعراض ضربة الشمس  4) عوامل زيادة الخطر:  1)الوراثه و 2)العادات الحياتيه  5) تطوير اللياقة القلبية الوعائية:  1)السباحه و2)الجري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ــــــــــــــــــــــــــــــــــــــــــــــــــ ــــــــــــ  السؤال الثاني:  اختاري الاجابه الصحيحه:  1) الأنشطة البدنية مخاطرها(ب)  أ‌) خفض احتمالية إصابة القلب  ب‌) مضاعفة مشاكل القلب الموجودة أو الخفية.  ج) زيادة التحمل والقوة.  2) الأنشطة البدنية تخفض عوامل الخطر(ج)  أ) زيادة الكلسترول الجيد.  ب) عدم التدخين.  ج) أ وب كلاهما صحيحان  3)من أعراض الإجهاد الحراري(ج)  أ) تشنج عضلي.  ب)الم عضلات الصدر والظهر  ج) صداع و غثيان  ــــــــــــــــــــــــــــــــــــــــــــــــــ ــــــــــــــــــــــــــــــــــــــــــــــــــ ــــــــــــــــــــــــــــــــــ  السؤال الثالث:  1)طرق التقليل من عوامل الخطورة للإصابة بأمراض القلب والشرايين اذكريهما؟ 1- الحد من أثر جميع عوامل الخطوره كالعادات الحياتيه 2- النشاط البدني يزيد من فرصة الحياة بعد الذبحه القلبيه عند الشخص  2)هل التدريبات الهوائية تحمي الشخص من الإصابة بأمراض القلب والشرايين؟ اللأئق بدنيا اقل عرضه لخطر لأصابة بأمراض القلب والشرايين ولا يضمن برنامج نشاط بدني هوائي لوحده عدم العرضه لأمراض القلب والشرايين.  3) ماعوامل الخطر للإصابة بأمراض القلب؟ 1- مرض الشريان التاجي 2- ترسب الدهون على الجدار الداخلي للشريان التاجي، مما يغلق أحد الشرايين التاجيه مما يغلق أحد الشرايين التاجيه والنتيجه ذبحة قلبيه  4)ماهي الأنشطة البدنية التي تخفض عوامل الخطر ؟ 1- تخفض ضغط الدم 2- التخفيف من التدخين 3- الوزن المعتدلان يكون اقل عرضه لسكري 4- تخفيض الحاجه للأنسولين 5- البقاء على الوزن المثالي او خفض الزيادة 6- زياده الكلسترول الجيد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  السؤال الرابع:  ضعي (صح) أو (خطاء) امام العبارات التالية:  1)من فوائد الأنشطة البدنية كفاءة القلب والرئتين.( صح)  2) الحد الأعلى الإحتياطي=70% (الحد الأعلى الإحتياطي ) + النبض أثناء الراحة.( صح)  3) الشدة المناسبة للمبتدئ = الحد الأعلى للنبض ـــ النبض أثناء الراحة ( خطأ)  4) يعتبر مرض الشريان التاجي الأكثر شيوعاً بين أمراض القلب في استراليا ( خطا)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ــــــــــــــــــــــــــــــــــــــــــــــ  السؤال الخامس:  1) ما الشدة المناسبة لشاب عمره 20 سنة ونبضة أثناء الراحة 80 ن / ق ؟ الحد الأعلى للنبض=220-20=200ن/ق  2) شاب عمرة 20 سنة فكم نبضة الأعلى؟  3) ماهي االاساليب والطرق الصحيحه لتكن أكثر نشاطاً ؟ النهض وتحرك ، أوقف السياره بعيده، استخدم الدرج، استراحات تمرينات  4) طرق الإستمرارية في النشاط البدني..؟ 1- مراعاة الأهداف القصيره المدى واليعيدة المدى 2-غير النشاط عند الممل 3-ناقش برنامجك واهدافك مع الأهل  4-ارجع تفكير في مستوى البدايات 5- تذكر ابابك الأولى للمشاركة في البرنامج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   تمنياتي للجميع بالتوفيق والنجاح   1) ما الشدة المناسبة لشاب عمره 20 سنة ونبضة أثناء الراحة 80 ن / ق ؟ الحد الأعلى للنبض=220-20=200ن/ق  2) شاب عمرة 20 سنة فكم نبضة الأعلى؟  3) ماهي االاساليب والطرق الصحيحه لتكن أكثر نشاطاً ؟ النهض وتحرك ، أوقف السياره بعيده، استخدم الدرج، استراحات تمرينات  4) طرق الإستمرارية في النشاط البدني..؟ 1- مراعاة الأهداف القصيره المدى واليعيدة المدى 2-غير النشاط عند الممل 3-ناقش برنامجك واهدافك مع الأهل  4-ارجع تفكير في مستوى البدايات 5- تذكر ابابك الأولى للمشاركة في البرنامج  ــــــــــــــــــــــــــــــــــــــــــــــــــ ــــــــــــــــــــــــــــــــــــــــــــــــــ ـــــــــــــــــــــــــــــــــــــــــ   تمنياتي للجميع بالتوفيق والنجاح  3) ماهي االاساليب والطرق الصحيحه لتكن أكثر نشاطاً ؟ النهض وتحرك ، أوقف السياره بعيده، استخدم الدرج، استراحات تمرينات  4) طرق الإستمرارية في النشاط البدني..؟ 1- مراعاة الأهداف القصيره المدى واليعيدة المدى 2-غير النشاط عند الممل 3-ناقش برنامجك واهدافك مع الأهل  4-ارجع تفكير في مستوى البدايات 5- تذكر ابابك الأولى للمشاركة في البرنامج </dc:title>
  <dc:creator>www</dc:creator>
  <cp:lastModifiedBy>www</cp:lastModifiedBy>
  <cp:revision>1</cp:revision>
  <dcterms:created xsi:type="dcterms:W3CDTF">2010-12-11T21:18:52Z</dcterms:created>
  <dcterms:modified xsi:type="dcterms:W3CDTF">2010-12-11T21:19:10Z</dcterms:modified>
</cp:coreProperties>
</file>