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04" r:id="rId4"/>
    <p:sldId id="320" r:id="rId5"/>
    <p:sldId id="350" r:id="rId6"/>
    <p:sldId id="321" r:id="rId7"/>
    <p:sldId id="338" r:id="rId8"/>
    <p:sldId id="346" r:id="rId9"/>
    <p:sldId id="324" r:id="rId10"/>
    <p:sldId id="325" r:id="rId11"/>
    <p:sldId id="339" r:id="rId12"/>
    <p:sldId id="341" r:id="rId13"/>
    <p:sldId id="342" r:id="rId14"/>
    <p:sldId id="343" r:id="rId15"/>
    <p:sldId id="344" r:id="rId16"/>
    <p:sldId id="345" r:id="rId17"/>
    <p:sldId id="347" r:id="rId18"/>
    <p:sldId id="351" r:id="rId19"/>
    <p:sldId id="352" r:id="rId20"/>
    <p:sldId id="353" r:id="rId21"/>
    <p:sldId id="354" r:id="rId22"/>
    <p:sldId id="357"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12/16/2010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a:t>
            </a:r>
            <a:r>
              <a:rPr lang="ar-SA" smtClean="0">
                <a:solidFill>
                  <a:srgbClr val="376092"/>
                </a:solidFill>
                <a:cs typeface="Arial" pitchFamily="34" charset="0"/>
              </a:rPr>
              <a:t>الثانية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ابن </a:t>
            </a:r>
            <a:r>
              <a:rPr lang="ar-SA" b="1" dirty="0" err="1" smtClean="0">
                <a:solidFill>
                  <a:schemeClr val="tx1"/>
                </a:solidFill>
                <a:cs typeface="Arial" pitchFamily="34" charset="0"/>
              </a:rPr>
              <a:t>القيسراني</a:t>
            </a:r>
            <a:r>
              <a:rPr lang="ar-SA" b="1" dirty="0" smtClean="0">
                <a:solidFill>
                  <a:schemeClr val="tx1"/>
                </a:solidFill>
                <a:cs typeface="Arial" pitchFamily="34" charset="0"/>
              </a:rPr>
              <a:t> يمدح نور الدين زنكي</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p>
          <a:p>
            <a:pPr algn="just" rtl="1">
              <a:buFont typeface="Wingdings" pitchFamily="2" charset="2"/>
              <a:buChar char="§"/>
            </a:pPr>
            <a:r>
              <a:rPr lang="ar-SA" dirty="0" smtClean="0"/>
              <a:t>النص الشعري.</a:t>
            </a:r>
          </a:p>
          <a:p>
            <a:pPr algn="just" rtl="1">
              <a:buFont typeface="Wingdings" pitchFamily="2" charset="2"/>
              <a:buChar char="§"/>
            </a:pPr>
            <a:r>
              <a:rPr lang="ar-SA" dirty="0" smtClean="0"/>
              <a:t>اللغة.</a:t>
            </a:r>
          </a:p>
          <a:p>
            <a:pPr algn="just" rtl="1">
              <a:buFont typeface="Wingdings" pitchFamily="2" charset="2"/>
              <a:buChar char="§"/>
            </a:pPr>
            <a:r>
              <a:rPr lang="ar-SA" dirty="0" smtClean="0"/>
              <a:t>البلاغة والأسلوب.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rtl="1"/>
            <a:r>
              <a:rPr lang="ar-SA" sz="3000" dirty="0" smtClean="0"/>
              <a:t>اخترت لكم من عصر الدول المتتابعة ( العصر الزنكي، ثم الأيوبي، ثم المملوكي) قصيدة ابن القيسراني وهي بنت العصر الزنكي والذي حكم فيه بطلان هما :عماد الدين زنكي وابنه نور الدين زنكي اللذان قادا الأمة إلى الصلاح والخير، وتجدر الاشارة إلى أن عماد الدين صنع منبرا لا مسمار فيه  من شجر الأرز ليضعه في المسجد الأقصى بعد تحريره من الصلبين، ولكن المنية وافته وكذلك ابنه نور الدين الذي مات قبل أن يتمكن من نقل المنبر، فحُمل المنبر في عهد صلاح الدين الأيوبي بعد تحريره بيت المقدس، وقصيدة ابن القيسراني في مدح نور الدين كانت شاحنة للهمم التي انهزمت أمام قوى المغول والتتار والصليبين مما فتّ في عضد الدولة الإسلامية.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r>
              <a:rPr lang="ar-SA" dirty="0" smtClean="0"/>
              <a:t>وقد كان حكام هذا العصر كما هو معروف ليسوا عربا وإن كانوا مسلمين، فلم تحظ اللغة والأدب بالاهتمام والدعم والتشجيع، كما إن الأمة كانت تعيش حالة من الذل والانهزام والخوف والقلق بسبب تلك الحروب المتتابعة، مما أضعف الأدب في هذه العصور، فاتجه الشعراء إلى تقليد سابقيهم ومعارضتهم، كما مال أدبهم إلى الإغراق في الصنعة اللفظية التي طغت على المعنى، لذا عد النقاد هذا العصر من أضعف العصور الأدبية، وإن كانت كثير من الموسوعات العلمية قد ظهرت في هذا العصر.</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28600"/>
            <a:ext cx="8915400" cy="1143000"/>
          </a:xfrm>
        </p:spPr>
        <p:txBody>
          <a:bodyPr/>
          <a:lstStyle/>
          <a:p>
            <a:pPr rtl="1"/>
            <a:r>
              <a:rPr lang="ar-SA" dirty="0" smtClean="0"/>
              <a:t>ابن </a:t>
            </a:r>
            <a:r>
              <a:rPr lang="ar-SA" dirty="0" err="1" smtClean="0"/>
              <a:t>القيسراني</a:t>
            </a:r>
            <a:r>
              <a:rPr lang="ar-SA" dirty="0" smtClean="0"/>
              <a:t> </a:t>
            </a:r>
          </a:p>
        </p:txBody>
      </p:sp>
      <p:sp>
        <p:nvSpPr>
          <p:cNvPr id="3" name="عنصر نائب للمحتوى 2"/>
          <p:cNvSpPr>
            <a:spLocks noGrp="1"/>
          </p:cNvSpPr>
          <p:nvPr>
            <p:ph idx="1"/>
          </p:nvPr>
        </p:nvSpPr>
        <p:spPr>
          <a:xfrm>
            <a:off x="533400" y="1371600"/>
            <a:ext cx="8915400" cy="5486400"/>
          </a:xfrm>
        </p:spPr>
        <p:txBody>
          <a:bodyPr/>
          <a:lstStyle/>
          <a:p>
            <a:pPr rtl="1"/>
            <a:r>
              <a:rPr lang="ar-SA" dirty="0" smtClean="0"/>
              <a:t> </a:t>
            </a:r>
            <a:r>
              <a:rPr lang="ar-SA" dirty="0" err="1" smtClean="0"/>
              <a:t>هوعبد</a:t>
            </a:r>
            <a:r>
              <a:rPr lang="ar-SA" dirty="0" smtClean="0"/>
              <a:t> الله بن محمد بن أحمد بن خالد القرشي المخزومي، أبو محمد فتح الدين، شاعر مجيد، له ديوان شعر،أصله من حلب، ومولده بعكة، ووفاته في دمشق.</a:t>
            </a:r>
          </a:p>
          <a:p>
            <a:pPr rtl="1"/>
            <a:r>
              <a:rPr lang="ar-SA" dirty="0" smtClean="0"/>
              <a:t>تولى في دمشق إدارة الساعات على باب الجامع الأموي، ثم تولى في حلب خزانة الكتب.</a:t>
            </a:r>
          </a:p>
          <a:p>
            <a:pPr rtl="1"/>
            <a:r>
              <a:rPr lang="ar-SA" dirty="0" err="1" smtClean="0"/>
              <a:t>والقيسراني</a:t>
            </a:r>
            <a:r>
              <a:rPr lang="ar-SA" dirty="0" smtClean="0"/>
              <a:t> نسبة إلى (قيسارية) في ساحل سورية، نزل بها فنسب إليها، وانتقل عنها بعد استيلاء الافرنج على بلاد الساحل.</a:t>
            </a:r>
          </a:p>
          <a:p>
            <a:pPr rtl="1"/>
            <a:r>
              <a:rPr lang="ar-SA" dirty="0" smtClean="0"/>
              <a:t>كان ابن القيسرانى وابن منير </a:t>
            </a:r>
            <a:r>
              <a:rPr lang="ar-SA" dirty="0" err="1" smtClean="0"/>
              <a:t>الطرابلسي</a:t>
            </a:r>
            <a:r>
              <a:rPr lang="ar-SA" dirty="0" smtClean="0"/>
              <a:t> شاعري الشام في وقتهما، وشبههما العماد الكاتب، في (الخريدة) بالفرزدق وجرير، وكان موتهما في سنة واحدة.</a:t>
            </a:r>
          </a:p>
          <a:p>
            <a:pPr rtl="1"/>
            <a:endParaRPr lang="ar-SA" dirty="0" smtClean="0"/>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الممدوح</a:t>
            </a:r>
            <a:r>
              <a:rPr lang="ar-SA" dirty="0" smtClean="0">
                <a:solidFill>
                  <a:srgbClr val="FF0000"/>
                </a:solidFill>
              </a:rPr>
              <a:t>(نور الدين زنكي)</a:t>
            </a:r>
            <a:endParaRPr lang="ar-SA" dirty="0"/>
          </a:p>
        </p:txBody>
      </p:sp>
      <p:sp>
        <p:nvSpPr>
          <p:cNvPr id="3" name="عنصر نائب للمحتوى 2"/>
          <p:cNvSpPr>
            <a:spLocks noGrp="1"/>
          </p:cNvSpPr>
          <p:nvPr>
            <p:ph idx="1"/>
          </p:nvPr>
        </p:nvSpPr>
        <p:spPr>
          <a:xfrm>
            <a:off x="533400" y="1295400"/>
            <a:ext cx="8915400" cy="5562600"/>
          </a:xfrm>
        </p:spPr>
        <p:txBody>
          <a:bodyPr/>
          <a:lstStyle/>
          <a:p>
            <a:r>
              <a:rPr lang="ar-SA" sz="3000" dirty="0" smtClean="0"/>
              <a:t>أحد القادة الذين حكموا في العصر الزنكي ابن القائد الورع عماد الدين زنكي، استطاع وأبيه بناء قاعدة إسلامية في وجه الأعداء.</a:t>
            </a:r>
          </a:p>
          <a:p>
            <a:r>
              <a:rPr lang="ar-SA" sz="3000" dirty="0" smtClean="0"/>
              <a:t>ترسم نور الدين زنكي خطوات عمر بن عبد العزيز في عهده، فحقق نجاحاً كبيراً للأمة في صراعها مع الصليبيين، كان هذا الإيمان سبباً في التوازن المدهش والخلاّب في شخصيته، فقد كان على فهم صحيح لحقيقة الإسلام وتعبد الله بتعاليمه، وتميزت شخصيته بمجموعة من الصفات الرفيعة والأخلاق الحميدة التي ساعدته على تحقيق انجازاته العظيمة والتي من أهمها؛ الجدية، والذكاء المتوقد، والشعور بالمسؤولية، والقدرة على مواجهة المشكلات والأحداث، ونزعته للبناء </a:t>
            </a:r>
            <a:r>
              <a:rPr lang="ar-SA" sz="3000" dirty="0" err="1" smtClean="0"/>
              <a:t>والإعمار</a:t>
            </a:r>
            <a:r>
              <a:rPr lang="ar-SA" sz="3000" dirty="0" smtClean="0"/>
              <a:t>، وقوة الشخصية ومحبته لله ومحبة الناس له.</a:t>
            </a:r>
            <a:r>
              <a:rPr lang="ar-SA" sz="3000" b="1" dirty="0" smtClean="0"/>
              <a:t> </a:t>
            </a:r>
          </a:p>
          <a:p>
            <a:endParaRPr lang="ar-SA" sz="3000" dirty="0" smtClean="0"/>
          </a:p>
          <a:p>
            <a:endParaRPr lang="ar-SA" sz="30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الممدوح</a:t>
            </a:r>
            <a:r>
              <a:rPr lang="ar-SA" dirty="0" smtClean="0">
                <a:solidFill>
                  <a:srgbClr val="FF0000"/>
                </a:solidFill>
              </a:rPr>
              <a:t>(نور الدين زنكي)</a:t>
            </a:r>
            <a:endParaRPr lang="ar-SA" dirty="0"/>
          </a:p>
        </p:txBody>
      </p:sp>
      <p:sp>
        <p:nvSpPr>
          <p:cNvPr id="3" name="عنصر نائب للمحتوى 2"/>
          <p:cNvSpPr>
            <a:spLocks noGrp="1"/>
          </p:cNvSpPr>
          <p:nvPr>
            <p:ph idx="1"/>
          </p:nvPr>
        </p:nvSpPr>
        <p:spPr/>
        <p:txBody>
          <a:bodyPr/>
          <a:lstStyle/>
          <a:p>
            <a:r>
              <a:rPr lang="ar-SA" dirty="0" smtClean="0"/>
              <a:t>استطاع نور الدين زنكي أن يوحد بلاد الشام كلها تحت قيادته من </a:t>
            </a:r>
            <a:r>
              <a:rPr lang="ar-SA" dirty="0" err="1" smtClean="0"/>
              <a:t>الرها</a:t>
            </a:r>
            <a:r>
              <a:rPr lang="ar-SA" dirty="0" smtClean="0"/>
              <a:t> شمالاً حتى </a:t>
            </a:r>
            <a:r>
              <a:rPr lang="ar-SA" dirty="0" err="1" smtClean="0"/>
              <a:t>حوران</a:t>
            </a:r>
            <a:r>
              <a:rPr lang="ar-SA" dirty="0" smtClean="0"/>
              <a:t> جنوباً فقامت دولة إسلامية موحدة مركزها دمشق.</a:t>
            </a:r>
            <a:r>
              <a:rPr lang="ar-SA" b="1" dirty="0" smtClean="0"/>
              <a:t> </a:t>
            </a:r>
            <a:r>
              <a:rPr lang="ar-SA" dirty="0" smtClean="0"/>
              <a:t>ومن الطريف أن هذه القيادات؛ كانت تتخير أسماءها على نحو يوضح تعلقهم بالدين مثل:عماد الدين، وسيف الدين ونجم الدين، وصلاح الدين ونور الدين وثمة ملاحظة أخرى، وهي أن تعلق هذا الجيل بالدين جعلهم يحرصون على الجهاد والاستشهاد، فإذا لم يكتب لهم الاستشهاد أوصوا بدفنهم في مدافن المدينة المنورة.</a:t>
            </a:r>
            <a:r>
              <a:rPr lang="ar-SA"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مناسبة القصيدة</a:t>
            </a:r>
            <a:endParaRPr lang="ar-SA" dirty="0"/>
          </a:p>
        </p:txBody>
      </p:sp>
      <p:sp>
        <p:nvSpPr>
          <p:cNvPr id="3" name="عنصر نائب للمحتوى 2"/>
          <p:cNvSpPr>
            <a:spLocks noGrp="1"/>
          </p:cNvSpPr>
          <p:nvPr>
            <p:ph idx="1"/>
          </p:nvPr>
        </p:nvSpPr>
        <p:spPr/>
        <p:txBody>
          <a:bodyPr/>
          <a:lstStyle/>
          <a:p>
            <a:r>
              <a:rPr lang="ar-SA" dirty="0" smtClean="0"/>
              <a:t>وقعت معركة أنّب في يونيه 1149م/صفر 544هـ وقد حقق الجيش </a:t>
            </a:r>
            <a:r>
              <a:rPr lang="ar-SA" dirty="0" err="1" smtClean="0"/>
              <a:t>النوري</a:t>
            </a:r>
            <a:r>
              <a:rPr lang="ar-SA" dirty="0" smtClean="0"/>
              <a:t> فيها انتصاراً كبيراً وتم قتل </a:t>
            </a:r>
            <a:r>
              <a:rPr lang="ar-SA" dirty="0" err="1" smtClean="0"/>
              <a:t>ريموند</a:t>
            </a:r>
            <a:r>
              <a:rPr lang="ar-SA" dirty="0" smtClean="0"/>
              <a:t> </a:t>
            </a:r>
            <a:r>
              <a:rPr lang="ar-SA" dirty="0" err="1" smtClean="0"/>
              <a:t>دى</a:t>
            </a:r>
            <a:r>
              <a:rPr lang="ar-SA" dirty="0" smtClean="0"/>
              <a:t> </a:t>
            </a:r>
            <a:r>
              <a:rPr lang="ar-SA" dirty="0" err="1" smtClean="0"/>
              <a:t>بواتيه</a:t>
            </a:r>
            <a:r>
              <a:rPr lang="ar-SA" dirty="0" smtClean="0"/>
              <a:t>، وعدد كبير من كبار قادة الصليبيين، وكان نور الدين قد رحل إلى حصن </a:t>
            </a:r>
            <a:r>
              <a:rPr lang="ar-SA" dirty="0" err="1" smtClean="0"/>
              <a:t>إنب</a:t>
            </a:r>
            <a:r>
              <a:rPr lang="ar-SA" dirty="0" smtClean="0"/>
              <a:t> في حلب فحاصره ، فاجتمعت الفرنج لقتاله مع البرنس ، واقتتلوا قتالاً شديداً ، فانهزم الفرنج وقتل البرنس وجماعة كثيرة من أصحابه ، وأسر خلق كثير . وكان قتل البرنس </a:t>
            </a:r>
            <a:r>
              <a:rPr lang="ar-SA" dirty="0" err="1" smtClean="0"/>
              <a:t>ريموند</a:t>
            </a:r>
            <a:r>
              <a:rPr lang="ar-SA" dirty="0" smtClean="0"/>
              <a:t> عظيماً عند الطائفتين وأكثر الشعراء من مدح نور الدين بهذا الظفر ، فكان ممن قال فيه ابن القيسراني الكاتب قصيدته المشهورة، التي هي محل دراستنا في هذه المحاضرة.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 القصيدة</a:t>
            </a:r>
            <a:endParaRPr lang="ar-SA" dirty="0"/>
          </a:p>
        </p:txBody>
      </p:sp>
      <p:sp>
        <p:nvSpPr>
          <p:cNvPr id="3" name="عنصر نائب للمحتوى 2"/>
          <p:cNvSpPr>
            <a:spLocks noGrp="1"/>
          </p:cNvSpPr>
          <p:nvPr>
            <p:ph idx="1"/>
          </p:nvPr>
        </p:nvSpPr>
        <p:spPr/>
        <p:txBody>
          <a:bodyPr/>
          <a:lstStyle/>
          <a:p>
            <a:pPr lvl="0" rtl="1"/>
            <a:r>
              <a:rPr lang="ar-SA" b="1" dirty="0" smtClean="0"/>
              <a:t>1.هذي العزائمُ لا ما تدّعي </a:t>
            </a:r>
            <a:r>
              <a:rPr lang="ar-SA" b="1" dirty="0" err="1" smtClean="0"/>
              <a:t>القُضُبُ</a:t>
            </a:r>
            <a:r>
              <a:rPr lang="ar-SA" b="1" dirty="0" smtClean="0"/>
              <a:t>    وذي المكارمُ لا ما قالت الكتبُ</a:t>
            </a:r>
            <a:endParaRPr lang="en-US" dirty="0" smtClean="0"/>
          </a:p>
          <a:p>
            <a:pPr lvl="0" rtl="1"/>
            <a:r>
              <a:rPr lang="ar-SA" b="1" dirty="0" smtClean="0"/>
              <a:t>2.وهذه الهمم اللاتي متى خُطِبــتْ    تعثّرتْ خلفها الأشعارُ والخطب</a:t>
            </a:r>
            <a:endParaRPr lang="en-US" dirty="0" smtClean="0"/>
          </a:p>
          <a:p>
            <a:pPr lvl="0" rtl="1"/>
            <a:r>
              <a:rPr lang="ar-SA" b="1" dirty="0" smtClean="0"/>
              <a:t>3.صافحتَ يا ابن عماد الدين </a:t>
            </a:r>
            <a:r>
              <a:rPr lang="ar-SA" b="1" dirty="0" err="1" smtClean="0"/>
              <a:t>ذورتها</a:t>
            </a:r>
            <a:r>
              <a:rPr lang="ar-SA" b="1" dirty="0" smtClean="0"/>
              <a:t>  براحةٍ للمساعي دونها تعـــب</a:t>
            </a:r>
            <a:endParaRPr lang="en-US" dirty="0" smtClean="0"/>
          </a:p>
          <a:p>
            <a:pPr lvl="0" rtl="1"/>
            <a:r>
              <a:rPr lang="ar-SA" b="1" dirty="0" smtClean="0"/>
              <a:t>4.يا ساهدَ الطرفِ والأجفانُ هاجعةٌ وثابتَ القلبِ والأحشاءُ تضطرب</a:t>
            </a:r>
            <a:endParaRPr lang="en-US" dirty="0" smtClean="0"/>
          </a:p>
          <a:p>
            <a:pPr lvl="0" rtl="1"/>
            <a:r>
              <a:rPr lang="ar-SA" b="1" dirty="0" smtClean="0"/>
              <a:t>5.أغرتَ سيوفَك بالإفرنج راجفةً        فؤادُ روميّةَ الكبرى لها يَجِبُ</a:t>
            </a:r>
            <a:endParaRPr lang="en-US" dirty="0" smtClean="0"/>
          </a:p>
          <a:p>
            <a:pPr lvl="0" rtl="1"/>
            <a:r>
              <a:rPr lang="ar-SA" b="1" dirty="0" smtClean="0"/>
              <a:t>6.والخيل من تحت قتلاها تخرُّ لها     قوائمُ خانَهنَّ الركضُ والخبَبُ</a:t>
            </a:r>
          </a:p>
          <a:p>
            <a:pPr lvl="0" rtl="1"/>
            <a:r>
              <a:rPr lang="ar-SA" b="1" dirty="0" smtClean="0"/>
              <a:t>7.والنقعُ فوق </a:t>
            </a:r>
            <a:r>
              <a:rPr lang="ar-SA" b="1" dirty="0" err="1" smtClean="0"/>
              <a:t>صِقال</a:t>
            </a:r>
            <a:r>
              <a:rPr lang="ar-SA" b="1" dirty="0" smtClean="0"/>
              <a:t> البيض منعقدٌ   كما استقلَّ دخان تحته لهب</a:t>
            </a:r>
            <a:endParaRPr lang="en-US" dirty="0" smtClean="0"/>
          </a:p>
          <a:p>
            <a:pPr lvl="0" rtl="1"/>
            <a:r>
              <a:rPr lang="ar-SA" b="1" dirty="0" smtClean="0"/>
              <a:t>8.والنَّبْلُ </a:t>
            </a:r>
            <a:r>
              <a:rPr lang="ar-SA" b="1" dirty="0" err="1" smtClean="0"/>
              <a:t>كالوَبْلِ</a:t>
            </a:r>
            <a:r>
              <a:rPr lang="ar-SA" b="1" dirty="0" smtClean="0"/>
              <a:t> هطّالٌ وليس لـــه    سوى القِسيّ وأيدٍ فوقها سحب</a:t>
            </a:r>
            <a:endParaRPr lang="en-US" dirty="0" smtClean="0"/>
          </a:p>
          <a:p>
            <a:pPr lvl="0" rtl="1"/>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 القصيدة</a:t>
            </a:r>
            <a:endParaRPr lang="ar-SA" dirty="0"/>
          </a:p>
        </p:txBody>
      </p:sp>
      <p:sp>
        <p:nvSpPr>
          <p:cNvPr id="3" name="عنصر نائب للمحتوى 2"/>
          <p:cNvSpPr>
            <a:spLocks noGrp="1"/>
          </p:cNvSpPr>
          <p:nvPr>
            <p:ph idx="1"/>
          </p:nvPr>
        </p:nvSpPr>
        <p:spPr/>
        <p:txBody>
          <a:bodyPr/>
          <a:lstStyle/>
          <a:p>
            <a:pPr lvl="0" rtl="1"/>
            <a:r>
              <a:rPr lang="ar-SA" sz="3000" b="1" dirty="0" smtClean="0"/>
              <a:t>9.</a:t>
            </a:r>
            <a:r>
              <a:rPr lang="ar-SA" sz="3000" b="1" dirty="0" err="1" smtClean="0"/>
              <a:t>وللظُّبى</a:t>
            </a:r>
            <a:r>
              <a:rPr lang="ar-SA" sz="3000" b="1" dirty="0" smtClean="0"/>
              <a:t> ظَفَرٌ حلوٌ </a:t>
            </a:r>
            <a:r>
              <a:rPr lang="ar-SA" sz="3000" b="1" dirty="0" err="1" smtClean="0"/>
              <a:t>مذاقتـُـــــــــه</a:t>
            </a:r>
            <a:r>
              <a:rPr lang="ar-SA" sz="3000" b="1" dirty="0" smtClean="0"/>
              <a:t>     كأنما الضَرْبُ فيما بينهم ضَرَبُ</a:t>
            </a:r>
            <a:endParaRPr lang="en-US" sz="3000" dirty="0" smtClean="0"/>
          </a:p>
          <a:p>
            <a:pPr lvl="0" rtl="1"/>
            <a:r>
              <a:rPr lang="ar-SA" sz="3000" b="1" dirty="0" smtClean="0"/>
              <a:t>10.أنباء ملحمة لو أنها ذُكـــــــرتْ   فيما مضى نسيت أيامها العرب</a:t>
            </a:r>
            <a:endParaRPr lang="en-US" sz="3000" dirty="0" smtClean="0"/>
          </a:p>
          <a:p>
            <a:pPr lvl="0" rtl="1"/>
            <a:r>
              <a:rPr lang="ar-SA" sz="3000" b="1" dirty="0" smtClean="0"/>
              <a:t>11.من كان يغزو بلاد الشرك مكتسبا  من الملوك فنور الدين محتسب</a:t>
            </a:r>
            <a:endParaRPr lang="en-US" sz="3000" dirty="0" smtClean="0"/>
          </a:p>
          <a:p>
            <a:pPr lvl="0" rtl="1"/>
            <a:r>
              <a:rPr lang="ar-SA" sz="3000" b="1" dirty="0" smtClean="0"/>
              <a:t>12.أفعاله كاسمه في كل حادثــــــة     ووجهه نائب عن وصفه اللقب</a:t>
            </a:r>
            <a:endParaRPr lang="en-US" sz="3000" dirty="0" smtClean="0"/>
          </a:p>
          <a:p>
            <a:pPr lvl="0" rtl="1"/>
            <a:r>
              <a:rPr lang="ar-SA" sz="3000" b="1" dirty="0" smtClean="0"/>
              <a:t>13.في كل يوم لفكري من وقائعــه    شغل فكل مديحي فيه مقتضب</a:t>
            </a:r>
            <a:endParaRPr lang="en-US" sz="3000" dirty="0" smtClean="0"/>
          </a:p>
          <a:p>
            <a:pPr lvl="0" rtl="1"/>
            <a:r>
              <a:rPr lang="ar-SA" sz="3000" b="1" dirty="0" smtClean="0"/>
              <a:t>14.من باتت الأُسْدُ أسرى في سلاسله  هل يأسر </a:t>
            </a:r>
            <a:r>
              <a:rPr lang="ar-SA" sz="3000" b="1" dirty="0" err="1" smtClean="0"/>
              <a:t>الغُلْب</a:t>
            </a:r>
            <a:r>
              <a:rPr lang="ar-SA" sz="3000" b="1" dirty="0" smtClean="0"/>
              <a:t> </a:t>
            </a:r>
            <a:r>
              <a:rPr lang="ar-SA" sz="3000" b="1" dirty="0" smtClean="0"/>
              <a:t>إلا من له </a:t>
            </a:r>
            <a:r>
              <a:rPr lang="ar-SA" sz="3000" b="1" dirty="0" err="1" smtClean="0"/>
              <a:t>الغَلَب</a:t>
            </a:r>
            <a:r>
              <a:rPr lang="ar-SA" sz="3000" b="1" dirty="0" smtClean="0"/>
              <a:t>؟</a:t>
            </a:r>
          </a:p>
          <a:p>
            <a:pPr rtl="1"/>
            <a:r>
              <a:rPr lang="ar-SA" sz="3000" b="1" dirty="0" smtClean="0"/>
              <a:t>15.</a:t>
            </a:r>
            <a:r>
              <a:rPr lang="ar-SA" sz="2800" dirty="0" smtClean="0"/>
              <a:t> </a:t>
            </a:r>
            <a:r>
              <a:rPr lang="ar-SA" sz="3000" b="1" dirty="0" smtClean="0"/>
              <a:t>عمّت فتوحُك بالعدى معاقلهــــا    كأنّ تسليمَ هذا عند ذا جــــــــرب</a:t>
            </a:r>
            <a:endParaRPr lang="en-US" sz="3000" b="1" dirty="0" smtClean="0"/>
          </a:p>
          <a:p>
            <a:pPr lvl="0" rtl="1"/>
            <a:endParaRPr lang="en-US" sz="30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والشرح</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1.</a:t>
            </a:r>
            <a:r>
              <a:rPr lang="ar-SA" dirty="0" err="1" smtClean="0">
                <a:solidFill>
                  <a:srgbClr val="FF0000"/>
                </a:solidFill>
              </a:rPr>
              <a:t>القضب</a:t>
            </a:r>
            <a:r>
              <a:rPr lang="ar-SA" dirty="0" smtClean="0"/>
              <a:t>: جمع قضيب وهو السيف أو العود الذي تؤخذ منه السهام. </a:t>
            </a:r>
            <a:r>
              <a:rPr lang="ar-SA" dirty="0" smtClean="0">
                <a:solidFill>
                  <a:srgbClr val="FF0000"/>
                </a:solidFill>
              </a:rPr>
              <a:t>ومعنى البيت </a:t>
            </a:r>
            <a:r>
              <a:rPr lang="ar-SA" dirty="0" smtClean="0"/>
              <a:t>أن العزيمة </a:t>
            </a:r>
            <a:r>
              <a:rPr lang="ar-SA" dirty="0" err="1" smtClean="0"/>
              <a:t>الحقيقية</a:t>
            </a:r>
            <a:r>
              <a:rPr lang="ar-SA" dirty="0" smtClean="0"/>
              <a:t> هي عزيمة نور الدين وليست عزيمة السيوف والسهام، وهذا الفتح الذي تحقق على يدي الممدوح هو الفتح </a:t>
            </a:r>
            <a:r>
              <a:rPr lang="ar-SA" dirty="0" err="1" smtClean="0"/>
              <a:t>الحقيقي</a:t>
            </a:r>
            <a:r>
              <a:rPr lang="ar-SA" dirty="0" smtClean="0"/>
              <a:t> لا ما يدّعيه المنجمون في كتبهم.</a:t>
            </a:r>
          </a:p>
          <a:p>
            <a:r>
              <a:rPr lang="ar-SA" dirty="0" smtClean="0">
                <a:solidFill>
                  <a:srgbClr val="FF0000"/>
                </a:solidFill>
              </a:rPr>
              <a:t>2.</a:t>
            </a:r>
            <a:r>
              <a:rPr lang="ar-SA" dirty="0" smtClean="0"/>
              <a:t>وهذه المعركة كشفت همة الممدوح العالية التي لا تستطيع الأشعار والخطب أن تفيها حقها.</a:t>
            </a:r>
          </a:p>
          <a:p>
            <a:r>
              <a:rPr lang="ar-SA" dirty="0" smtClean="0">
                <a:solidFill>
                  <a:srgbClr val="FF0000"/>
                </a:solidFill>
              </a:rPr>
              <a:t>3.الراحة:</a:t>
            </a:r>
            <a:r>
              <a:rPr lang="ar-SA" dirty="0" smtClean="0"/>
              <a:t> باطن الكف. والمعنى أن ابن عماد الدين وصل إلى قمة النصر بكدّه وتعبه.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والشرح</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4.الساهد:</a:t>
            </a:r>
            <a:r>
              <a:rPr lang="ar-SA" dirty="0" smtClean="0"/>
              <a:t> الساهر، و</a:t>
            </a:r>
            <a:r>
              <a:rPr lang="ar-SA" dirty="0" smtClean="0">
                <a:solidFill>
                  <a:srgbClr val="FF0000"/>
                </a:solidFill>
              </a:rPr>
              <a:t>الطرف</a:t>
            </a:r>
            <a:r>
              <a:rPr lang="ar-SA" dirty="0" smtClean="0"/>
              <a:t>: العين. وهنا يوازن الشاعر بين الممدوح وغيره في المعركة، فهو ساهر للتفكير والتخطيط وغيره نائم، وهو شجاع ثابت القلب لكن غيره خائف يرتجف.</a:t>
            </a:r>
          </a:p>
          <a:p>
            <a:r>
              <a:rPr lang="ar-SA" dirty="0" smtClean="0">
                <a:solidFill>
                  <a:srgbClr val="FF0000"/>
                </a:solidFill>
              </a:rPr>
              <a:t>5. رومية</a:t>
            </a:r>
            <a:r>
              <a:rPr lang="ar-SA" dirty="0" smtClean="0"/>
              <a:t>: روما. </a:t>
            </a:r>
            <a:r>
              <a:rPr lang="ar-SA" dirty="0" smtClean="0">
                <a:solidFill>
                  <a:srgbClr val="FF0000"/>
                </a:solidFill>
              </a:rPr>
              <a:t>يجب</a:t>
            </a:r>
            <a:r>
              <a:rPr lang="ar-SA" dirty="0" smtClean="0"/>
              <a:t>: يضطرب. لقد أعملت السيوف في الإفرنج حتى اهتزت روما وخافت من بأسك وشدتك.</a:t>
            </a:r>
          </a:p>
          <a:p>
            <a:r>
              <a:rPr lang="ar-SA" dirty="0" smtClean="0">
                <a:solidFill>
                  <a:srgbClr val="FF0000"/>
                </a:solidFill>
              </a:rPr>
              <a:t>6.الخبَب</a:t>
            </a:r>
            <a:r>
              <a:rPr lang="ar-SA" dirty="0" smtClean="0"/>
              <a:t>: نوع من ركض الخيل.لم تعد خيول العدوّ قادرة على الركض فهي تحمل القتلى مثقلة بهم غير قادرة حتى على الفرار.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والشرح</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7.النقع</a:t>
            </a:r>
            <a:r>
              <a:rPr lang="ar-SA" dirty="0" smtClean="0"/>
              <a:t>: غبار المعركة. </a:t>
            </a:r>
            <a:r>
              <a:rPr lang="ar-SA" dirty="0" err="1" smtClean="0">
                <a:solidFill>
                  <a:srgbClr val="FF0000"/>
                </a:solidFill>
              </a:rPr>
              <a:t>وصقال</a:t>
            </a:r>
            <a:r>
              <a:rPr lang="ar-SA" dirty="0" smtClean="0"/>
              <a:t> </a:t>
            </a:r>
            <a:r>
              <a:rPr lang="ar-SA" dirty="0" smtClean="0">
                <a:solidFill>
                  <a:srgbClr val="FF0000"/>
                </a:solidFill>
              </a:rPr>
              <a:t>البيض</a:t>
            </a:r>
            <a:r>
              <a:rPr lang="ar-SA" dirty="0" smtClean="0"/>
              <a:t>: السيوف المصقولة. </a:t>
            </a:r>
            <a:r>
              <a:rPr lang="ar-SA" dirty="0" smtClean="0">
                <a:solidFill>
                  <a:srgbClr val="FF0000"/>
                </a:solidFill>
              </a:rPr>
              <a:t>والمعنى</a:t>
            </a:r>
            <a:r>
              <a:rPr lang="ar-SA" dirty="0" smtClean="0"/>
              <a:t>: أن غبار المعركة كثيف جداً كالظلام حتى بدت السيوف اللامعة من خلال هذا الغبار كأنها شهب في الظلام.</a:t>
            </a:r>
          </a:p>
          <a:p>
            <a:r>
              <a:rPr lang="ar-SA" dirty="0" smtClean="0">
                <a:solidFill>
                  <a:srgbClr val="FF0000"/>
                </a:solidFill>
              </a:rPr>
              <a:t>8.النبل</a:t>
            </a:r>
            <a:r>
              <a:rPr lang="ar-SA" dirty="0" smtClean="0"/>
              <a:t>: السهام. </a:t>
            </a:r>
            <a:r>
              <a:rPr lang="ar-SA" dirty="0" err="1" smtClean="0">
                <a:solidFill>
                  <a:srgbClr val="FF0000"/>
                </a:solidFill>
              </a:rPr>
              <a:t>الوبل</a:t>
            </a:r>
            <a:r>
              <a:rPr lang="ar-SA" dirty="0" smtClean="0"/>
              <a:t>: المطر. </a:t>
            </a:r>
            <a:r>
              <a:rPr lang="ar-SA" dirty="0" smtClean="0">
                <a:solidFill>
                  <a:srgbClr val="FF0000"/>
                </a:solidFill>
              </a:rPr>
              <a:t>هطال</a:t>
            </a:r>
            <a:r>
              <a:rPr lang="ar-SA" dirty="0" smtClean="0"/>
              <a:t>: شديد النزول.</a:t>
            </a:r>
            <a:r>
              <a:rPr lang="ar-SA" dirty="0" smtClean="0">
                <a:solidFill>
                  <a:srgbClr val="FF0000"/>
                </a:solidFill>
              </a:rPr>
              <a:t>القسيّ</a:t>
            </a:r>
            <a:r>
              <a:rPr lang="ar-SA" dirty="0" smtClean="0"/>
              <a:t>: جمع قوس. فالسهام تسقط على رؤوس الأعداء كالمطر الغزير والقسيّ وأيدي المحاربين كالسحب الماطرة لهذه السهام.</a:t>
            </a:r>
          </a:p>
          <a:p>
            <a:r>
              <a:rPr lang="ar-SA" dirty="0" smtClean="0">
                <a:solidFill>
                  <a:srgbClr val="FF0000"/>
                </a:solidFill>
              </a:rPr>
              <a:t>9.</a:t>
            </a:r>
            <a:r>
              <a:rPr lang="ar-SA" dirty="0" err="1" smtClean="0">
                <a:solidFill>
                  <a:srgbClr val="FF0000"/>
                </a:solidFill>
              </a:rPr>
              <a:t>الظُّبى</a:t>
            </a:r>
            <a:r>
              <a:rPr lang="ar-SA" dirty="0" smtClean="0"/>
              <a:t>: جمع </a:t>
            </a:r>
            <a:r>
              <a:rPr lang="ar-SA" dirty="0" err="1" smtClean="0"/>
              <a:t>ظُبَة</a:t>
            </a:r>
            <a:r>
              <a:rPr lang="ar-SA" dirty="0" smtClean="0"/>
              <a:t> وهي حد السيف. </a:t>
            </a:r>
            <a:r>
              <a:rPr lang="ar-SA" dirty="0" smtClean="0">
                <a:solidFill>
                  <a:srgbClr val="FF0000"/>
                </a:solidFill>
              </a:rPr>
              <a:t>والظفر</a:t>
            </a:r>
            <a:r>
              <a:rPr lang="ar-SA" dirty="0" smtClean="0"/>
              <a:t>: النصر.و</a:t>
            </a:r>
            <a:r>
              <a:rPr lang="ar-SA" dirty="0" smtClean="0">
                <a:solidFill>
                  <a:srgbClr val="FF0000"/>
                </a:solidFill>
              </a:rPr>
              <a:t>الضرَب</a:t>
            </a:r>
            <a:r>
              <a:rPr lang="ar-SA" dirty="0" smtClean="0"/>
              <a:t>: العسل. يقول أن النصر جميل وحلو مذاقه فالضرْب بالسيوف كالعسل.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والشرح</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10.الملحمة</a:t>
            </a:r>
            <a:r>
              <a:rPr lang="ar-SA" dirty="0" smtClean="0"/>
              <a:t>: المعركة العظيمة. </a:t>
            </a:r>
            <a:r>
              <a:rPr lang="ar-SA" dirty="0" smtClean="0">
                <a:solidFill>
                  <a:srgbClr val="FF0000"/>
                </a:solidFill>
              </a:rPr>
              <a:t>وأيام</a:t>
            </a:r>
            <a:r>
              <a:rPr lang="ar-SA" dirty="0" smtClean="0"/>
              <a:t> </a:t>
            </a:r>
            <a:r>
              <a:rPr lang="ar-SA" dirty="0" smtClean="0">
                <a:solidFill>
                  <a:srgbClr val="FF0000"/>
                </a:solidFill>
              </a:rPr>
              <a:t>العرب</a:t>
            </a:r>
            <a:r>
              <a:rPr lang="ar-SA" dirty="0" smtClean="0"/>
              <a:t>: وقائعها ومعاركها المشهورة كحرب البسوس وحرب </a:t>
            </a:r>
            <a:r>
              <a:rPr lang="ar-SA" dirty="0" err="1" smtClean="0"/>
              <a:t>داحس</a:t>
            </a:r>
            <a:r>
              <a:rPr lang="ar-SA" dirty="0" smtClean="0"/>
              <a:t> والغبراء. يقول إن هذه المعركة كانت عظيمة جداً، فلو كانت في أيام الجاهلية لنسي الناس كل المعارك وما ذكروا إلا هذه المعركة.</a:t>
            </a:r>
          </a:p>
          <a:p>
            <a:r>
              <a:rPr lang="ar-SA" dirty="0" smtClean="0">
                <a:solidFill>
                  <a:srgbClr val="FF0000"/>
                </a:solidFill>
              </a:rPr>
              <a:t>11 و12</a:t>
            </a:r>
            <a:r>
              <a:rPr lang="ar-SA" dirty="0" smtClean="0"/>
              <a:t>. إذا كان بعض الملوك يغزو المشركين طلباً لكسب مادي فنور الدين يغو لوجه الله ولقبه(نور الدين) مؤشر على ذلك فأفعاله للدين فقط.</a:t>
            </a:r>
          </a:p>
          <a:p>
            <a:r>
              <a:rPr lang="ar-SA" dirty="0" smtClean="0">
                <a:solidFill>
                  <a:srgbClr val="FF0000"/>
                </a:solidFill>
              </a:rPr>
              <a:t>13</a:t>
            </a:r>
            <a:r>
              <a:rPr lang="ar-SA" dirty="0" smtClean="0"/>
              <a:t>.</a:t>
            </a:r>
            <a:r>
              <a:rPr lang="ar-SA" dirty="0" smtClean="0">
                <a:solidFill>
                  <a:srgbClr val="FF0000"/>
                </a:solidFill>
              </a:rPr>
              <a:t>مقتضب</a:t>
            </a:r>
            <a:r>
              <a:rPr lang="ar-SA" dirty="0" smtClean="0"/>
              <a:t>: مختصر. لقد أشغلتني حروبه ومعاركه فهي كثيرة جداً مهما مدحته يظل مديحي مختصراً لا يفيه حقه.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اللغة والشرح</a:t>
            </a:r>
            <a:endParaRPr lang="ar-SA"/>
          </a:p>
        </p:txBody>
      </p:sp>
      <p:sp>
        <p:nvSpPr>
          <p:cNvPr id="3" name="عنصر نائب للمحتوى 2"/>
          <p:cNvSpPr>
            <a:spLocks noGrp="1"/>
          </p:cNvSpPr>
          <p:nvPr>
            <p:ph idx="1"/>
          </p:nvPr>
        </p:nvSpPr>
        <p:spPr/>
        <p:txBody>
          <a:bodyPr/>
          <a:lstStyle/>
          <a:p>
            <a:r>
              <a:rPr lang="ar-SA" dirty="0" smtClean="0">
                <a:solidFill>
                  <a:srgbClr val="FF0000"/>
                </a:solidFill>
              </a:rPr>
              <a:t>14. </a:t>
            </a:r>
            <a:r>
              <a:rPr lang="ar-SA" dirty="0" err="1" smtClean="0">
                <a:solidFill>
                  <a:srgbClr val="FF0000"/>
                </a:solidFill>
              </a:rPr>
              <a:t>الغلْب</a:t>
            </a:r>
            <a:r>
              <a:rPr lang="ar-SA" dirty="0" smtClean="0"/>
              <a:t>: الأسد. </a:t>
            </a:r>
            <a:r>
              <a:rPr lang="ar-SA" dirty="0" err="1" smtClean="0"/>
              <a:t>والغلَب</a:t>
            </a:r>
            <a:r>
              <a:rPr lang="ar-SA" dirty="0" smtClean="0"/>
              <a:t>: النصر. فهو الذي يأسر الأسود ومن يستطيع ذلك سوى الأقوياء المنتصرين.</a:t>
            </a:r>
          </a:p>
          <a:p>
            <a:r>
              <a:rPr lang="ar-SA" dirty="0" smtClean="0">
                <a:solidFill>
                  <a:srgbClr val="FF0000"/>
                </a:solidFill>
              </a:rPr>
              <a:t>15</a:t>
            </a:r>
            <a:r>
              <a:rPr lang="ar-SA" dirty="0" smtClean="0"/>
              <a:t>.استوليت على كل معاقل الأعداء، وأصبح كل واحد يسلم الآخر كأن </a:t>
            </a:r>
            <a:r>
              <a:rPr lang="ar-SA" dirty="0" err="1" smtClean="0"/>
              <a:t>به</a:t>
            </a:r>
            <a:r>
              <a:rPr lang="ar-SA" dirty="0" smtClean="0"/>
              <a:t> جرب يردي الخلاص منه.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dirty="0" smtClean="0"/>
              <a:t>1. بدأت القصيدة </a:t>
            </a:r>
            <a:r>
              <a:rPr lang="ar-SA" dirty="0" err="1" smtClean="0"/>
              <a:t>بـ</a:t>
            </a:r>
            <a:r>
              <a:rPr lang="ar-SA" dirty="0" smtClean="0"/>
              <a:t> (هذي العزائم) ثم البيت الثاني( هذه الهمم) وهي أسماء إشارة للقريب وفيه دلالة التعظيم والتكريم للعزائم والهمم، إضافة إلى ما يحمله اسم الإشارة من دلالة التنبيه، فمن المعروف أن اسم الإشارة هو (ذي) وأن الهاء التي تسبقه هي للتنبيه.</a:t>
            </a:r>
          </a:p>
          <a:p>
            <a:r>
              <a:rPr lang="ar-SA" dirty="0" smtClean="0"/>
              <a:t>2.قلنا إن أدب هذا العصر قد مال إلى الصنعة فأكثر الشعراء من المحسنات البديعية، ونظرة </a:t>
            </a:r>
            <a:r>
              <a:rPr lang="ar-SA" dirty="0" err="1" smtClean="0"/>
              <a:t>عجلى</a:t>
            </a:r>
            <a:r>
              <a:rPr lang="ar-SA" dirty="0" smtClean="0"/>
              <a:t> في هذه القصيدة تكشف لك عن هذه السمة ومن ذلك:</a:t>
            </a:r>
          </a:p>
          <a:p>
            <a:r>
              <a:rPr lang="ar-SA" dirty="0" smtClean="0"/>
              <a:t>أ.في البيت الأول جناس ناقص بين العزائم والمكارم وبينهما موازنة فكلاهما على وزن واحد.</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dirty="0" smtClean="0"/>
              <a:t>ب. في البيت الثاني جناس بين(خطبت) التي تعني طلبت للزواج </a:t>
            </a:r>
            <a:r>
              <a:rPr lang="ar-SA" dirty="0" err="1" smtClean="0"/>
              <a:t>و</a:t>
            </a:r>
            <a:r>
              <a:rPr lang="ar-SA" dirty="0" smtClean="0"/>
              <a:t>(الخطب) جمع خُطبة.</a:t>
            </a:r>
          </a:p>
          <a:p>
            <a:r>
              <a:rPr lang="ar-SA" dirty="0" smtClean="0"/>
              <a:t>ج.في البيت الثالث طباق بين(راحة) </a:t>
            </a:r>
            <a:r>
              <a:rPr lang="ar-SA" dirty="0" err="1" smtClean="0"/>
              <a:t>و</a:t>
            </a:r>
            <a:r>
              <a:rPr lang="ar-SA" dirty="0" smtClean="0"/>
              <a:t>(تعب) وفي كلمة راحة أيضاً تورية، والتورية هي أن يكون للكلمة معنيان أحدهما قريب يتبادر إلى الذهن وهو غير مراد، والآخر بعيد وهو ما يريده الشاعر، فكلمة (راحة) يتبادر للذهن أنها من الارتياح وذلك لوجود التعب معها، والحقيقة أن الشاعر يقصد باطن الكف.</a:t>
            </a:r>
          </a:p>
          <a:p>
            <a:r>
              <a:rPr lang="ar-SA" dirty="0" smtClean="0"/>
              <a:t>د.في البيت الرابع </a:t>
            </a:r>
            <a:r>
              <a:rPr lang="ar-SA" dirty="0" err="1" smtClean="0"/>
              <a:t>طباقان</a:t>
            </a:r>
            <a:r>
              <a:rPr lang="ar-SA" dirty="0" smtClean="0"/>
              <a:t>، الأول بين(ساهد وهاجعة) والثاني بين(ثابت وتضطرب)</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dirty="0" smtClean="0"/>
              <a:t>هـ.في البيت الثامن جناس بين(</a:t>
            </a:r>
            <a:r>
              <a:rPr lang="ar-SA" dirty="0" err="1" smtClean="0"/>
              <a:t>الوبل</a:t>
            </a:r>
            <a:r>
              <a:rPr lang="ar-SA" dirty="0" smtClean="0"/>
              <a:t> والنبل)</a:t>
            </a:r>
          </a:p>
          <a:p>
            <a:r>
              <a:rPr lang="ar-SA" dirty="0" smtClean="0"/>
              <a:t>و.في البيت التاسع جناس بين (الضرْب وضرَب).</a:t>
            </a:r>
          </a:p>
          <a:p>
            <a:r>
              <a:rPr lang="ar-SA" dirty="0" smtClean="0"/>
              <a:t>ز. في البيت الحادي عشر طباق بين (محتسب ومكتسب)</a:t>
            </a:r>
          </a:p>
          <a:p>
            <a:r>
              <a:rPr lang="ar-SA" dirty="0" smtClean="0"/>
              <a:t>ح.في البيت الرابع عشر جناس بين (الغلْب وغلَب).</a:t>
            </a:r>
          </a:p>
          <a:p>
            <a:r>
              <a:rPr lang="ar-SA" dirty="0" smtClean="0"/>
              <a:t>فلا يكاد يخلو بيت من محسن بديعي.</a:t>
            </a:r>
          </a:p>
          <a:p>
            <a:r>
              <a:rPr lang="ar-SA" dirty="0" smtClean="0"/>
              <a:t>3. ظهر في القصيدة تشبيهات جميلة وطريفة من ذلك مثلاً:في البيت السابع شبه الشاعر صورة السيوف وهي تلمع وسط الغبار الكثيف بصورة الشهب وهي تلمع في الليل، وهذا ما يعرف عند البلاغيين بالتشبيه التمثيلي(تشبيه صورة بصورة)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dirty="0" smtClean="0"/>
              <a:t>والواقع أن هذا التشبيه ليس مبتكراً عند الشاعر، بل بدا فيه متأثراً بقول بشار بن برد:</a:t>
            </a:r>
          </a:p>
          <a:p>
            <a:r>
              <a:rPr lang="ar-SA" dirty="0" smtClean="0"/>
              <a:t>كأنّ مثار النقِع فوق رؤوسنا   وأسيافنا ليلٌ تهاوى كواكبه</a:t>
            </a:r>
          </a:p>
          <a:p>
            <a:r>
              <a:rPr lang="ar-SA" sz="2200" i="1" u="sng" dirty="0" smtClean="0">
                <a:solidFill>
                  <a:srgbClr val="FF0000"/>
                </a:solidFill>
              </a:rPr>
              <a:t>برأيك أي الشاعرين أقدر.</a:t>
            </a:r>
          </a:p>
          <a:p>
            <a:r>
              <a:rPr lang="ar-SA" dirty="0" smtClean="0"/>
              <a:t>ومن التشبيهات عنده تشبيه النبل </a:t>
            </a:r>
            <a:r>
              <a:rPr lang="ar-SA" dirty="0" err="1" smtClean="0"/>
              <a:t>بالوبل</a:t>
            </a:r>
            <a:r>
              <a:rPr lang="ar-SA" dirty="0" smtClean="0"/>
              <a:t>، وثمة تشبيهات طريفة منها تشبيهه أفعال الممدوح باسمه، وتشبيهه (البيت 15) للأعداء وكل واحد منهم يسلم الآخر بصورة الإنسان الذي يريد أن يتخلص من شخص مريض بالجرب.وتشبيهه أكف </a:t>
            </a:r>
            <a:r>
              <a:rPr lang="ar-SA" dirty="0" smtClean="0"/>
              <a:t>المحاربين </a:t>
            </a:r>
            <a:r>
              <a:rPr lang="ar-SA" dirty="0" smtClean="0"/>
              <a:t>بالسحاب والسهام التي تنطلق منها بالمطر.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dirty="0" smtClean="0"/>
              <a:t>4. استطاع الشاعر أن يرسم لنا صوراً جميلة منها صورة الممدوح وهو ساهر للتفكير في شأن الأمة وغيره نائم وصورته في المعركة ثابت القلب وقلوب الناس تضطرب. ومن الصور الجميلة صورة الخيل في البيت السادس عاجزة عن الركض خارت قواها تحمل القتلى فوقها غير قادرة على الفرار.</a:t>
            </a:r>
          </a:p>
          <a:p>
            <a:r>
              <a:rPr lang="ar-SA" dirty="0" smtClean="0"/>
              <a:t>5. بقي أن نقول أن ابن </a:t>
            </a:r>
            <a:r>
              <a:rPr lang="ar-SA" dirty="0" err="1" smtClean="0"/>
              <a:t>القيسراني</a:t>
            </a:r>
            <a:r>
              <a:rPr lang="ar-SA" dirty="0" smtClean="0"/>
              <a:t> بدا متأثراً كثيراً بالشاعر العباسي أبي تمام في قصيدته التي قالها في مدح المعتصم بالله عندما فتح </a:t>
            </a:r>
            <a:r>
              <a:rPr lang="ar-SA" dirty="0" err="1" smtClean="0"/>
              <a:t>عمّوريّة</a:t>
            </a:r>
            <a:r>
              <a:rPr lang="ar-SA" dirty="0" smtClean="0"/>
              <a:t>، ومطلعها:</a:t>
            </a:r>
          </a:p>
          <a:p>
            <a:r>
              <a:rPr lang="ar-SA" dirty="0" smtClean="0"/>
              <a:t>السيفُ أصدق أنباءً من الكتب    في حده الحدّ بين الجد </a:t>
            </a:r>
            <a:r>
              <a:rPr lang="ar-SA" dirty="0" smtClean="0"/>
              <a:t>واللعب</a:t>
            </a:r>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sz="3000" dirty="0" smtClean="0"/>
              <a:t>حتى بدا التشابه في بعض الصور فكلاهما صور السيوف أو الرماح وهي تلمع وسط المعركة بالشهب، يقول أبو تمام:</a:t>
            </a:r>
          </a:p>
          <a:p>
            <a:r>
              <a:rPr lang="ar-SA" sz="3000" dirty="0" smtClean="0"/>
              <a:t>والعِلْمُ في شُهُبِ </a:t>
            </a:r>
            <a:r>
              <a:rPr lang="ar-SA" sz="3000" dirty="0" err="1" smtClean="0"/>
              <a:t>الأَرْمَاحِ</a:t>
            </a:r>
            <a:r>
              <a:rPr lang="ar-SA" sz="3000" dirty="0" smtClean="0"/>
              <a:t> لاَمِعَةً ** بَيْنَ الخَمِيسَيْنِ لافي السَّبْعَةِ الشُّهُبِ</a:t>
            </a:r>
          </a:p>
          <a:p>
            <a:r>
              <a:rPr lang="ar-SA" sz="3000" dirty="0" smtClean="0"/>
              <a:t>واقرأ هذا البيت لأبي تمام واستخرج مشابهه من قصيدة ابن </a:t>
            </a:r>
            <a:r>
              <a:rPr lang="ar-SA" sz="3000" dirty="0" err="1" smtClean="0"/>
              <a:t>القيسراني</a:t>
            </a:r>
            <a:r>
              <a:rPr lang="ar-SA" sz="3000" dirty="0" smtClean="0"/>
              <a:t>:</a:t>
            </a:r>
          </a:p>
          <a:p>
            <a:r>
              <a:rPr lang="ar-SA" sz="3000" dirty="0" smtClean="0"/>
              <a:t>فَتْحُ الفُتوحِ تَعَالَى أَنْ يُحيطَ </a:t>
            </a:r>
            <a:r>
              <a:rPr lang="ar-SA" sz="3000" dirty="0" err="1" smtClean="0"/>
              <a:t>بِهِ</a:t>
            </a:r>
            <a:r>
              <a:rPr lang="ar-SA" sz="3000" dirty="0" smtClean="0"/>
              <a:t> ** نَظْمٌ مِن الشعْرِ أَوْ نَثْرٌ مِنَ الخُطَبِ</a:t>
            </a:r>
          </a:p>
          <a:p>
            <a:r>
              <a:rPr lang="ar-SA" sz="3000" dirty="0" smtClean="0"/>
              <a:t>وقوله في وصف خراب حصون </a:t>
            </a:r>
            <a:r>
              <a:rPr lang="ar-SA" sz="3000" dirty="0" err="1" smtClean="0"/>
              <a:t>الفرنج</a:t>
            </a:r>
            <a:r>
              <a:rPr lang="ar-SA" sz="3000" dirty="0" smtClean="0"/>
              <a:t>:</a:t>
            </a:r>
          </a:p>
          <a:p>
            <a:r>
              <a:rPr lang="ar-SA" sz="3000" dirty="0" smtClean="0"/>
              <a:t> لمَّا رَأَتْ أُخْتَها بِالأَمْسِ قَدْ خَرِبَتْ  كَانَ الْخَرَابُ لَهَا أَعْدَى من الجَرَبِ</a:t>
            </a:r>
          </a:p>
          <a:p>
            <a:r>
              <a:rPr lang="ar-SA" sz="3000" dirty="0" smtClean="0"/>
              <a:t>فنستطيع القول إن </a:t>
            </a:r>
            <a:r>
              <a:rPr lang="ar-SA" sz="3000" dirty="0" err="1" smtClean="0"/>
              <a:t>القيسراني</a:t>
            </a:r>
            <a:r>
              <a:rPr lang="ar-SA" sz="3000" dirty="0" smtClean="0"/>
              <a:t> عارض </a:t>
            </a:r>
            <a:r>
              <a:rPr lang="ar-SA" sz="3000" dirty="0" err="1" smtClean="0"/>
              <a:t>أباتمام</a:t>
            </a:r>
            <a:r>
              <a:rPr lang="ar-SA" sz="3000" dirty="0" smtClean="0"/>
              <a:t> في هذه القصيدة.</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2443</TotalTime>
  <Words>1746</Words>
  <Application>Microsoft Office PowerPoint</Application>
  <PresentationFormat>A4 Paper (210x297 mm)‎</PresentationFormat>
  <Paragraphs>121</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الثانية عشرة</vt:lpstr>
      <vt:lpstr>عناصر المحاضرة</vt:lpstr>
      <vt:lpstr>مقدمة</vt:lpstr>
      <vt:lpstr>المقدمة</vt:lpstr>
      <vt:lpstr>ابن القيسراني </vt:lpstr>
      <vt:lpstr>الممدوح(نور الدين زنكي)</vt:lpstr>
      <vt:lpstr>الممدوح(نور الدين زنكي)</vt:lpstr>
      <vt:lpstr>مناسبة القصيدة</vt:lpstr>
      <vt:lpstr>نص القصيدة</vt:lpstr>
      <vt:lpstr>نص القصيدة</vt:lpstr>
      <vt:lpstr>اللغة والشرح</vt:lpstr>
      <vt:lpstr>اللغة والشرح</vt:lpstr>
      <vt:lpstr>اللغة والشرح</vt:lpstr>
      <vt:lpstr>اللغة والشرح</vt:lpstr>
      <vt:lpstr>اللغة والشرح</vt:lpstr>
      <vt:lpstr>البلاغة والأسلوب:</vt:lpstr>
      <vt:lpstr>البلاغة والأسلوب:</vt:lpstr>
      <vt:lpstr>البلاغة والأسلوب:</vt:lpstr>
      <vt:lpstr>البلاغة والأسلوب:</vt:lpstr>
      <vt:lpstr>البلاغة والأسلوب:</vt:lpstr>
      <vt:lpstr>البلاغة والأسلوب:</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199</cp:revision>
  <dcterms:created xsi:type="dcterms:W3CDTF">2009-10-14T19:14:34Z</dcterms:created>
  <dcterms:modified xsi:type="dcterms:W3CDTF">2010-12-16T09:08:32Z</dcterms:modified>
</cp:coreProperties>
</file>