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7" r:id="rId4"/>
    <p:sldId id="259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834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4/21/2010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i="1" dirty="0" smtClean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ar-SA" sz="2800" b="1" i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i="1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EG" sz="2800" b="1" i="1" dirty="0" err="1" smtClean="0">
                <a:solidFill>
                  <a:srgbClr val="898989"/>
                </a:solidFill>
                <a:latin typeface="Calibri" pitchFamily="34" charset="0"/>
              </a:rPr>
              <a:t>ا</a:t>
            </a:r>
            <a:r>
              <a:rPr lang="ar-SA" sz="2800" b="1" i="1" dirty="0" smtClean="0">
                <a:solidFill>
                  <a:srgbClr val="898989"/>
                </a:solidFill>
                <a:latin typeface="Calibri" pitchFamily="34" charset="0"/>
              </a:rPr>
              <a:t>لتربية</a:t>
            </a:r>
            <a:endParaRPr lang="en-US" sz="2800" b="1" i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 i="1" dirty="0" smtClean="0">
                <a:solidFill>
                  <a:srgbClr val="898989"/>
                </a:solidFill>
                <a:latin typeface="Calibri" pitchFamily="34" charset="0"/>
              </a:rPr>
              <a:t>قسم التربية وعلم النفس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endParaRPr lang="en-US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en-US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en-US" sz="3200" b="1" i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EG" sz="3200" b="1" i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200" b="1" i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b="1" i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التوجيه والإرشاد النفسي</a:t>
            </a:r>
          </a:p>
          <a:p>
            <a:pPr algn="ctr">
              <a:lnSpc>
                <a:spcPct val="80000"/>
              </a:lnSpc>
            </a:pPr>
            <a:r>
              <a:rPr lang="ar-EG" sz="3200" b="1" i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3200" b="1" i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الثاني</a:t>
            </a:r>
            <a:r>
              <a:rPr lang="ar-EG" sz="3200" b="1" i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i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3200" b="1" i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1430 – 1431</a:t>
            </a:r>
            <a:r>
              <a:rPr lang="ar-SA" sz="3200" b="1" i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هـ</a:t>
            </a:r>
            <a:endParaRPr lang="en-US" sz="3200" b="1" i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b="1" i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سيد أحمد عجاج</a:t>
            </a:r>
          </a:p>
          <a:p>
            <a:pPr algn="ctr">
              <a:lnSpc>
                <a:spcPct val="80000"/>
              </a:lnSpc>
            </a:pPr>
            <a:r>
              <a:rPr lang="ar-SA" sz="3200" b="1" i="1" dirty="0" smtClean="0">
                <a:solidFill>
                  <a:srgbClr val="0070C0"/>
                </a:solidFill>
              </a:rPr>
              <a:t>البريد:</a:t>
            </a:r>
            <a:r>
              <a:rPr lang="en-US" sz="3200" b="1" i="1" dirty="0" smtClean="0">
                <a:solidFill>
                  <a:srgbClr val="0070C0"/>
                </a:solidFill>
              </a:rPr>
              <a:t> sagag@kfu.edu.sa</a:t>
            </a:r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i="1" dirty="0" smtClean="0">
                <a:solidFill>
                  <a:srgbClr val="0070C0"/>
                </a:solidFill>
              </a:rPr>
              <a:t>فريق الإرشاد</a:t>
            </a:r>
            <a:endParaRPr lang="en-US" b="1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533400" y="1828800"/>
            <a:ext cx="8915400" cy="4525963"/>
          </a:xfrm>
        </p:spPr>
        <p:txBody>
          <a:bodyPr/>
          <a:lstStyle/>
          <a:p>
            <a:pPr rtl="1"/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/>
              <a:t>الإرشاد النفسي مسئولية جماعية يحملها فريق كامل وهو ليس مسئولية فردية’وهناك فرق بين فريق الإرشاد ولجنة الإرشاد فاللجنة تختص بوضع الأهداف والتخطيط والتنظيم وقد تضم أعضاء من الفريق وغيرهم.</a:t>
            </a:r>
          </a:p>
          <a:p>
            <a:pPr rtl="1"/>
            <a:r>
              <a:rPr lang="ar-SA" b="1" dirty="0" smtClean="0"/>
              <a:t>أما مجلس التوجيه والإرشاد فيضم جميع أعضاء الفريق في اجتماعاتهم الخاصة بالبرنامج.</a:t>
            </a:r>
            <a:endParaRPr lang="en-US" dirty="0" smtClean="0"/>
          </a:p>
          <a:p>
            <a:pPr rtl="1"/>
            <a:r>
              <a:rPr lang="ar-SA" b="1" dirty="0" smtClean="0"/>
              <a:t>وهناك مسئوليات محددة يقوم بها بعض الأعضاء دون البعض الأخر منها:</a:t>
            </a:r>
            <a:endParaRPr lang="en-US" dirty="0" smtClean="0"/>
          </a:p>
          <a:p>
            <a:pPr rtl="1"/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/>
            <a:endParaRPr lang="ar-SA" b="1" dirty="0" smtClean="0"/>
          </a:p>
          <a:p>
            <a:pPr rtl="1"/>
            <a:r>
              <a:rPr lang="ar-SA" b="1" dirty="0" smtClean="0"/>
              <a:t>1-الاستشارة المتبادلة:تبادل الاستشارة بين المسئولين يفيد في التشخيص والعلاج.</a:t>
            </a:r>
            <a:endParaRPr lang="en-US" dirty="0" smtClean="0"/>
          </a:p>
          <a:p>
            <a:pPr rtl="1"/>
            <a:r>
              <a:rPr lang="ar-SA" b="1" dirty="0" smtClean="0"/>
              <a:t>2-العمل كفريق:يحتاج إلى التعاون بين أفراد الفريق واحترام التخصص.</a:t>
            </a:r>
            <a:endParaRPr lang="en-US" dirty="0" smtClean="0"/>
          </a:p>
          <a:p>
            <a:pPr rtl="1"/>
            <a:r>
              <a:rPr lang="ar-SA" b="1" dirty="0" smtClean="0"/>
              <a:t>3-قيادة الفريق:القيادة مهمة ويجب أن تكون متخصصة ويضعها البعض في يد المدير أو المرشد’والبعض يرى أهمية القيادة 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FF330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>
              <a:buNone/>
            </a:pPr>
            <a:r>
              <a:rPr lang="ar-SA" b="1" dirty="0" smtClean="0"/>
              <a:t>ويشمل الفريق مايلى:</a:t>
            </a:r>
          </a:p>
          <a:p>
            <a:pPr rtl="1">
              <a:buNone/>
            </a:pPr>
            <a:r>
              <a:rPr lang="ar-SA" b="1" dirty="0" smtClean="0"/>
              <a:t>أ-المدير.</a:t>
            </a:r>
            <a:r>
              <a:rPr lang="ar-SA" dirty="0" smtClean="0"/>
              <a:t>                                      </a:t>
            </a:r>
            <a:r>
              <a:rPr lang="ar-SA" b="1" dirty="0" smtClean="0"/>
              <a:t>ب-المرشد.</a:t>
            </a:r>
          </a:p>
          <a:p>
            <a:pPr rtl="1">
              <a:buNone/>
            </a:pPr>
            <a:r>
              <a:rPr lang="ar-SA" b="1" dirty="0" smtClean="0"/>
              <a:t>ج-المعلم-المرشد.</a:t>
            </a:r>
            <a:r>
              <a:rPr lang="ar-SA" dirty="0" smtClean="0"/>
              <a:t>                             </a:t>
            </a:r>
            <a:r>
              <a:rPr lang="ar-SA" b="1" dirty="0" smtClean="0"/>
              <a:t>د-المعالج.</a:t>
            </a:r>
            <a:endParaRPr lang="en-US" dirty="0" smtClean="0"/>
          </a:p>
          <a:p>
            <a:pPr rtl="1">
              <a:buNone/>
            </a:pPr>
            <a:r>
              <a:rPr lang="ar-SA" b="1" dirty="0" smtClean="0"/>
              <a:t>هـ-الأخصائي النفسي.</a:t>
            </a:r>
            <a:r>
              <a:rPr lang="ar-SA" dirty="0" smtClean="0"/>
              <a:t>                        </a:t>
            </a:r>
            <a:r>
              <a:rPr lang="ar-SA" b="1" dirty="0" smtClean="0"/>
              <a:t>و-الطبيب.</a:t>
            </a:r>
            <a:endParaRPr lang="en-US" dirty="0" smtClean="0"/>
          </a:p>
          <a:p>
            <a:pPr rtl="1">
              <a:buNone/>
            </a:pPr>
            <a:r>
              <a:rPr lang="ar-SA" b="1" dirty="0" smtClean="0"/>
              <a:t>ز-الأخصائي النفسي.</a:t>
            </a:r>
            <a:r>
              <a:rPr lang="ar-SA" dirty="0" smtClean="0"/>
              <a:t>                        </a:t>
            </a:r>
            <a:r>
              <a:rPr lang="ar-SA" b="1" dirty="0" smtClean="0"/>
              <a:t>س-الوالدين.</a:t>
            </a:r>
            <a:endParaRPr lang="en-US" dirty="0" smtClean="0"/>
          </a:p>
          <a:p>
            <a:pPr rtl="1">
              <a:buNone/>
            </a:pPr>
            <a:r>
              <a:rPr lang="ar-SA" b="1" dirty="0" smtClean="0"/>
              <a:t>ش-المسترشد.</a:t>
            </a:r>
            <a:r>
              <a:rPr lang="ar-SA" dirty="0" smtClean="0"/>
              <a:t>                               </a:t>
            </a:r>
            <a:r>
              <a:rPr lang="ar-SA" b="1" dirty="0" smtClean="0"/>
              <a:t>ص-مسئولون آخرون.</a:t>
            </a:r>
            <a:endParaRPr lang="en-US" dirty="0" smtClean="0"/>
          </a:p>
          <a:p>
            <a:pPr rtl="1">
              <a:buNone/>
            </a:pPr>
            <a:r>
              <a:rPr lang="ar-SA" b="1" dirty="0" smtClean="0"/>
              <a:t>وسوف نتناول بالشرح بعض أعضاء هذا الفريق بالشرح وهم: المدير’المرشد’ والمعلم-المرشد’ والمسترشد.</a:t>
            </a:r>
            <a:endParaRPr lang="en-US" dirty="0" smtClean="0"/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i="1" dirty="0" smtClean="0">
                <a:solidFill>
                  <a:srgbClr val="0070C0"/>
                </a:solidFill>
              </a:rPr>
              <a:t>1-المدير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ar-SA" b="1" dirty="0" smtClean="0"/>
          </a:p>
          <a:p>
            <a:pPr rtl="1"/>
            <a:r>
              <a:rPr lang="ar-SA" b="1" dirty="0" smtClean="0"/>
              <a:t>المدير هو واجهة فريق الإرشاد وأكثر الأعضاء مسئولية وخبرة إرشادية.</a:t>
            </a:r>
            <a:endParaRPr lang="en-US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i="1" dirty="0" smtClean="0">
                <a:solidFill>
                  <a:srgbClr val="0070C0"/>
                </a:solidFill>
              </a:rPr>
              <a:t>إعداد المدير</a:t>
            </a:r>
            <a:endParaRPr lang="ar-SA" b="1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ar-SA" b="1" dirty="0" smtClean="0"/>
          </a:p>
          <a:p>
            <a:pPr rtl="1"/>
            <a:r>
              <a:rPr lang="ar-SA" b="1" dirty="0" smtClean="0"/>
              <a:t>يجب أن يكون ملما بالتوجيه والإرشاد’ولابد أن يكون معدا إعدادا مهنيا ومتحمسا للتوجيه والإرشاد ومقتنعا بأهميته.</a:t>
            </a:r>
            <a:endParaRPr lang="en-US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i="1" dirty="0" smtClean="0">
                <a:solidFill>
                  <a:srgbClr val="0070C0"/>
                </a:solidFill>
              </a:rPr>
              <a:t>دور المدير الإرشادي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1-إدارة البرنامج والإشراف عليه.</a:t>
            </a:r>
            <a:endParaRPr lang="en-US" dirty="0" smtClean="0"/>
          </a:p>
          <a:p>
            <a:pPr rtl="1"/>
            <a:r>
              <a:rPr lang="ar-SA" b="1" dirty="0" smtClean="0"/>
              <a:t>2-التنسيق بين البرنامج والبرنامج التربوي.</a:t>
            </a:r>
            <a:endParaRPr lang="en-US" dirty="0" smtClean="0"/>
          </a:p>
          <a:p>
            <a:pPr rtl="1"/>
            <a:r>
              <a:rPr lang="ar-SA" b="1" dirty="0" smtClean="0"/>
              <a:t>3-قيادة الفريق.</a:t>
            </a:r>
            <a:endParaRPr lang="en-US" dirty="0" smtClean="0"/>
          </a:p>
          <a:p>
            <a:pPr rtl="1"/>
            <a:r>
              <a:rPr lang="ar-SA" b="1" dirty="0" smtClean="0"/>
              <a:t>4-الاشتراك في عملية الإرشاد.</a:t>
            </a:r>
            <a:endParaRPr lang="en-US" dirty="0" smtClean="0"/>
          </a:p>
          <a:p>
            <a:pPr rtl="1"/>
            <a:r>
              <a:rPr lang="ar-SA" b="1" dirty="0" smtClean="0"/>
              <a:t>5-الاتصال بالمؤسسات الأخرى.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i="1" dirty="0" smtClean="0">
                <a:solidFill>
                  <a:srgbClr val="0070C0"/>
                </a:solidFill>
              </a:rPr>
              <a:t>2-المرشد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ar-SA" b="1" dirty="0" smtClean="0"/>
          </a:p>
          <a:p>
            <a:pPr rtl="1"/>
            <a:r>
              <a:rPr lang="ar-SA" b="1" dirty="0" smtClean="0"/>
              <a:t>المرشد هو المسئول المتخصص الأول في العملية الإرشادية وهو الشخصية المحورية في الفريق الإرشادي.</a:t>
            </a:r>
            <a:endParaRPr lang="en-US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i="1" dirty="0" smtClean="0">
                <a:solidFill>
                  <a:srgbClr val="0070C0"/>
                </a:solidFill>
              </a:rPr>
              <a:t>خصائص المرشد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1-معرفة الذات.</a:t>
            </a:r>
            <a:endParaRPr lang="en-US" dirty="0" smtClean="0"/>
          </a:p>
          <a:p>
            <a:pPr rtl="1"/>
            <a:r>
              <a:rPr lang="ar-SA" b="1" dirty="0" smtClean="0"/>
              <a:t>2-التخصص والمهارة في إقامة علاقة إرشادية.</a:t>
            </a:r>
            <a:endParaRPr lang="en-US" dirty="0" smtClean="0"/>
          </a:p>
          <a:p>
            <a:pPr rtl="1"/>
            <a:r>
              <a:rPr lang="ar-SA" b="1" dirty="0" smtClean="0"/>
              <a:t>3-الاهتمام بالمسترشدين.</a:t>
            </a:r>
            <a:endParaRPr lang="en-US" dirty="0" smtClean="0"/>
          </a:p>
          <a:p>
            <a:pPr rtl="1"/>
            <a:r>
              <a:rPr lang="ar-SA" b="1" dirty="0" smtClean="0"/>
              <a:t>4-الثقة بالنفس واحترام الذات واحترام المسترشد.</a:t>
            </a:r>
            <a:endParaRPr lang="en-US" dirty="0" smtClean="0"/>
          </a:p>
          <a:p>
            <a:pPr rtl="1"/>
            <a:r>
              <a:rPr lang="ar-SA" b="1" dirty="0" smtClean="0"/>
              <a:t>5-مساعدة المسترشدين.</a:t>
            </a:r>
            <a:endParaRPr lang="en-US" dirty="0" smtClean="0"/>
          </a:p>
          <a:p>
            <a:pPr rtl="1"/>
            <a:r>
              <a:rPr lang="ar-SA" b="1" dirty="0" smtClean="0"/>
              <a:t>6-التمسك بأخلاق المهنة.</a:t>
            </a:r>
            <a:endParaRPr lang="en-US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i="1" dirty="0" smtClean="0">
                <a:solidFill>
                  <a:srgbClr val="0070C0"/>
                </a:solidFill>
              </a:rPr>
              <a:t>إعداد المرشد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ar-SA" b="1" dirty="0" smtClean="0"/>
          </a:p>
          <a:p>
            <a:pPr rtl="1"/>
            <a:r>
              <a:rPr lang="ar-SA" b="1" dirty="0" smtClean="0"/>
              <a:t>يتم إعداد المرشد علميا ويتم تدريبه عمليا ويتطلب هذا اهتماما خاصا’ويجب الإعداد حسب المؤسسة التي يعمل بها.</a:t>
            </a:r>
            <a:endParaRPr lang="en-US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i="1" dirty="0" smtClean="0">
                <a:solidFill>
                  <a:srgbClr val="0070C0"/>
                </a:solidFill>
              </a:rPr>
              <a:t>دور المرشد الإرشادي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1-القيادة المتخصصة والقيادة العملية.</a:t>
            </a:r>
            <a:endParaRPr lang="en-US" dirty="0" smtClean="0"/>
          </a:p>
          <a:p>
            <a:pPr rtl="1"/>
            <a:r>
              <a:rPr lang="ar-SA" b="1" dirty="0" smtClean="0"/>
              <a:t>2-تشخيص وحل وعلاج المشكلات النفسية.</a:t>
            </a:r>
            <a:endParaRPr lang="en-US" dirty="0" smtClean="0"/>
          </a:p>
          <a:p>
            <a:pPr rtl="1"/>
            <a:r>
              <a:rPr lang="ar-SA" b="1" dirty="0" smtClean="0"/>
              <a:t>3-الإشراف وحفظ السجلات.</a:t>
            </a:r>
            <a:endParaRPr lang="en-US" dirty="0" smtClean="0"/>
          </a:p>
          <a:p>
            <a:pPr rtl="1"/>
            <a:r>
              <a:rPr lang="ar-SA" b="1" dirty="0" smtClean="0"/>
              <a:t>4-القيام بعملية الإرشاد.</a:t>
            </a:r>
            <a:endParaRPr lang="en-US" dirty="0" smtClean="0"/>
          </a:p>
          <a:p>
            <a:pPr rtl="1"/>
            <a:r>
              <a:rPr lang="ar-SA" b="1" dirty="0" smtClean="0"/>
              <a:t>5-متابعة الحالات.</a:t>
            </a:r>
            <a:endParaRPr lang="en-US" dirty="0" smtClean="0"/>
          </a:p>
          <a:p>
            <a:pPr rtl="1"/>
            <a:r>
              <a:rPr lang="ar-SA" b="1" dirty="0" smtClean="0"/>
              <a:t>6-مساعدة زملائه من أعضاء الفريق.</a:t>
            </a:r>
            <a:endParaRPr lang="en-US" dirty="0" smtClean="0"/>
          </a:p>
          <a:p>
            <a:pPr rtl="1"/>
            <a:r>
              <a:rPr lang="ar-SA" b="1" dirty="0" smtClean="0"/>
              <a:t>7-الاشتراك في عملية التدريب.</a:t>
            </a:r>
            <a:endParaRPr lang="en-US" dirty="0" smtClean="0"/>
          </a:p>
          <a:p>
            <a:pPr rtl="1"/>
            <a:r>
              <a:rPr lang="ar-SA" b="1" dirty="0" smtClean="0"/>
              <a:t>8-الإسهام في عملية تطوير المؤسسة.</a:t>
            </a:r>
            <a:endParaRPr lang="en-US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i="1" dirty="0" smtClean="0">
                <a:solidFill>
                  <a:srgbClr val="0070C0"/>
                </a:solidFill>
              </a:rPr>
              <a:t>3-المعلم-المرشد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b="1" dirty="0" smtClean="0"/>
          </a:p>
          <a:p>
            <a:pPr rtl="1"/>
            <a:r>
              <a:rPr lang="ar-SA" b="1" dirty="0" smtClean="0"/>
              <a:t>هو اقرب شخص للطلاب وهو اخبر الناس بهم وحلقة الاتصال بينهم وبين فريق الإرشاد’ ودوره مزدوج فهو معلم مادة ومرشد نفسي بالفريق أي يقوم بعملية التدريس ويشترك في عملية الإرشاد.</a:t>
            </a:r>
            <a:endParaRPr lang="en-US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i="1" dirty="0" smtClean="0">
                <a:solidFill>
                  <a:srgbClr val="0070C0"/>
                </a:solidFill>
              </a:rPr>
              <a:t>إعداد المعلم-المرشد</a:t>
            </a:r>
            <a:endParaRPr lang="ar-SA" b="1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/>
          </a:p>
          <a:p>
            <a:pPr rtl="1"/>
            <a:r>
              <a:rPr lang="ar-SA" b="1" dirty="0" smtClean="0"/>
              <a:t>يعد المعلم -المرشد في كليات التربية ويكون إعداده أكاديميا وتربويا وإرشاديا.</a:t>
            </a:r>
            <a:endParaRPr lang="en-US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i="1" dirty="0" smtClean="0">
                <a:solidFill>
                  <a:srgbClr val="0070C0"/>
                </a:solidFill>
              </a:rPr>
              <a:t>دور المعلم-المرشد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1-تشجيع عملية الإرشاد.</a:t>
            </a:r>
            <a:endParaRPr lang="en-US" dirty="0" smtClean="0"/>
          </a:p>
          <a:p>
            <a:pPr rtl="1"/>
            <a:r>
              <a:rPr lang="ar-SA" b="1" dirty="0" smtClean="0"/>
              <a:t>2-مساعدة الطلاب في الإرشاد تنمويا ووقائيا وعلاجيا.</a:t>
            </a:r>
            <a:endParaRPr lang="en-US" dirty="0" smtClean="0"/>
          </a:p>
          <a:p>
            <a:pPr rtl="1"/>
            <a:r>
              <a:rPr lang="ar-SA" b="1" dirty="0" smtClean="0"/>
              <a:t>3-القيام بالدور السليم في التنشئة.</a:t>
            </a:r>
            <a:endParaRPr lang="en-US" dirty="0" smtClean="0"/>
          </a:p>
          <a:p>
            <a:pPr rtl="1"/>
            <a:r>
              <a:rPr lang="ar-SA" b="1" dirty="0" smtClean="0"/>
              <a:t>4-تهيئة مناخ نفسي مناسب لعملية الإرشاد.</a:t>
            </a:r>
            <a:endParaRPr lang="en-US" dirty="0" smtClean="0"/>
          </a:p>
          <a:p>
            <a:pPr rtl="1"/>
            <a:r>
              <a:rPr lang="ar-SA" b="1" dirty="0" smtClean="0"/>
              <a:t>5-استغلال مادة تخصصه في الإرشاد.</a:t>
            </a:r>
            <a:endParaRPr lang="en-US" dirty="0" smtClean="0"/>
          </a:p>
          <a:p>
            <a:pPr rtl="1"/>
            <a:r>
              <a:rPr lang="ar-SA" b="1" dirty="0" smtClean="0"/>
              <a:t>6-المساعدة في إجراء المقاييس والاختبارات. </a:t>
            </a:r>
            <a:endParaRPr lang="en-US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ar-SA" b="1" dirty="0" smtClean="0"/>
          </a:p>
          <a:p>
            <a:pPr rtl="1"/>
            <a:r>
              <a:rPr lang="ar-SA" b="1" dirty="0" smtClean="0"/>
              <a:t>7-فهم الطلاب ومساعدتهم.</a:t>
            </a:r>
            <a:endParaRPr lang="en-US" dirty="0" smtClean="0"/>
          </a:p>
          <a:p>
            <a:pPr rtl="1"/>
            <a:r>
              <a:rPr lang="ar-SA" b="1" dirty="0" smtClean="0"/>
              <a:t>8-الإسهام في العملية الإرشادية.</a:t>
            </a:r>
            <a:endParaRPr lang="en-US" dirty="0" smtClean="0"/>
          </a:p>
          <a:p>
            <a:pPr rtl="1"/>
            <a:r>
              <a:rPr lang="ar-SA" b="1" dirty="0" smtClean="0"/>
              <a:t>9-تقديم المقترحات لتطوير البرنامج.</a:t>
            </a:r>
            <a:endParaRPr lang="en-US" dirty="0" smtClean="0"/>
          </a:p>
          <a:p>
            <a:pPr rtl="1"/>
            <a:r>
              <a:rPr lang="ar-SA" b="1" dirty="0" smtClean="0"/>
              <a:t>10-تدعيم الصلة بين الأسرة والمدرسة.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i="1" dirty="0" smtClean="0">
                <a:solidFill>
                  <a:srgbClr val="0070C0"/>
                </a:solidFill>
              </a:rPr>
              <a:t>4-المسترشد</a:t>
            </a:r>
            <a:endParaRPr lang="ar-SA" b="1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b="1" dirty="0" smtClean="0"/>
          </a:p>
          <a:p>
            <a:pPr rtl="1"/>
            <a:r>
              <a:rPr lang="ar-SA" b="1" dirty="0" smtClean="0"/>
              <a:t>هو المسئول عن التوجيه والإرشاد’والبرنامج كله من اجله.ومهمته ليس اللجؤ إلى المركز بل عليه مسئوليات وله حق تقرير مصيره.</a:t>
            </a:r>
            <a:endParaRPr lang="en-US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i="1" dirty="0" smtClean="0">
                <a:solidFill>
                  <a:srgbClr val="0070C0"/>
                </a:solidFill>
              </a:rPr>
              <a:t>إعداد المسترشد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تقبل عملية الإرشاد النفسي والتعاون معها</a:t>
            </a:r>
            <a:r>
              <a:rPr lang="ar-SA" dirty="0" smtClean="0"/>
              <a:t> </a:t>
            </a:r>
            <a:r>
              <a:rPr lang="ar-SA" b="1" dirty="0" smtClean="0"/>
              <a:t>يحتاج إلى إعداد خاص ليقوم بدوره.</a:t>
            </a:r>
          </a:p>
          <a:p>
            <a:pPr rtl="1"/>
            <a:r>
              <a:rPr lang="ar-SA" b="1" dirty="0" smtClean="0"/>
              <a:t>ومن أمثلة المسترشد الصعب ما يلي:</a:t>
            </a:r>
            <a:endParaRPr lang="en-US" dirty="0" smtClean="0"/>
          </a:p>
          <a:p>
            <a:pPr rtl="1"/>
            <a:r>
              <a:rPr lang="ar-SA" b="1" dirty="0" smtClean="0"/>
              <a:t>  المقاوم</a:t>
            </a:r>
            <a:r>
              <a:rPr lang="ar-SA" dirty="0" smtClean="0"/>
              <a:t>’</a:t>
            </a:r>
            <a:r>
              <a:rPr lang="ar-SA" b="1" dirty="0" smtClean="0"/>
              <a:t>المحول(يحول انفعالاته إلى المرشد)</a:t>
            </a:r>
            <a:r>
              <a:rPr lang="ar-SA" dirty="0" smtClean="0"/>
              <a:t>’ </a:t>
            </a:r>
            <a:r>
              <a:rPr lang="ar-SA" b="1" dirty="0" smtClean="0"/>
              <a:t>الخاضع(يوافق على كل شيء)المنسحب</a:t>
            </a:r>
            <a:r>
              <a:rPr lang="ar-SA" dirty="0" smtClean="0"/>
              <a:t>’</a:t>
            </a:r>
            <a:r>
              <a:rPr lang="ar-SA" b="1" dirty="0" smtClean="0"/>
              <a:t>كبش الفداء</a:t>
            </a:r>
            <a:r>
              <a:rPr lang="ar-SA" dirty="0" smtClean="0"/>
              <a:t>’</a:t>
            </a:r>
            <a:r>
              <a:rPr lang="ar-SA" b="1" dirty="0" smtClean="0"/>
              <a:t>المتواكل</a:t>
            </a:r>
            <a:r>
              <a:rPr lang="ar-SA" dirty="0" smtClean="0"/>
              <a:t>’</a:t>
            </a:r>
            <a:r>
              <a:rPr lang="ar-SA" b="1" dirty="0" smtClean="0"/>
              <a:t>القلق</a:t>
            </a:r>
            <a:r>
              <a:rPr lang="ar-SA" dirty="0" smtClean="0"/>
              <a:t>’</a:t>
            </a:r>
            <a:r>
              <a:rPr lang="ar-SA" b="1" dirty="0" smtClean="0"/>
              <a:t>العدواني</a:t>
            </a:r>
            <a:r>
              <a:rPr lang="ar-SA" dirty="0" smtClean="0"/>
              <a:t>’</a:t>
            </a:r>
          </a:p>
          <a:p>
            <a:pPr rtl="1"/>
            <a:r>
              <a:rPr lang="ar-SA" b="1" dirty="0" smtClean="0"/>
              <a:t>  المحتكر (المتمركز حول ذاته).</a:t>
            </a:r>
            <a:endParaRPr lang="en-US" dirty="0" smtClean="0"/>
          </a:p>
          <a:p>
            <a:pPr rtl="1"/>
            <a:r>
              <a:rPr lang="ar-SA" b="1" dirty="0" smtClean="0"/>
              <a:t>والإعداد يشمل تغيير هذه الأفكار وتغيير نظرة الأشخاص السلبية عن الإرشاد.</a:t>
            </a:r>
            <a:endParaRPr lang="en-US" dirty="0" smtClean="0"/>
          </a:p>
          <a:p>
            <a:pPr rtl="1"/>
            <a:endParaRPr lang="en-US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i="1" dirty="0" smtClean="0">
                <a:solidFill>
                  <a:srgbClr val="0070C0"/>
                </a:solidFill>
              </a:rPr>
              <a:t>مسئوليات المسترشد</a:t>
            </a:r>
            <a:endParaRPr lang="ar-SA" b="1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1-الإقبال برضا على العملية الإرشادية.</a:t>
            </a:r>
            <a:endParaRPr lang="en-US" dirty="0" smtClean="0"/>
          </a:p>
          <a:p>
            <a:pPr rtl="1"/>
            <a:r>
              <a:rPr lang="ar-SA" b="1" dirty="0" smtClean="0"/>
              <a:t>2-إعطاء المعلومات الصادقة.</a:t>
            </a:r>
            <a:endParaRPr lang="en-US" dirty="0" smtClean="0"/>
          </a:p>
          <a:p>
            <a:pPr rtl="1"/>
            <a:r>
              <a:rPr lang="ar-SA" b="1" dirty="0" smtClean="0"/>
              <a:t>3-التعاون أثناء الجلسات.</a:t>
            </a:r>
            <a:endParaRPr lang="en-US" dirty="0" smtClean="0"/>
          </a:p>
          <a:p>
            <a:r>
              <a:rPr lang="ar-SA" b="1" dirty="0" smtClean="0"/>
              <a:t> 4د-الاستفادة من كل الإمكانات والخدمات.</a:t>
            </a:r>
          </a:p>
          <a:p>
            <a:pPr rtl="1"/>
            <a:r>
              <a:rPr lang="ar-SA" b="1" dirty="0" smtClean="0"/>
              <a:t>5-العمل الايجابي في اقتراح الحدود.</a:t>
            </a:r>
            <a:endParaRPr lang="en-US" dirty="0" smtClean="0"/>
          </a:p>
          <a:p>
            <a:pPr rtl="1"/>
            <a:r>
              <a:rPr lang="ar-SA" b="1" dirty="0" smtClean="0"/>
              <a:t>6-المشاركة في تقييم البرنامج.</a:t>
            </a:r>
            <a:endParaRPr lang="en-US" dirty="0" smtClean="0"/>
          </a:p>
          <a:p>
            <a:pPr rtl="1"/>
            <a:r>
              <a:rPr lang="ar-SA" b="1" dirty="0" smtClean="0"/>
              <a:t>7-تنفيذ ما يتم التوصل إليه من قرارات</a:t>
            </a:r>
            <a:r>
              <a:rPr lang="ar-SA" b="1" dirty="0" smtClean="0"/>
              <a:t>.</a:t>
            </a:r>
          </a:p>
          <a:p>
            <a:pPr algn="ctr" rtl="1"/>
            <a:r>
              <a:rPr lang="ar-SA" b="1" i="1" dirty="0" smtClean="0">
                <a:solidFill>
                  <a:srgbClr val="0070C0"/>
                </a:solidFill>
              </a:rPr>
              <a:t>انتهى المقرر مع تمنياتي للجميع </a:t>
            </a:r>
            <a:r>
              <a:rPr lang="ar-SA" b="1" i="1" smtClean="0">
                <a:solidFill>
                  <a:srgbClr val="0070C0"/>
                </a:solidFill>
              </a:rPr>
              <a:t>بالتوفيق </a:t>
            </a:r>
            <a:r>
              <a:rPr lang="ar-SA" b="1" i="1" smtClean="0">
                <a:solidFill>
                  <a:srgbClr val="0070C0"/>
                </a:solidFill>
              </a:rPr>
              <a:t>والنجاح،،،،</a:t>
            </a:r>
            <a:endParaRPr lang="en-US" sz="3600" b="1" i="1" smtClean="0">
              <a:solidFill>
                <a:srgbClr val="0070C0"/>
              </a:solidFill>
            </a:endParaRPr>
          </a:p>
          <a:p>
            <a:pPr algn="ctr" rtl="1"/>
            <a:endParaRPr lang="ar-SA" b="1" dirty="0" smtClean="0"/>
          </a:p>
          <a:p>
            <a:pPr rtl="1"/>
            <a:r>
              <a:rPr lang="ar-SA" b="1" dirty="0" smtClean="0"/>
              <a:t>********************************************************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1309</TotalTime>
  <Words>576</Words>
  <Application>Microsoft Office PowerPoint</Application>
  <PresentationFormat>A4 Paper (210x297 mm)‎</PresentationFormat>
  <Paragraphs>120</Paragraphs>
  <Slides>20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Office Theme</vt:lpstr>
      <vt:lpstr>الشريحة 1</vt:lpstr>
      <vt:lpstr>فريق الإرشاد</vt:lpstr>
      <vt:lpstr>الشريحة 3</vt:lpstr>
      <vt:lpstr>الشريحة 4</vt:lpstr>
      <vt:lpstr>الشريحة 5</vt:lpstr>
      <vt:lpstr>1-المدير</vt:lpstr>
      <vt:lpstr>إعداد المدير</vt:lpstr>
      <vt:lpstr>دور المدير الإرشادي</vt:lpstr>
      <vt:lpstr>2-المرشد</vt:lpstr>
      <vt:lpstr>خصائص المرشد</vt:lpstr>
      <vt:lpstr>إعداد المرشد</vt:lpstr>
      <vt:lpstr>دور المرشد الإرشادي</vt:lpstr>
      <vt:lpstr>3-المعلم-المرشد</vt:lpstr>
      <vt:lpstr>إعداد المعلم-المرشد</vt:lpstr>
      <vt:lpstr>دور المعلم-المرشد</vt:lpstr>
      <vt:lpstr>الشريحة 16</vt:lpstr>
      <vt:lpstr>4-المسترشد</vt:lpstr>
      <vt:lpstr>إعداد المسترشد</vt:lpstr>
      <vt:lpstr>مسئوليات المسترشد</vt:lpstr>
      <vt:lpstr>الشريحة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76</cp:revision>
  <dcterms:created xsi:type="dcterms:W3CDTF">2009-10-14T19:14:34Z</dcterms:created>
  <dcterms:modified xsi:type="dcterms:W3CDTF">2010-04-21T16:04:21Z</dcterms:modified>
</cp:coreProperties>
</file>