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68" r:id="rId5"/>
    <p:sldId id="269" r:id="rId6"/>
    <p:sldId id="270" r:id="rId7"/>
    <p:sldId id="271" r:id="rId8"/>
    <p:sldId id="275" r:id="rId9"/>
    <p:sldId id="276" r:id="rId10"/>
    <p:sldId id="278" r:id="rId11"/>
    <p:sldId id="272" r:id="rId12"/>
    <p:sldId id="279" r:id="rId13"/>
    <p:sldId id="280" r:id="rId14"/>
    <p:sldId id="281" r:id="rId15"/>
    <p:sldId id="273" r:id="rId16"/>
    <p:sldId id="294" r:id="rId17"/>
    <p:sldId id="296" r:id="rId18"/>
    <p:sldId id="282" r:id="rId19"/>
    <p:sldId id="289" r:id="rId20"/>
    <p:sldId id="288" r:id="rId21"/>
    <p:sldId id="287" r:id="rId22"/>
    <p:sldId id="290" r:id="rId23"/>
    <p:sldId id="286" r:id="rId24"/>
    <p:sldId id="293" r:id="rId25"/>
    <p:sldId id="274"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996" y="-16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2406" y="3286124"/>
            <a:ext cx="5099050" cy="1857388"/>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r>
              <a:rPr lang="ar-SA" sz="4000" b="1" dirty="0" smtClean="0">
                <a:solidFill>
                  <a:schemeClr val="accent3">
                    <a:lumMod val="50000"/>
                  </a:schemeClr>
                </a:solidFill>
                <a:latin typeface="Calibri" pitchFamily="34" charset="0"/>
                <a:cs typeface="Times New Roman" pitchFamily="18" charset="0"/>
              </a:rPr>
              <a:t>علم نفس النمو</a:t>
            </a:r>
          </a:p>
          <a:p>
            <a:pPr algn="ctr"/>
            <a:r>
              <a:rPr lang="ar-SA" sz="4000" b="1" dirty="0" smtClean="0">
                <a:solidFill>
                  <a:schemeClr val="accent3">
                    <a:lumMod val="50000"/>
                  </a:schemeClr>
                </a:solidFill>
                <a:latin typeface="Calibri" pitchFamily="34" charset="0"/>
                <a:cs typeface="Times New Roman" pitchFamily="18" charset="0"/>
              </a:rPr>
              <a:t>أ.د / </a:t>
            </a:r>
            <a:r>
              <a:rPr lang="ar-SA" sz="4000" b="1" dirty="0" err="1" smtClean="0">
                <a:solidFill>
                  <a:schemeClr val="accent3">
                    <a:lumMod val="50000"/>
                  </a:schemeClr>
                </a:solidFill>
                <a:latin typeface="Calibri" pitchFamily="34" charset="0"/>
                <a:cs typeface="Times New Roman" pitchFamily="18" charset="0"/>
              </a:rPr>
              <a:t>ابراهيم</a:t>
            </a:r>
            <a:r>
              <a:rPr lang="ar-SA" sz="4000" b="1" dirty="0" smtClean="0">
                <a:solidFill>
                  <a:schemeClr val="accent3">
                    <a:lumMod val="50000"/>
                  </a:schemeClr>
                </a:solidFill>
                <a:latin typeface="Calibri" pitchFamily="34" charset="0"/>
                <a:cs typeface="Times New Roman" pitchFamily="18" charset="0"/>
              </a:rPr>
              <a:t> سالم </a:t>
            </a:r>
            <a:r>
              <a:rPr lang="ar-SA" sz="4000" b="1" dirty="0" err="1" smtClean="0">
                <a:solidFill>
                  <a:schemeClr val="accent3">
                    <a:lumMod val="50000"/>
                  </a:schemeClr>
                </a:solidFill>
                <a:latin typeface="Calibri" pitchFamily="34" charset="0"/>
                <a:cs typeface="Times New Roman" pitchFamily="18" charset="0"/>
              </a:rPr>
              <a:t>الصباطي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مرحلة الشيخوخة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dirty="0" smtClean="0">
                <a:solidFill>
                  <a:srgbClr val="FFFF00"/>
                </a:solidFill>
              </a:rPr>
              <a:t>محتويات المحاضرة</a:t>
            </a:r>
            <a:endParaRPr lang="en-US" dirty="0">
              <a:solidFill>
                <a:srgbClr val="FFFF00"/>
              </a:solidFill>
            </a:endParaRPr>
          </a:p>
        </p:txBody>
      </p:sp>
      <p:sp>
        <p:nvSpPr>
          <p:cNvPr id="7171" name="Text Placeholder 5"/>
          <p:cNvSpPr>
            <a:spLocks noGrp="1"/>
          </p:cNvSpPr>
          <p:nvPr>
            <p:ph idx="1"/>
          </p:nvPr>
        </p:nvSpPr>
        <p:spPr>
          <a:xfrm>
            <a:off x="495300" y="1600201"/>
            <a:ext cx="8915400" cy="3400436"/>
          </a:xfrm>
          <a:solidFill>
            <a:srgbClr val="0070C0"/>
          </a:solidFill>
        </p:spPr>
        <p:txBody>
          <a:bodyPr/>
          <a:lstStyle/>
          <a:p>
            <a:r>
              <a:rPr lang="ar-SA" b="1" dirty="0" smtClean="0">
                <a:solidFill>
                  <a:srgbClr val="FFFF00"/>
                </a:solidFill>
                <a:cs typeface="Arial" pitchFamily="34" charset="0"/>
              </a:rPr>
              <a:t>- مقدمة </a:t>
            </a:r>
          </a:p>
          <a:p>
            <a:r>
              <a:rPr lang="ar-SA" b="1" dirty="0" smtClean="0">
                <a:solidFill>
                  <a:srgbClr val="FFFF00"/>
                </a:solidFill>
                <a:cs typeface="Arial" pitchFamily="34" charset="0"/>
              </a:rPr>
              <a:t>- أهمية دراسة كبار السن ( الأهمية النظرية ، الأهمية التطبيقية)</a:t>
            </a:r>
          </a:p>
          <a:p>
            <a:r>
              <a:rPr lang="ar-SA" b="1" dirty="0" smtClean="0">
                <a:solidFill>
                  <a:srgbClr val="FFFF00"/>
                </a:solidFill>
                <a:cs typeface="Arial" pitchFamily="34" charset="0"/>
              </a:rPr>
              <a:t>- مفهوم كبار السن </a:t>
            </a:r>
          </a:p>
          <a:p>
            <a:r>
              <a:rPr lang="ar-SA" b="1" dirty="0" smtClean="0">
                <a:solidFill>
                  <a:srgbClr val="FFFF00"/>
                </a:solidFill>
                <a:cs typeface="Arial" pitchFamily="34" charset="0"/>
              </a:rPr>
              <a:t>- مشكلات كبار السن ( البدنية ، النفسية ، </a:t>
            </a:r>
            <a:r>
              <a:rPr lang="ar-SA" b="1" dirty="0" err="1" smtClean="0">
                <a:solidFill>
                  <a:srgbClr val="FFFF00"/>
                </a:solidFill>
                <a:cs typeface="Arial" pitchFamily="34" charset="0"/>
              </a:rPr>
              <a:t>الإجتماعية</a:t>
            </a:r>
            <a:r>
              <a:rPr lang="ar-SA" b="1" dirty="0" smtClean="0">
                <a:solidFill>
                  <a:srgbClr val="FFFF00"/>
                </a:solidFill>
                <a:cs typeface="Arial" pitchFamily="34" charset="0"/>
              </a:rPr>
              <a:t> ، المعرفية)</a:t>
            </a:r>
            <a:r>
              <a:rPr lang="en-US" b="1" dirty="0" smtClean="0">
                <a:solidFill>
                  <a:srgbClr val="FFFF00"/>
                </a:solidFill>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b="1" dirty="0" smtClean="0">
                <a:solidFill>
                  <a:srgbClr val="FFFF00"/>
                </a:solidFill>
              </a:rPr>
              <a:t>مقدمة</a:t>
            </a:r>
            <a:endParaRPr lang="en-US" b="1" dirty="0">
              <a:solidFill>
                <a:srgbClr val="FFFF00"/>
              </a:solidFill>
            </a:endParaRPr>
          </a:p>
        </p:txBody>
      </p:sp>
      <p:sp>
        <p:nvSpPr>
          <p:cNvPr id="7171" name="Text Placeholder 5"/>
          <p:cNvSpPr>
            <a:spLocks noGrp="1"/>
          </p:cNvSpPr>
          <p:nvPr>
            <p:ph idx="1"/>
          </p:nvPr>
        </p:nvSpPr>
        <p:spPr>
          <a:xfrm>
            <a:off x="452406" y="1428736"/>
            <a:ext cx="8915400" cy="4525963"/>
          </a:xfrm>
          <a:solidFill>
            <a:srgbClr val="3B84AF"/>
          </a:solidFill>
        </p:spPr>
        <p:txBody>
          <a:bodyPr/>
          <a:lstStyle/>
          <a:p>
            <a:pPr rtl="1"/>
            <a:r>
              <a:rPr lang="ar-SA" sz="3000" b="1" dirty="0" smtClean="0">
                <a:solidFill>
                  <a:srgbClr val="FFFF00"/>
                </a:solidFill>
              </a:rPr>
              <a:t>تعد مرحلة كبار السن إحدى مراحل النمو الأساسية التي يصاحبها العديد من التغيرات الفسيولوجية والبيولوجية والاجتماعية والنفسية، ويترتب على هذه التغيرات ظهور العديد من المشكلات التي تعوق توافق المسن مع أسرته ومجتمعه بوجه عام، وتؤثر على حالته النفسية والاجتماعية.</a:t>
            </a:r>
            <a:endParaRPr lang="en-US" sz="3000" b="1" dirty="0" smtClean="0">
              <a:solidFill>
                <a:srgbClr val="FFFF00"/>
              </a:solidFill>
            </a:endParaRPr>
          </a:p>
          <a:p>
            <a:r>
              <a:rPr lang="ar-SA" sz="3000" b="1" dirty="0" smtClean="0">
                <a:solidFill>
                  <a:srgbClr val="FFFF00"/>
                </a:solidFill>
              </a:rPr>
              <a:t>وكبار السن فئة لا يمكن إنكارها في مجتمعنا المعاصر الذي أصبح فيه للشيخوخة وجود ملحوظ نتيجة ارتفاع نسبة الكبار البالغين من العمر ستون سنة أو أكثر قياساً بعدد السكان الإجمالي وقد شهدت السنوات الأخيرة زيادة في عدد كبار السن نتيجة الرعاية الصحية والاجتماعية بهذه الفئة </a:t>
            </a:r>
            <a:r>
              <a:rPr lang="en-GB" sz="3000" b="1" dirty="0" smtClean="0">
                <a:solidFill>
                  <a:srgbClr val="FFFF00"/>
                </a:solidFill>
                <a:cs typeface="Arial" pitchFamily="34" charset="0"/>
              </a:rPr>
              <a:t>  </a:t>
            </a:r>
            <a:r>
              <a:rPr lang="en-US" sz="3000" b="1" dirty="0" smtClean="0">
                <a:solidFill>
                  <a:srgbClr val="FFFF00"/>
                </a:solidFill>
                <a:cs typeface="Arial" pitchFamily="34" charset="0"/>
              </a:rPr>
              <a:t>     </a:t>
            </a:r>
            <a:r>
              <a:rPr lang="en-GB" sz="3000" b="1" dirty="0" smtClean="0">
                <a:solidFill>
                  <a:srgbClr val="FFFF00"/>
                </a:solidFill>
                <a:cs typeface="Arial" pitchFamily="34" charset="0"/>
              </a:rPr>
              <a:t>     </a:t>
            </a:r>
            <a:endParaRPr lang="ar-EG" sz="3000" b="1" dirty="0" smtClean="0">
              <a:solidFill>
                <a:srgbClr val="FFFF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solidFill>
                <a:schemeClr val="tx2">
                  <a:lumMod val="75000"/>
                </a:schemeClr>
              </a:solidFill>
            </a:endParaRPr>
          </a:p>
        </p:txBody>
      </p:sp>
      <p:sp>
        <p:nvSpPr>
          <p:cNvPr id="7171" name="Text Placeholder 5"/>
          <p:cNvSpPr>
            <a:spLocks noGrp="1"/>
          </p:cNvSpPr>
          <p:nvPr>
            <p:ph idx="1"/>
          </p:nvPr>
        </p:nvSpPr>
        <p:spPr>
          <a:solidFill>
            <a:srgbClr val="3B84AF"/>
          </a:solidFill>
        </p:spPr>
        <p:txBody>
          <a:bodyPr/>
          <a:lstStyle/>
          <a:p>
            <a:r>
              <a:rPr lang="ar-SA" sz="3000" b="1" dirty="0" smtClean="0">
                <a:solidFill>
                  <a:srgbClr val="FFFF00"/>
                </a:solidFill>
              </a:rPr>
              <a:t>إن مواجهة الشيخوخة اليوم في الولايات المتحدة الأمريكية </a:t>
            </a:r>
            <a:r>
              <a:rPr lang="ar-SA" sz="3000" b="1" dirty="0" err="1" smtClean="0">
                <a:solidFill>
                  <a:srgbClr val="FFFF00"/>
                </a:solidFill>
              </a:rPr>
              <a:t>لقت</a:t>
            </a:r>
            <a:r>
              <a:rPr lang="ar-SA" sz="3000" b="1" dirty="0" smtClean="0">
                <a:solidFill>
                  <a:srgbClr val="FFFF00"/>
                </a:solidFill>
              </a:rPr>
              <a:t> تغييرا جذريا، حسب إحصائيات مكتب التعداد الأمريكي وجد أن كبار السن فوق سن (65) سنة سوف تزيد نسبتهم بحلول عام (2030م) إلى (10%) يبين الأمريكان البيض، </a:t>
            </a:r>
            <a:r>
              <a:rPr lang="ar-SA" sz="3000" b="1" dirty="0" err="1" smtClean="0">
                <a:solidFill>
                  <a:srgbClr val="FFFF00"/>
                </a:solidFill>
              </a:rPr>
              <a:t>و</a:t>
            </a:r>
            <a:r>
              <a:rPr lang="ar-SA" sz="3000" b="1" dirty="0" smtClean="0">
                <a:solidFill>
                  <a:srgbClr val="FFFF00"/>
                </a:solidFill>
              </a:rPr>
              <a:t>(5%) يبين الأمريكان السود، وأن صحة كبار السن في تحسن مستمر </a:t>
            </a:r>
            <a:r>
              <a:rPr lang="ar-SA" sz="3000" b="1" dirty="0" err="1" smtClean="0">
                <a:solidFill>
                  <a:srgbClr val="FFFF00"/>
                </a:solidFill>
              </a:rPr>
              <a:t>و</a:t>
            </a:r>
            <a:r>
              <a:rPr lang="ar-SA" sz="3000" b="1" dirty="0" smtClean="0">
                <a:solidFill>
                  <a:srgbClr val="FFFF00"/>
                </a:solidFill>
              </a:rPr>
              <a:t> وأن ظروفهم الاقتصادية قد تحسنت بشكل كبير. ومع زيادة التقدم العلمي والصحي في العالم صاحب ذلك زيادة في عدد كبار السن محلياً وعالميا ًفي الدول النامية والمتقدمة فبلغت نسبة كبار السن بين سكان العالم عام(2000)،(7%) أي حوالي (700) مليون </a:t>
            </a:r>
            <a:r>
              <a:rPr lang="ar-SA" b="1" dirty="0" smtClean="0">
                <a:solidFill>
                  <a:srgbClr val="FFFF00"/>
                </a:solidFill>
              </a:rPr>
              <a:t>نسمة </a:t>
            </a:r>
            <a:r>
              <a:rPr lang="en-GB" b="1" dirty="0" smtClean="0">
                <a:solidFill>
                  <a:srgbClr val="FFFF00"/>
                </a:solidFill>
                <a:cs typeface="Arial" pitchFamily="34" charset="0"/>
              </a:rPr>
              <a:t>  </a:t>
            </a:r>
            <a:r>
              <a:rPr lang="en-US" b="1" dirty="0" smtClean="0">
                <a:solidFill>
                  <a:srgbClr val="FFFF00"/>
                </a:solidFill>
                <a:cs typeface="Arial" pitchFamily="34" charset="0"/>
              </a:rPr>
              <a:t>     </a:t>
            </a:r>
            <a:r>
              <a:rPr lang="en-GB" b="1" dirty="0" smtClean="0">
                <a:solidFill>
                  <a:srgbClr val="FFFF00"/>
                </a:solidFill>
                <a:cs typeface="Arial" pitchFamily="34" charset="0"/>
              </a:rPr>
              <a:t>     </a:t>
            </a:r>
            <a:endParaRPr lang="ar-EG" b="1" dirty="0" smtClean="0">
              <a:solidFill>
                <a:srgbClr val="FFFF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solidFill>
                <a:schemeClr val="tx2">
                  <a:lumMod val="75000"/>
                </a:schemeClr>
              </a:solidFill>
            </a:endParaRPr>
          </a:p>
        </p:txBody>
      </p:sp>
      <p:sp>
        <p:nvSpPr>
          <p:cNvPr id="7171" name="Text Placeholder 5"/>
          <p:cNvSpPr>
            <a:spLocks noGrp="1"/>
          </p:cNvSpPr>
          <p:nvPr>
            <p:ph idx="1"/>
          </p:nvPr>
        </p:nvSpPr>
        <p:spPr>
          <a:xfrm>
            <a:off x="523844" y="1643050"/>
            <a:ext cx="8915400" cy="3143272"/>
          </a:xfrm>
          <a:solidFill>
            <a:srgbClr val="3B84AF"/>
          </a:solidFill>
        </p:spPr>
        <p:txBody>
          <a:bodyPr/>
          <a:lstStyle/>
          <a:p>
            <a:endParaRPr lang="ar-SA" dirty="0" smtClean="0"/>
          </a:p>
          <a:p>
            <a:r>
              <a:rPr lang="ar-SA" b="1" dirty="0" smtClean="0">
                <a:solidFill>
                  <a:srgbClr val="FFFF00"/>
                </a:solidFill>
              </a:rPr>
              <a:t>وهذه الزيادة المطردة في أعداد كبار السن على مستوى العالم تحتاج إلى مراكز وجمعيات وعلاجات متطورة وقائمة على أساس علمي لمعرفة الآثار الإيجابية والسلبية لمرحلة الشيخوخة على المسن.</a:t>
            </a:r>
            <a:endParaRPr lang="en-US" b="1" dirty="0" smtClean="0">
              <a:solidFill>
                <a:srgbClr val="FFFF00"/>
              </a:solidFill>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dirty="0" smtClean="0">
                <a:solidFill>
                  <a:srgbClr val="FFFF00"/>
                </a:solidFill>
              </a:rPr>
              <a:t>أهمية دراسة كبار السن</a:t>
            </a:r>
            <a:endParaRPr lang="en-US" dirty="0">
              <a:solidFill>
                <a:srgbClr val="FFFF00"/>
              </a:solidFill>
            </a:endParaRPr>
          </a:p>
        </p:txBody>
      </p:sp>
      <p:sp>
        <p:nvSpPr>
          <p:cNvPr id="7171" name="Text Placeholder 5"/>
          <p:cNvSpPr>
            <a:spLocks noGrp="1"/>
          </p:cNvSpPr>
          <p:nvPr>
            <p:ph idx="1"/>
          </p:nvPr>
        </p:nvSpPr>
        <p:spPr>
          <a:xfrm>
            <a:off x="495300" y="1600201"/>
            <a:ext cx="8915400" cy="3829064"/>
          </a:xfrm>
          <a:solidFill>
            <a:srgbClr val="3B84AF"/>
          </a:solidFill>
        </p:spPr>
        <p:txBody>
          <a:bodyPr/>
          <a:lstStyle/>
          <a:p>
            <a:r>
              <a:rPr lang="ar-SA" b="1" dirty="0" smtClean="0">
                <a:solidFill>
                  <a:srgbClr val="FFFF00"/>
                </a:solidFill>
              </a:rPr>
              <a:t>فئة كبار السن من الفئات التي تزداد يوما بعد يوم في معظم دول العالم المتقدم والنامي، ويتطلب هذا دورا ايجابيا من قبل الحكومات والمؤسسات لرعاية تلك الفئة والتعرف على المشكلات التي تواجههم في حياتهم والتي تسبب لهم الاضطرابات المتعددة من اجل هدف أسمى وهو توفير عوامل الصحة النفسية الجيدة لهم</a:t>
            </a:r>
          </a:p>
          <a:p>
            <a:r>
              <a:rPr lang="ar-SA" b="1" dirty="0" smtClean="0">
                <a:solidFill>
                  <a:srgbClr val="FFFF00"/>
                </a:solidFill>
                <a:cs typeface="Arial" pitchFamily="34" charset="0"/>
              </a:rPr>
              <a:t>وتنبثق الأهمية النظرية  والأهمية التطبيقية</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أ- الأهمية النظرية</a:t>
            </a:r>
            <a:endParaRPr lang="ar-SA" dirty="0">
              <a:solidFill>
                <a:srgbClr val="FFFF00"/>
              </a:solidFill>
            </a:endParaRPr>
          </a:p>
        </p:txBody>
      </p:sp>
      <p:sp>
        <p:nvSpPr>
          <p:cNvPr id="3" name="عنصر نائب للمحتوى 2"/>
          <p:cNvSpPr>
            <a:spLocks noGrp="1"/>
          </p:cNvSpPr>
          <p:nvPr>
            <p:ph idx="1"/>
          </p:nvPr>
        </p:nvSpPr>
        <p:spPr>
          <a:solidFill>
            <a:srgbClr val="0070C0"/>
          </a:solidFill>
        </p:spPr>
        <p:txBody>
          <a:bodyPr/>
          <a:lstStyle/>
          <a:p>
            <a:r>
              <a:rPr lang="ar-SA" dirty="0" smtClean="0">
                <a:solidFill>
                  <a:srgbClr val="FFFF00"/>
                </a:solidFill>
              </a:rPr>
              <a:t>و تنبثق الأهمية النظرية للدراسة الحالية في إلقاء الضوء على ماهية كبار السن ومشكلاتهم ورعايتهم وفلسفة دراستهم وموقف الإسلام من مساعدة كبار السن، وذلك من خلال عرض المفاهيم والمتغيرات المرتبطة بتلك المرحلة التي تعتبر من اخطر المراحل في حياة البشر حيث الضعف والتدهور والاضمحلال في جوانب متعددة جسمية وبيولوجية وفسيولوجية ونفسية واجتماعية وتحديد الاضطرابات المصاحبة لتلك </a:t>
            </a:r>
            <a:r>
              <a:rPr lang="ar-SA" dirty="0" smtClean="0">
                <a:solidFill>
                  <a:srgbClr val="FFFF00"/>
                </a:solidFill>
              </a:rPr>
              <a:t>المرحلة</a:t>
            </a:r>
            <a:endParaRPr lang="ar-SA"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23844" y="1928802"/>
            <a:ext cx="8915400" cy="3400436"/>
          </a:xfrm>
          <a:solidFill>
            <a:srgbClr val="0070C0"/>
          </a:solidFill>
        </p:spPr>
        <p:txBody>
          <a:bodyPr/>
          <a:lstStyle/>
          <a:p>
            <a:r>
              <a:rPr lang="ar-SA" dirty="0" smtClean="0">
                <a:solidFill>
                  <a:srgbClr val="FFFF00"/>
                </a:solidFill>
              </a:rPr>
              <a:t>من اجل الوقوف على الأسباب وتعبئة الجهود والمساعي والبرامج التي تساعد على توافقهم النفسي والاجتماعي، والعيش في حياتهم بقدر أدنى من المشكلات، وتوفير العلاج اللازم لمن أصيب بتلك الاضطرابات،وذلك من خلال التعرف على الجهود الحديثة في التراث العربي والأجنبي التي سعت إلى تحديد عوامل الصحة النفسية الجيدة وعوامل مظاهر الاضطراب لتلك الفئة.</a:t>
            </a:r>
            <a:endParaRPr lang="ar-SA"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ب : الأهمية التطبيقية</a:t>
            </a:r>
            <a:endParaRPr lang="ar-SA" dirty="0">
              <a:solidFill>
                <a:srgbClr val="FFFF00"/>
              </a:solidFill>
            </a:endParaRPr>
          </a:p>
        </p:txBody>
      </p:sp>
      <p:sp>
        <p:nvSpPr>
          <p:cNvPr id="3" name="عنصر نائب للمحتوى 2"/>
          <p:cNvSpPr>
            <a:spLocks noGrp="1"/>
          </p:cNvSpPr>
          <p:nvPr>
            <p:ph idx="1"/>
          </p:nvPr>
        </p:nvSpPr>
        <p:spPr>
          <a:xfrm>
            <a:off x="495300" y="1600201"/>
            <a:ext cx="8915400" cy="3757626"/>
          </a:xfrm>
          <a:solidFill>
            <a:srgbClr val="0070C0"/>
          </a:solidFill>
        </p:spPr>
        <p:txBody>
          <a:bodyPr/>
          <a:lstStyle/>
          <a:p>
            <a:r>
              <a:rPr lang="ar-SA" dirty="0" smtClean="0">
                <a:solidFill>
                  <a:srgbClr val="FFFF00"/>
                </a:solidFill>
              </a:rPr>
              <a:t>وتتمثل الأهمية التطبيقية للدراسة الحالية في توضيح الرؤية أمام المسئولين سواء كانوا (حكومات – مؤسسات – مراكز رعاية – المستشفيات – الأسر- الأبناء) والمجتمع عموما من اجل تهيئة المناخ المناسب للكبار السن، وتوفير حياة جيدة لهم، وتشخيص الاضطرابات المتعددة التي تلحق بهم، ووضع البرامج الإنمائية والوقائية والإرشادية العلاجية والترفيهية والاجتماعية ومحاولة الاستفادة من قدراتهم وإمكاناتهم بقدر الإمكان.</a:t>
            </a:r>
            <a:endParaRPr lang="ar-SA" dirty="0">
              <a:solidFill>
                <a:srgbClr val="FF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dirty="0" smtClean="0">
                <a:solidFill>
                  <a:srgbClr val="FFFF00"/>
                </a:solidFill>
              </a:rPr>
              <a:t>مفهوم كبار السن</a:t>
            </a:r>
            <a:endParaRPr lang="en-US" dirty="0">
              <a:solidFill>
                <a:srgbClr val="FFFF00"/>
              </a:solidFill>
            </a:endParaRPr>
          </a:p>
        </p:txBody>
      </p:sp>
      <p:sp>
        <p:nvSpPr>
          <p:cNvPr id="7171" name="Text Placeholder 5"/>
          <p:cNvSpPr>
            <a:spLocks noGrp="1"/>
          </p:cNvSpPr>
          <p:nvPr>
            <p:ph idx="1"/>
          </p:nvPr>
        </p:nvSpPr>
        <p:spPr>
          <a:xfrm>
            <a:off x="452406" y="1428736"/>
            <a:ext cx="8915400" cy="4643470"/>
          </a:xfrm>
          <a:solidFill>
            <a:srgbClr val="3B84AF"/>
          </a:solidFill>
        </p:spPr>
        <p:txBody>
          <a:bodyPr/>
          <a:lstStyle/>
          <a:p>
            <a:pPr rtl="1"/>
            <a:r>
              <a:rPr lang="ar-SA" sz="3000" b="1" dirty="0" smtClean="0">
                <a:solidFill>
                  <a:srgbClr val="FFFF00"/>
                </a:solidFill>
              </a:rPr>
              <a:t>كبار السن: مصطلح الشيخوخة أو كبار السن من المصطلحات التي لم يتفق الباحثين على تحديدها تحديدا بيولوجيا وفسيولوجيا ونفسيا واجتماعيا، باعتباره مصطلح يعبر عن مرحلة مهمة جدا من حياة الإنسان يتأثر فيها بظروف متعددة ومعقدة ويمكن التعرض لمصطلح كبار السن بشي من التفصيل يساعد على إعطاء تعريف واضح وعلمي لمفهوم كبار السن </a:t>
            </a:r>
            <a:endParaRPr lang="en-US" sz="3000" b="1" dirty="0" smtClean="0">
              <a:solidFill>
                <a:srgbClr val="FFFF00"/>
              </a:solidFill>
            </a:endParaRPr>
          </a:p>
          <a:p>
            <a:r>
              <a:rPr lang="ar-SA" sz="3000" b="1" dirty="0" smtClean="0">
                <a:solidFill>
                  <a:srgbClr val="FFFF00"/>
                </a:solidFill>
              </a:rPr>
              <a:t>فيستخدم الباحثون مصطلح كبار السن مرادفا لمفهوم كبار السن، والشيخوخة، والتقدم في العمر، واغلب الدراسات الأجنبية الحديثة التي اهتمت بدراسة كبار السن حددت العمر الزمني لهم (65) سنة أو أكثر</a:t>
            </a:r>
            <a:r>
              <a:rPr lang="en-US" sz="3000" b="1" dirty="0" smtClean="0">
                <a:solidFill>
                  <a:srgbClr val="FFFF00"/>
                </a:solidFill>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rgbClr val="0070C0"/>
          </a:solidFill>
        </p:spPr>
        <p:txBody>
          <a:bodyPr/>
          <a:lstStyle/>
          <a:p>
            <a:pPr rtl="1"/>
            <a:r>
              <a:rPr lang="ar-SA" dirty="0" smtClean="0">
                <a:solidFill>
                  <a:srgbClr val="FFFF00"/>
                </a:solidFill>
              </a:rPr>
              <a:t>وهناك مجموعة أخرى من التعريفات للشيخوخة الناجحة منها :</a:t>
            </a:r>
            <a:endParaRPr lang="en-US" dirty="0" smtClean="0">
              <a:solidFill>
                <a:srgbClr val="FFFF00"/>
              </a:solidFill>
            </a:endParaRPr>
          </a:p>
          <a:p>
            <a:pPr rtl="1"/>
            <a:r>
              <a:rPr lang="ar-SA" dirty="0" smtClean="0">
                <a:solidFill>
                  <a:srgbClr val="FFFF00"/>
                </a:solidFill>
              </a:rPr>
              <a:t>تعريف </a:t>
            </a:r>
            <a:r>
              <a:rPr lang="ar-SA" dirty="0" err="1" smtClean="0">
                <a:solidFill>
                  <a:srgbClr val="FFFF00"/>
                </a:solidFill>
              </a:rPr>
              <a:t>هافيجرست</a:t>
            </a:r>
            <a:r>
              <a:rPr lang="ar-SA" dirty="0" smtClean="0">
                <a:solidFill>
                  <a:srgbClr val="FFFF00"/>
                </a:solidFill>
              </a:rPr>
              <a:t> (</a:t>
            </a:r>
            <a:r>
              <a:rPr lang="en-US" dirty="0" smtClean="0">
                <a:solidFill>
                  <a:srgbClr val="FFFF00"/>
                </a:solidFill>
              </a:rPr>
              <a:t>Havighurst,1961</a:t>
            </a:r>
            <a:r>
              <a:rPr lang="ar-SA" dirty="0" smtClean="0">
                <a:solidFill>
                  <a:srgbClr val="FFFF00"/>
                </a:solidFill>
              </a:rPr>
              <a:t>) يعرف الشيخوخة الناجحة على أنها إضافة سنوات إلى حياة الشخص والشعور بالرضا عن الحياة.</a:t>
            </a:r>
            <a:endParaRPr lang="en-US" dirty="0" smtClean="0">
              <a:solidFill>
                <a:srgbClr val="FFFF00"/>
              </a:solidFill>
            </a:endParaRPr>
          </a:p>
          <a:p>
            <a:pPr rtl="1"/>
            <a:r>
              <a:rPr lang="ar-SA" dirty="0" smtClean="0">
                <a:solidFill>
                  <a:srgbClr val="FFFF00"/>
                </a:solidFill>
              </a:rPr>
              <a:t>ويرى ريف (</a:t>
            </a:r>
            <a:r>
              <a:rPr lang="en-US" dirty="0" smtClean="0">
                <a:solidFill>
                  <a:srgbClr val="FFFF00"/>
                </a:solidFill>
              </a:rPr>
              <a:t>Ryff,1982</a:t>
            </a:r>
            <a:r>
              <a:rPr lang="ar-SA" dirty="0" smtClean="0">
                <a:solidFill>
                  <a:srgbClr val="FFFF00"/>
                </a:solidFill>
              </a:rPr>
              <a:t>)  أن الشيخوخة عبارة عن توظيف ايجابي أو مثالي يرتبط بالعامل </a:t>
            </a:r>
            <a:r>
              <a:rPr lang="ar-SA" dirty="0" err="1" smtClean="0">
                <a:solidFill>
                  <a:srgbClr val="FFFF00"/>
                </a:solidFill>
              </a:rPr>
              <a:t>النمائي</a:t>
            </a:r>
            <a:r>
              <a:rPr lang="ar-SA" dirty="0" smtClean="0">
                <a:solidFill>
                  <a:srgbClr val="FFFF00"/>
                </a:solidFill>
              </a:rPr>
              <a:t> عبر حياة الإنسان، ويعرف روى </a:t>
            </a:r>
            <a:r>
              <a:rPr lang="ar-SA" dirty="0" err="1" smtClean="0">
                <a:solidFill>
                  <a:srgbClr val="FFFF00"/>
                </a:solidFill>
              </a:rPr>
              <a:t>و</a:t>
            </a:r>
            <a:r>
              <a:rPr lang="ar-SA" dirty="0" smtClean="0">
                <a:solidFill>
                  <a:srgbClr val="FFFF00"/>
                </a:solidFill>
              </a:rPr>
              <a:t> خان (</a:t>
            </a:r>
            <a:r>
              <a:rPr lang="en-US" dirty="0" smtClean="0">
                <a:solidFill>
                  <a:srgbClr val="FFFF00"/>
                </a:solidFill>
              </a:rPr>
              <a:t>Rowe&amp;Khan,1998</a:t>
            </a:r>
            <a:r>
              <a:rPr lang="ar-SA" dirty="0" smtClean="0">
                <a:solidFill>
                  <a:srgbClr val="FFFF00"/>
                </a:solidFill>
              </a:rPr>
              <a:t>) الشيخوخة الناجحة في ضوء الجانب الايجابي للمتغيرات الفسيولوجية والنفسية المتعددة. </a:t>
            </a:r>
            <a:endParaRPr lang="en-US" dirty="0" smtClean="0">
              <a:solidFill>
                <a:srgbClr val="FFFF00"/>
              </a:solidFill>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rgbClr val="0070C0"/>
          </a:solidFill>
        </p:spPr>
        <p:txBody>
          <a:bodyPr/>
          <a:lstStyle/>
          <a:p>
            <a:pPr rtl="1"/>
            <a:r>
              <a:rPr lang="ar-SA" dirty="0" smtClean="0">
                <a:solidFill>
                  <a:srgbClr val="FFFF00"/>
                </a:solidFill>
              </a:rPr>
              <a:t>ويرى </a:t>
            </a:r>
            <a:r>
              <a:rPr lang="ar-SA" dirty="0" err="1" smtClean="0">
                <a:solidFill>
                  <a:srgbClr val="FFFF00"/>
                </a:solidFill>
              </a:rPr>
              <a:t>جيبسون</a:t>
            </a:r>
            <a:r>
              <a:rPr lang="ar-SA" dirty="0" smtClean="0">
                <a:solidFill>
                  <a:srgbClr val="FFFF00"/>
                </a:solidFill>
              </a:rPr>
              <a:t> (</a:t>
            </a:r>
            <a:r>
              <a:rPr lang="en-US" dirty="0" smtClean="0">
                <a:solidFill>
                  <a:srgbClr val="FFFF00"/>
                </a:solidFill>
              </a:rPr>
              <a:t>Gipson,1995</a:t>
            </a:r>
            <a:r>
              <a:rPr lang="ar-SA" dirty="0" smtClean="0">
                <a:solidFill>
                  <a:srgbClr val="FFFF00"/>
                </a:solidFill>
              </a:rPr>
              <a:t>) أن الشيخوخة الناجحة يشار إليها بواسطة تحقيق الشخص </a:t>
            </a:r>
            <a:r>
              <a:rPr lang="ar-SA" dirty="0" err="1" smtClean="0">
                <a:solidFill>
                  <a:srgbClr val="FFFF00"/>
                </a:solidFill>
              </a:rPr>
              <a:t>لتوافقاته</a:t>
            </a:r>
            <a:r>
              <a:rPr lang="ar-SA" dirty="0" smtClean="0">
                <a:solidFill>
                  <a:srgbClr val="FFFF00"/>
                </a:solidFill>
              </a:rPr>
              <a:t> والوصول إلى مستوى من الرضا النفسي والاجتماعي والجسمي ترضى النفس والآخرين.</a:t>
            </a:r>
            <a:endParaRPr lang="en-US" dirty="0" smtClean="0">
              <a:solidFill>
                <a:srgbClr val="FFFF00"/>
              </a:solidFill>
            </a:endParaRPr>
          </a:p>
          <a:p>
            <a:pPr rtl="1"/>
            <a:r>
              <a:rPr lang="ar-SA" dirty="0" smtClean="0">
                <a:solidFill>
                  <a:srgbClr val="FFFF00"/>
                </a:solidFill>
              </a:rPr>
              <a:t>ويشير </a:t>
            </a:r>
            <a:r>
              <a:rPr lang="ar-SA" dirty="0" err="1" smtClean="0">
                <a:solidFill>
                  <a:srgbClr val="FFFF00"/>
                </a:solidFill>
              </a:rPr>
              <a:t>بلمار</a:t>
            </a:r>
            <a:r>
              <a:rPr lang="ar-SA" dirty="0" smtClean="0">
                <a:solidFill>
                  <a:srgbClr val="FFFF00"/>
                </a:solidFill>
              </a:rPr>
              <a:t>(</a:t>
            </a:r>
            <a:r>
              <a:rPr lang="en-US" dirty="0" smtClean="0">
                <a:solidFill>
                  <a:srgbClr val="FFFF00"/>
                </a:solidFill>
              </a:rPr>
              <a:t>Pelmare,1995</a:t>
            </a:r>
            <a:r>
              <a:rPr lang="ar-SA" dirty="0" smtClean="0">
                <a:solidFill>
                  <a:srgbClr val="FFFF00"/>
                </a:solidFill>
              </a:rPr>
              <a:t>) أن التعريف الشامل للشيخوخة الناجحة لابد أن يتضمن استمرار العطاء، عدم الإعاقة، الرضا عن الحياة، وهذه الأبعاد تؤكد على الأبعاد النفسية والنفس اجتماعية والجسمية والفسيولوجية أو هي مكون لكل من ذالك. (</a:t>
            </a:r>
            <a:r>
              <a:rPr lang="en-US" dirty="0" smtClean="0">
                <a:solidFill>
                  <a:srgbClr val="FFFF00"/>
                </a:solidFill>
              </a:rPr>
              <a:t>in Flood,2005,p:19)</a:t>
            </a:r>
            <a:r>
              <a:rPr lang="ar-SA" dirty="0" smtClean="0">
                <a:solidFill>
                  <a:srgbClr val="FFFF00"/>
                </a:solidFill>
              </a:rPr>
              <a:t> </a:t>
            </a:r>
            <a:endParaRPr lang="en-US" dirty="0" smtClean="0">
              <a:solidFill>
                <a:srgbClr val="FFFF00"/>
              </a:solidFill>
            </a:endParaRP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95282" y="2357430"/>
            <a:ext cx="8915400" cy="2257428"/>
          </a:xfrm>
          <a:solidFill>
            <a:srgbClr val="0070C0"/>
          </a:solidFill>
        </p:spPr>
        <p:txBody>
          <a:bodyPr/>
          <a:lstStyle/>
          <a:p>
            <a:r>
              <a:rPr lang="ar-SA" dirty="0" smtClean="0">
                <a:solidFill>
                  <a:srgbClr val="FFFF00"/>
                </a:solidFill>
              </a:rPr>
              <a:t>ويرى الباحثان أن كبار السن هم: الأفراد الذين يبلغون من العمر 65 سنة أو أكثر مع تدهور في الجوانب البيولوجية والفسيولوجية والنفسية والاجتماعية وعدم القدرة على التوافق النفسي والاجتماعي السوي. </a:t>
            </a:r>
            <a:endParaRPr lang="en-US" dirty="0" smtClean="0">
              <a:solidFill>
                <a:srgbClr val="FFFF00"/>
              </a:solidFill>
            </a:endParaRP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3B84AF"/>
          </a:solidFill>
        </p:spPr>
        <p:txBody>
          <a:bodyPr/>
          <a:lstStyle/>
          <a:p>
            <a:pPr algn="ctr" eaLnBrk="1" hangingPunct="1">
              <a:defRPr/>
            </a:pPr>
            <a:r>
              <a:rPr lang="ar-SA" dirty="0" smtClean="0">
                <a:solidFill>
                  <a:srgbClr val="FFFF00"/>
                </a:solidFill>
              </a:rPr>
              <a:t>مشكلات كبار السن</a:t>
            </a:r>
            <a:endParaRPr lang="en-US" dirty="0">
              <a:solidFill>
                <a:srgbClr val="FFFF00"/>
              </a:solidFill>
            </a:endParaRPr>
          </a:p>
        </p:txBody>
      </p:sp>
      <p:sp>
        <p:nvSpPr>
          <p:cNvPr id="7171" name="Text Placeholder 5"/>
          <p:cNvSpPr>
            <a:spLocks noGrp="1"/>
          </p:cNvSpPr>
          <p:nvPr>
            <p:ph idx="1"/>
          </p:nvPr>
        </p:nvSpPr>
        <p:spPr>
          <a:xfrm>
            <a:off x="495300" y="1600201"/>
            <a:ext cx="8915400" cy="4114816"/>
          </a:xfrm>
          <a:solidFill>
            <a:srgbClr val="3B84AF"/>
          </a:solidFill>
        </p:spPr>
        <p:txBody>
          <a:bodyPr/>
          <a:lstStyle/>
          <a:p>
            <a:r>
              <a:rPr lang="en-US" b="1" dirty="0" smtClean="0">
                <a:cs typeface="Arial" pitchFamily="34" charset="0"/>
              </a:rPr>
              <a:t> </a:t>
            </a:r>
            <a:r>
              <a:rPr lang="ar-SA" b="1" dirty="0" smtClean="0">
                <a:solidFill>
                  <a:srgbClr val="FFFF00"/>
                </a:solidFill>
              </a:rPr>
              <a:t>ستناول فيما يلي مشكلات كبار السن من خلال استعراض التغيرات الجسمية والاجتماعية والنفسية والسيكولوجية التي تميز مرحلة كبار السن عن غيرها من مراحل عمر الإنسان.</a:t>
            </a:r>
            <a:endParaRPr lang="en-US" b="1" dirty="0" smtClean="0">
              <a:solidFill>
                <a:srgbClr val="FFFF00"/>
              </a:solidFill>
            </a:endParaRPr>
          </a:p>
          <a:p>
            <a:r>
              <a:rPr lang="ar-SA" b="1" dirty="0" smtClean="0">
                <a:solidFill>
                  <a:srgbClr val="FFFF00"/>
                </a:solidFill>
                <a:cs typeface="Arial" pitchFamily="34" charset="0"/>
              </a:rPr>
              <a:t>- مشكلات بدنية</a:t>
            </a:r>
          </a:p>
          <a:p>
            <a:r>
              <a:rPr lang="ar-SA" b="1" dirty="0" smtClean="0">
                <a:solidFill>
                  <a:srgbClr val="FFFF00"/>
                </a:solidFill>
                <a:cs typeface="Arial" pitchFamily="34" charset="0"/>
              </a:rPr>
              <a:t>- </a:t>
            </a:r>
            <a:r>
              <a:rPr lang="ar-SA" b="1" dirty="0" smtClean="0">
                <a:solidFill>
                  <a:srgbClr val="FFFF00"/>
                </a:solidFill>
                <a:cs typeface="Arial" pitchFamily="34" charset="0"/>
              </a:rPr>
              <a:t>مشكلات </a:t>
            </a:r>
            <a:r>
              <a:rPr lang="ar-SA" b="1" dirty="0" smtClean="0">
                <a:solidFill>
                  <a:srgbClr val="FFFF00"/>
                </a:solidFill>
                <a:cs typeface="Arial" pitchFamily="34" charset="0"/>
              </a:rPr>
              <a:t>نفسية</a:t>
            </a:r>
          </a:p>
          <a:p>
            <a:r>
              <a:rPr lang="ar-SA" b="1" dirty="0" smtClean="0">
                <a:solidFill>
                  <a:srgbClr val="FFFF00"/>
                </a:solidFill>
                <a:cs typeface="Arial" pitchFamily="34" charset="0"/>
              </a:rPr>
              <a:t>- مشكلات اجتماعية</a:t>
            </a:r>
          </a:p>
          <a:p>
            <a:r>
              <a:rPr lang="ar-SA" b="1" dirty="0" smtClean="0">
                <a:solidFill>
                  <a:srgbClr val="FFFF00"/>
                </a:solidFill>
                <a:cs typeface="Arial" pitchFamily="34" charset="0"/>
              </a:rPr>
              <a:t>- مشكلات معرفية</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 xmlns:p14="http://schemas.microsoft.com/office/powerpoint/2010/main" val="2690398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b="1" dirty="0" smtClean="0">
                <a:solidFill>
                  <a:srgbClr val="FFFF00"/>
                </a:solidFill>
                <a:cs typeface="Arial" pitchFamily="34" charset="0"/>
              </a:rPr>
              <a:t/>
            </a:r>
            <a:br>
              <a:rPr lang="ar-SA" b="1" dirty="0" smtClean="0">
                <a:solidFill>
                  <a:srgbClr val="FFFF00"/>
                </a:solidFill>
                <a:cs typeface="Arial" pitchFamily="34" charset="0"/>
              </a:rPr>
            </a:br>
            <a:r>
              <a:rPr lang="ar-SA" b="1" dirty="0" smtClean="0">
                <a:solidFill>
                  <a:srgbClr val="FFFF00"/>
                </a:solidFill>
                <a:cs typeface="Arial" pitchFamily="34" charset="0"/>
              </a:rPr>
              <a:t>- </a:t>
            </a:r>
            <a:r>
              <a:rPr lang="ar-SA" b="1" dirty="0" smtClean="0">
                <a:solidFill>
                  <a:srgbClr val="FFFF00"/>
                </a:solidFill>
                <a:cs typeface="Arial" pitchFamily="34" charset="0"/>
              </a:rPr>
              <a:t>مشكلات بدنية</a:t>
            </a:r>
            <a:br>
              <a:rPr lang="ar-SA" b="1" dirty="0" smtClean="0">
                <a:solidFill>
                  <a:srgbClr val="FFFF00"/>
                </a:solidFill>
                <a:cs typeface="Arial" pitchFamily="34" charset="0"/>
              </a:rPr>
            </a:br>
            <a:endParaRPr lang="ar-SA" dirty="0">
              <a:solidFill>
                <a:srgbClr val="FFFF00"/>
              </a:solidFill>
            </a:endParaRPr>
          </a:p>
        </p:txBody>
      </p:sp>
      <p:sp>
        <p:nvSpPr>
          <p:cNvPr id="3" name="عنصر نائب للمحتوى 2"/>
          <p:cNvSpPr>
            <a:spLocks noGrp="1"/>
          </p:cNvSpPr>
          <p:nvPr>
            <p:ph idx="1"/>
          </p:nvPr>
        </p:nvSpPr>
        <p:spPr>
          <a:xfrm>
            <a:off x="495300" y="1600201"/>
            <a:ext cx="8915400" cy="4114816"/>
          </a:xfrm>
          <a:solidFill>
            <a:srgbClr val="0070C0"/>
          </a:solidFill>
        </p:spPr>
        <p:txBody>
          <a:bodyPr/>
          <a:lstStyle/>
          <a:p>
            <a:r>
              <a:rPr lang="ar-SA" dirty="0" smtClean="0">
                <a:solidFill>
                  <a:srgbClr val="FFFF00"/>
                </a:solidFill>
              </a:rPr>
              <a:t>وتتمثل بضعف الوظائف الجسمية نتيجة الشيخوخة </a:t>
            </a:r>
            <a:r>
              <a:rPr lang="ar-SA" dirty="0" err="1" smtClean="0">
                <a:solidFill>
                  <a:srgbClr val="FFFF00"/>
                </a:solidFill>
              </a:rPr>
              <a:t>الا</a:t>
            </a:r>
            <a:r>
              <a:rPr lang="ar-SA" dirty="0" smtClean="0">
                <a:solidFill>
                  <a:srgbClr val="FFFF00"/>
                </a:solidFill>
              </a:rPr>
              <a:t> انه من غير المعروف متى تبدأ هذه المشكلات والى أي مدى تكون مؤثرة ويرى بعض العلماء إنها عند سن الستين حيث يبدأ الإنسان في الإحساس بضعف قدراته الجسمية وتكمن نتيجة هذه القضية إن لكل فرد قدراته الجسمانية المختلفة التي تتفاعل مع البيئة المحيطة </a:t>
            </a:r>
            <a:r>
              <a:rPr lang="ar-SA" dirty="0" err="1" smtClean="0">
                <a:solidFill>
                  <a:srgbClr val="FFFF00"/>
                </a:solidFill>
              </a:rPr>
              <a:t>بها</a:t>
            </a:r>
            <a:r>
              <a:rPr lang="ar-SA" dirty="0" smtClean="0">
                <a:solidFill>
                  <a:srgbClr val="FFFF00"/>
                </a:solidFill>
              </a:rPr>
              <a:t>, حيث يظهر على المسن البالغ من العمر ثمانين عاما الضعف والتدهور في الجوانب الجسمانية والبد نية وهذا انعكاس لنقص مستمر في قدرة الجسم على مقاومة المؤثرات </a:t>
            </a:r>
            <a:r>
              <a:rPr lang="ar-SA" dirty="0" smtClean="0">
                <a:solidFill>
                  <a:srgbClr val="FFFF00"/>
                </a:solidFill>
              </a:rPr>
              <a:t>الخارجية</a:t>
            </a:r>
            <a:endParaRPr lang="ar-SA" dirty="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2406" y="2071678"/>
            <a:ext cx="8915400" cy="2900370"/>
          </a:xfrm>
          <a:solidFill>
            <a:srgbClr val="0070C0"/>
          </a:solidFill>
        </p:spPr>
        <p:txBody>
          <a:bodyPr/>
          <a:lstStyle/>
          <a:p>
            <a:r>
              <a:rPr lang="ar-SA" dirty="0" smtClean="0">
                <a:solidFill>
                  <a:srgbClr val="FFFF00"/>
                </a:solidFill>
              </a:rPr>
              <a:t>ويمكن إرجاع هذا النقص في الجسم إلى زيادة التفاعلات الكيمائية الهدامة عن التفاعلات الكيمائية البنائه في كل عضو من أعضاء الجسم وينتج عن هذه التغيرات عدة مشاكل جسمية هي مشكلات جسمية </a:t>
            </a:r>
            <a:r>
              <a:rPr lang="ar-SA" dirty="0" err="1" smtClean="0">
                <a:solidFill>
                  <a:srgbClr val="FFFF00"/>
                </a:solidFill>
              </a:rPr>
              <a:t>مروخلوجية</a:t>
            </a:r>
            <a:r>
              <a:rPr lang="ar-SA" dirty="0" smtClean="0">
                <a:solidFill>
                  <a:srgbClr val="FFFF00"/>
                </a:solidFill>
              </a:rPr>
              <a:t> ومشكلات جسمية وظيفية ومشكلات صحية (أبا الخيل,1991,ص:37) </a:t>
            </a:r>
            <a:r>
              <a:rPr lang="ar-SA" dirty="0" err="1" smtClean="0">
                <a:solidFill>
                  <a:srgbClr val="FFFF00"/>
                </a:solidFill>
              </a:rPr>
              <a:t>و</a:t>
            </a:r>
            <a:r>
              <a:rPr lang="ar-SA" dirty="0" smtClean="0">
                <a:solidFill>
                  <a:srgbClr val="FFFF00"/>
                </a:solidFill>
              </a:rPr>
              <a:t>(عبد المعطى,2005,ص: 17)</a:t>
            </a:r>
            <a:endParaRPr lang="ar-SA" dirty="0">
              <a:solidFill>
                <a:srgbClr val="FFFF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b="1" dirty="0" smtClean="0">
                <a:solidFill>
                  <a:srgbClr val="FFFF00"/>
                </a:solidFill>
                <a:cs typeface="Arial" pitchFamily="34" charset="0"/>
              </a:rPr>
              <a:t>- </a:t>
            </a:r>
            <a:r>
              <a:rPr lang="ar-SA" b="1" dirty="0" smtClean="0">
                <a:solidFill>
                  <a:srgbClr val="FFFF00"/>
                </a:solidFill>
                <a:cs typeface="Arial" pitchFamily="34" charset="0"/>
              </a:rPr>
              <a:t/>
            </a:r>
            <a:br>
              <a:rPr lang="ar-SA" b="1" dirty="0" smtClean="0">
                <a:solidFill>
                  <a:srgbClr val="FFFF00"/>
                </a:solidFill>
                <a:cs typeface="Arial" pitchFamily="34" charset="0"/>
              </a:rPr>
            </a:br>
            <a:r>
              <a:rPr lang="ar-SA" b="1" dirty="0" smtClean="0">
                <a:solidFill>
                  <a:srgbClr val="FFFF00"/>
                </a:solidFill>
                <a:cs typeface="Arial" pitchFamily="34" charset="0"/>
              </a:rPr>
              <a:t>مشكلات نفسية</a:t>
            </a:r>
            <a:r>
              <a:rPr lang="ar-SA" b="1" dirty="0" smtClean="0">
                <a:solidFill>
                  <a:srgbClr val="FFFF00"/>
                </a:solidFill>
                <a:cs typeface="Arial" pitchFamily="34" charset="0"/>
              </a:rPr>
              <a:t/>
            </a:r>
            <a:br>
              <a:rPr lang="ar-SA" b="1" dirty="0" smtClean="0">
                <a:solidFill>
                  <a:srgbClr val="FFFF00"/>
                </a:solidFill>
                <a:cs typeface="Arial" pitchFamily="34" charset="0"/>
              </a:rPr>
            </a:br>
            <a:endParaRPr lang="ar-SA" dirty="0"/>
          </a:p>
        </p:txBody>
      </p:sp>
      <p:sp>
        <p:nvSpPr>
          <p:cNvPr id="3" name="عنصر نائب للمحتوى 2"/>
          <p:cNvSpPr>
            <a:spLocks noGrp="1"/>
          </p:cNvSpPr>
          <p:nvPr>
            <p:ph idx="1"/>
          </p:nvPr>
        </p:nvSpPr>
        <p:spPr>
          <a:xfrm>
            <a:off x="495300" y="1600201"/>
            <a:ext cx="8915400" cy="3471874"/>
          </a:xfrm>
          <a:solidFill>
            <a:srgbClr val="0070C0"/>
          </a:solidFill>
        </p:spPr>
        <p:txBody>
          <a:bodyPr/>
          <a:lstStyle/>
          <a:p>
            <a:r>
              <a:rPr lang="ar-SA" dirty="0" smtClean="0">
                <a:solidFill>
                  <a:srgbClr val="FFFF00"/>
                </a:solidFill>
              </a:rPr>
              <a:t>تلعب الحياة دورا كبيرا في تشكيل شخصية الفرد فلا يشترك اثنان في تجربة واحدة لان هذه التجارب تجعل من عملية الشيخوخة أمرا صعبا عند بعض الناس أكثر من غيرهم ويرى </a:t>
            </a:r>
            <a:r>
              <a:rPr lang="ar-SA" dirty="0" err="1" smtClean="0">
                <a:solidFill>
                  <a:srgbClr val="FFFF00"/>
                </a:solidFill>
              </a:rPr>
              <a:t>بارو</a:t>
            </a:r>
            <a:r>
              <a:rPr lang="ar-SA" dirty="0" smtClean="0">
                <a:solidFill>
                  <a:srgbClr val="FFFF00"/>
                </a:solidFill>
              </a:rPr>
              <a:t> (</a:t>
            </a:r>
            <a:r>
              <a:rPr lang="en-US" dirty="0" smtClean="0">
                <a:solidFill>
                  <a:srgbClr val="FFFF00"/>
                </a:solidFill>
              </a:rPr>
              <a:t>Barrow,1986,p:250</a:t>
            </a:r>
            <a:r>
              <a:rPr lang="ar-SA" dirty="0" smtClean="0">
                <a:solidFill>
                  <a:srgbClr val="FFFF00"/>
                </a:solidFill>
              </a:rPr>
              <a:t>) أن بعض الحالات النفسية التي تبدو ناتجة عن عمليات الشيخوخة قد تتبين بالفحص الدقيق أنها مجرد حالات مرتبطة </a:t>
            </a:r>
            <a:r>
              <a:rPr lang="ar-SA" dirty="0" smtClean="0">
                <a:solidFill>
                  <a:srgbClr val="FFFF00"/>
                </a:solidFill>
              </a:rPr>
              <a:t>بالشيخوخة</a:t>
            </a:r>
            <a:endParaRPr lang="ar-SA" dirty="0">
              <a:solidFill>
                <a:srgbClr val="FFFF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rgbClr val="0070C0"/>
          </a:solidFill>
        </p:spPr>
        <p:txBody>
          <a:bodyPr/>
          <a:lstStyle/>
          <a:p>
            <a:r>
              <a:rPr lang="ar-SA" dirty="0" smtClean="0">
                <a:solidFill>
                  <a:srgbClr val="FFFF00"/>
                </a:solidFill>
              </a:rPr>
              <a:t>وأشار أيضا إلى أن كبار السن يعانون في معظم الأحيان من مشاكل عاطفية ذات منشأ نفسي وتسمى بالاضطرابات الوظيفية مثل: اضطراب القلق النفسي (المخاوف والرهبة) واضطرابات الشخصية مثل (الاضطراب </a:t>
            </a:r>
            <a:r>
              <a:rPr lang="ar-SA" dirty="0" smtClean="0">
                <a:solidFill>
                  <a:srgbClr val="FFFF00"/>
                </a:solidFill>
              </a:rPr>
              <a:t>الانطوائي </a:t>
            </a:r>
            <a:r>
              <a:rPr lang="ar-SA" dirty="0" smtClean="0">
                <a:solidFill>
                  <a:srgbClr val="FFFF00"/>
                </a:solidFill>
              </a:rPr>
              <a:t>والاضطرابات العاطفية (الاكتئاب, والوسواس القهري)، وينبغي ألا نغفل عملية الانتحار ونحن بصدد المشكلات النفسية فنسبة كبيرة ممن ينتحرون هم من كبار السن خاصة </a:t>
            </a:r>
            <a:r>
              <a:rPr lang="ar-SA" dirty="0" smtClean="0">
                <a:solidFill>
                  <a:srgbClr val="FFFF00"/>
                </a:solidFill>
              </a:rPr>
              <a:t>الرجال</a:t>
            </a:r>
            <a:endParaRPr lang="ar-SA"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23844" y="2071678"/>
            <a:ext cx="8915400" cy="2357454"/>
          </a:xfrm>
          <a:solidFill>
            <a:srgbClr val="0070C0"/>
          </a:solidFill>
        </p:spPr>
        <p:txBody>
          <a:bodyPr/>
          <a:lstStyle/>
          <a:p>
            <a:r>
              <a:rPr lang="ar-SA" dirty="0" smtClean="0">
                <a:solidFill>
                  <a:srgbClr val="FFFF00"/>
                </a:solidFill>
              </a:rPr>
              <a:t>بالإضافة إلى العديد من حالات الانتحار لا تكتشف حيث أنها تبدو ناتجة عن الإفراط في تناول العقاقير فحالات الانتحار ليست كلها بسبب الإصابة بمرض عقلي بل تكون ناتجة أحيانا عن الإصابة بالاضطرابات النفسية</a:t>
            </a:r>
            <a:endParaRPr lang="ar-SA"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b="1" dirty="0" smtClean="0">
                <a:solidFill>
                  <a:srgbClr val="FFFF00"/>
                </a:solidFill>
                <a:cs typeface="Arial" pitchFamily="34" charset="0"/>
              </a:rPr>
              <a:t>مشكلات اجتماعية</a:t>
            </a:r>
            <a:endParaRPr lang="ar-SA" dirty="0"/>
          </a:p>
        </p:txBody>
      </p:sp>
      <p:sp>
        <p:nvSpPr>
          <p:cNvPr id="3" name="عنصر نائب للمحتوى 2"/>
          <p:cNvSpPr>
            <a:spLocks noGrp="1"/>
          </p:cNvSpPr>
          <p:nvPr>
            <p:ph idx="1"/>
          </p:nvPr>
        </p:nvSpPr>
        <p:spPr>
          <a:xfrm>
            <a:off x="495300" y="1600201"/>
            <a:ext cx="8915400" cy="4043378"/>
          </a:xfrm>
          <a:solidFill>
            <a:srgbClr val="0070C0"/>
          </a:solidFill>
        </p:spPr>
        <p:txBody>
          <a:bodyPr/>
          <a:lstStyle/>
          <a:p>
            <a:r>
              <a:rPr lang="ar-SA" dirty="0" smtClean="0">
                <a:solidFill>
                  <a:srgbClr val="FFFF00"/>
                </a:solidFill>
              </a:rPr>
              <a:t>إن معظم المشكلات التي تحدث لكبار السن تكون نتيجة متغيرات حتمية يواجهها المسنون في المجتمع فالشيخوخة الناجحة تعتمد على الاحتفاظ بقدر مناسب من التكيف في أداء الأدوار الاجتماعية والعلاقة الطيبة مع مجتمعهم عند بلوغ سن الشيخوخة وغالبا ما يمتد بهم العمر فمن العوامل التي تسهم في إطالة العمر الروابط الأسرية الوثيقة واستمرارية الحياة </a:t>
            </a:r>
            <a:r>
              <a:rPr lang="ar-SA" dirty="0" err="1" smtClean="0">
                <a:solidFill>
                  <a:srgbClr val="FFFF00"/>
                </a:solidFill>
              </a:rPr>
              <a:t>و</a:t>
            </a:r>
            <a:r>
              <a:rPr lang="ar-SA" dirty="0" smtClean="0">
                <a:solidFill>
                  <a:srgbClr val="FFFF00"/>
                </a:solidFill>
              </a:rPr>
              <a:t> أنشطة الحياة اليومية والحالة الاقتصادية الجيدة ومن الطبيعي أن يلعب الأفراد ادوار نشطة في المجتمع مما يساعد على الحفاظ على مكانتهم كأعضاء لهم قيمتهم</a:t>
            </a:r>
            <a:endParaRPr lang="ar-SA" dirty="0">
              <a:solidFill>
                <a:srgbClr val="FFFF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أ- مشكلة التقاعد </a:t>
            </a:r>
            <a:endParaRPr lang="ar-SA" dirty="0">
              <a:solidFill>
                <a:srgbClr val="FFFF00"/>
              </a:solidFill>
            </a:endParaRPr>
          </a:p>
        </p:txBody>
      </p:sp>
      <p:sp>
        <p:nvSpPr>
          <p:cNvPr id="3" name="عنصر نائب للمحتوى 2"/>
          <p:cNvSpPr>
            <a:spLocks noGrp="1"/>
          </p:cNvSpPr>
          <p:nvPr>
            <p:ph idx="1"/>
          </p:nvPr>
        </p:nvSpPr>
        <p:spPr>
          <a:xfrm>
            <a:off x="495300" y="1600201"/>
            <a:ext cx="8915400" cy="2828932"/>
          </a:xfrm>
          <a:solidFill>
            <a:srgbClr val="0070C0"/>
          </a:solidFill>
        </p:spPr>
        <p:txBody>
          <a:bodyPr/>
          <a:lstStyle/>
          <a:p>
            <a:r>
              <a:rPr lang="ar-SA" dirty="0" smtClean="0">
                <a:solidFill>
                  <a:srgbClr val="FFFF00"/>
                </a:solidFill>
              </a:rPr>
              <a:t>يعتبر التقاعد حدث انعزالي لطريقة الحياة في الشيخوخة حيث يشير باك </a:t>
            </a:r>
            <a:r>
              <a:rPr lang="ar-SA" dirty="0" err="1" smtClean="0">
                <a:solidFill>
                  <a:srgbClr val="FFFF00"/>
                </a:solidFill>
              </a:rPr>
              <a:t>و</a:t>
            </a:r>
            <a:r>
              <a:rPr lang="ar-SA" dirty="0" smtClean="0">
                <a:solidFill>
                  <a:srgbClr val="FFFF00"/>
                </a:solidFill>
              </a:rPr>
              <a:t> </a:t>
            </a:r>
            <a:r>
              <a:rPr lang="ar-SA" dirty="0" err="1" smtClean="0">
                <a:solidFill>
                  <a:srgbClr val="FFFF00"/>
                </a:solidFill>
              </a:rPr>
              <a:t>كوكس</a:t>
            </a:r>
            <a:r>
              <a:rPr lang="ar-SA" dirty="0" smtClean="0">
                <a:solidFill>
                  <a:srgbClr val="FFFF00"/>
                </a:solidFill>
              </a:rPr>
              <a:t> (</a:t>
            </a:r>
            <a:r>
              <a:rPr lang="en-US" dirty="0" smtClean="0">
                <a:solidFill>
                  <a:srgbClr val="FFFF00"/>
                </a:solidFill>
              </a:rPr>
              <a:t>Cox</a:t>
            </a:r>
            <a:r>
              <a:rPr lang="ar-SA" dirty="0" smtClean="0">
                <a:solidFill>
                  <a:srgbClr val="FFFF00"/>
                </a:solidFill>
              </a:rPr>
              <a:t>&amp;</a:t>
            </a:r>
            <a:r>
              <a:rPr lang="en-US" dirty="0" err="1" smtClean="0">
                <a:solidFill>
                  <a:srgbClr val="FFFF00"/>
                </a:solidFill>
              </a:rPr>
              <a:t>Bhak</a:t>
            </a:r>
            <a:r>
              <a:rPr lang="ar-SA" dirty="0" smtClean="0">
                <a:solidFill>
                  <a:srgbClr val="FFFF00"/>
                </a:solidFill>
              </a:rPr>
              <a:t>) في (حسن مصطفى2005.ص : 20) إلى أن مصطلح الشيخوخة مرادفا لمصطلح التقاعد فالتقاعد هوا لحدث الذي يحول الفرد من إنسان عامل إلى إنسان غير عامل ومن شخص منتج إلى شخص غير منتج</a:t>
            </a:r>
            <a:endParaRPr lang="ar-SA" dirty="0">
              <a:solidFill>
                <a:srgbClr val="FFFF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dirty="0" smtClean="0">
                <a:solidFill>
                  <a:srgbClr val="FFFF00"/>
                </a:solidFill>
              </a:rPr>
              <a:t>ب- المشكلات الأسرية</a:t>
            </a:r>
            <a:endParaRPr lang="ar-SA" dirty="0">
              <a:solidFill>
                <a:srgbClr val="FFFF00"/>
              </a:solidFill>
            </a:endParaRPr>
          </a:p>
        </p:txBody>
      </p:sp>
      <p:sp>
        <p:nvSpPr>
          <p:cNvPr id="3" name="عنصر نائب للمحتوى 2"/>
          <p:cNvSpPr>
            <a:spLocks noGrp="1"/>
          </p:cNvSpPr>
          <p:nvPr>
            <p:ph idx="1"/>
          </p:nvPr>
        </p:nvSpPr>
        <p:spPr>
          <a:xfrm>
            <a:off x="452406" y="2285992"/>
            <a:ext cx="8915400" cy="2828932"/>
          </a:xfrm>
          <a:solidFill>
            <a:srgbClr val="0070C0"/>
          </a:solidFill>
        </p:spPr>
        <p:txBody>
          <a:bodyPr/>
          <a:lstStyle/>
          <a:p>
            <a:r>
              <a:rPr lang="ar-SA" dirty="0" smtClean="0">
                <a:solidFill>
                  <a:srgbClr val="FFFF00"/>
                </a:solidFill>
              </a:rPr>
              <a:t>يعد </a:t>
            </a:r>
            <a:r>
              <a:rPr lang="ar-SA" dirty="0" smtClean="0">
                <a:solidFill>
                  <a:srgbClr val="FFFF00"/>
                </a:solidFill>
              </a:rPr>
              <a:t>التكيف مع فقدان شريك الحياة عنصرا هاما وفاعلا في الحياة الأسرية للكبار السن ولما كان من التقاليد السائدة في مجتمعنا </a:t>
            </a:r>
            <a:r>
              <a:rPr lang="ar-SA" dirty="0" err="1" smtClean="0">
                <a:solidFill>
                  <a:srgbClr val="FFFF00"/>
                </a:solidFill>
              </a:rPr>
              <a:t>ان</a:t>
            </a:r>
            <a:r>
              <a:rPr lang="ar-SA" dirty="0" smtClean="0">
                <a:solidFill>
                  <a:srgbClr val="FFFF00"/>
                </a:solidFill>
              </a:rPr>
              <a:t> تتزوج السيدة رجلا من نفس عمرها أو يزيد ولان متوسط عمر الرجل اقل من المرآة فان الترمل في الشيخوخة يصبح أكثر شيوعا في الإناث</a:t>
            </a:r>
            <a:endParaRPr lang="ar-SA" dirty="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b="1" dirty="0" smtClean="0">
                <a:solidFill>
                  <a:srgbClr val="FFFF00"/>
                </a:solidFill>
                <a:cs typeface="Arial" pitchFamily="34" charset="0"/>
              </a:rPr>
              <a:t> مشكلات معرفية</a:t>
            </a:r>
            <a:endParaRPr lang="ar-SA" dirty="0"/>
          </a:p>
        </p:txBody>
      </p:sp>
      <p:sp>
        <p:nvSpPr>
          <p:cNvPr id="3" name="عنصر نائب للمحتوى 2"/>
          <p:cNvSpPr>
            <a:spLocks noGrp="1"/>
          </p:cNvSpPr>
          <p:nvPr>
            <p:ph idx="1"/>
          </p:nvPr>
        </p:nvSpPr>
        <p:spPr>
          <a:xfrm>
            <a:off x="495300" y="1600201"/>
            <a:ext cx="8915400" cy="3757626"/>
          </a:xfrm>
          <a:solidFill>
            <a:srgbClr val="0070C0"/>
          </a:solidFill>
        </p:spPr>
        <p:txBody>
          <a:bodyPr/>
          <a:lstStyle/>
          <a:p>
            <a:r>
              <a:rPr lang="ar-SA" dirty="0" smtClean="0">
                <a:solidFill>
                  <a:srgbClr val="FFFF00"/>
                </a:solidFill>
              </a:rPr>
              <a:t>من المعروف أن الشيخوخة عملية مصحوبة بانحدار وتدهور في القدرات العقلية بصفة عامة تؤدى إلى حدوث تغيرات في معدل السرعة والدقة في الذاكرة وفي عمليات التعلم والتفكير والتذكر والاسترجاع كما تتضاءل عند كبار السن القدرة على الإدراك والتعرف وتنحدر مرونة الذكاء العام </a:t>
            </a:r>
            <a:r>
              <a:rPr lang="ar-SA" dirty="0" err="1" smtClean="0">
                <a:solidFill>
                  <a:srgbClr val="FFFF00"/>
                </a:solidFill>
              </a:rPr>
              <a:t>و</a:t>
            </a:r>
            <a:r>
              <a:rPr lang="ar-SA" dirty="0" smtClean="0">
                <a:solidFill>
                  <a:srgbClr val="FFFF00"/>
                </a:solidFill>
              </a:rPr>
              <a:t> يرجع انحدار القدرات العقلية في الشيخوخة إلى ما يعتري الجهاز العصبي من شيخوخة </a:t>
            </a:r>
            <a:r>
              <a:rPr lang="ar-SA" dirty="0" err="1" smtClean="0">
                <a:solidFill>
                  <a:srgbClr val="FFFF00"/>
                </a:solidFill>
              </a:rPr>
              <a:t>و</a:t>
            </a:r>
            <a:r>
              <a:rPr lang="ar-SA" dirty="0" smtClean="0">
                <a:solidFill>
                  <a:srgbClr val="FFFF00"/>
                </a:solidFill>
              </a:rPr>
              <a:t> تدهور فسيولوجي يؤدي إلى ضمور في خلايا المخ </a:t>
            </a:r>
            <a:endParaRPr lang="ar-SA" dirty="0">
              <a:solidFill>
                <a:srgbClr val="FFFF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القضية :</a:t>
            </a:r>
            <a:endParaRPr lang="ar-SA" dirty="0"/>
          </a:p>
        </p:txBody>
      </p:sp>
      <p:sp>
        <p:nvSpPr>
          <p:cNvPr id="3" name="عنصر نائب للمحتوى 2"/>
          <p:cNvSpPr>
            <a:spLocks noGrp="1"/>
          </p:cNvSpPr>
          <p:nvPr>
            <p:ph idx="1"/>
          </p:nvPr>
        </p:nvSpPr>
        <p:spPr/>
        <p:txBody>
          <a:bodyPr/>
          <a:lstStyle/>
          <a:p>
            <a:r>
              <a:rPr lang="ar-SA" dirty="0" smtClean="0"/>
              <a:t>ناقش ما هي الأهمية من دراسة مرحلة الشيخوخة .( </a:t>
            </a:r>
            <a:r>
              <a:rPr lang="ar-SA" smtClean="0"/>
              <a:t>كبار السن )</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26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1392</TotalTime>
  <Words>1378</Words>
  <Application>Microsoft Office PowerPoint</Application>
  <PresentationFormat>A4 Paper (210x297 mm)‎</PresentationFormat>
  <Paragraphs>75</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الثالثة عشر</vt:lpstr>
      <vt:lpstr>محتويات المحاضرة</vt:lpstr>
      <vt:lpstr>مقدمة</vt:lpstr>
      <vt:lpstr>الشريحة 5</vt:lpstr>
      <vt:lpstr>الشريحة 6</vt:lpstr>
      <vt:lpstr>أهمية دراسة كبار السن</vt:lpstr>
      <vt:lpstr>أ- الأهمية النظرية</vt:lpstr>
      <vt:lpstr>الشريحة 9</vt:lpstr>
      <vt:lpstr>ب : الأهمية التطبيقية</vt:lpstr>
      <vt:lpstr>مفهوم كبار السن</vt:lpstr>
      <vt:lpstr>الشريحة 12</vt:lpstr>
      <vt:lpstr>الشريحة 13</vt:lpstr>
      <vt:lpstr>الشريحة 14</vt:lpstr>
      <vt:lpstr>مشكلات كبار السن</vt:lpstr>
      <vt:lpstr> - مشكلات بدنية </vt:lpstr>
      <vt:lpstr>الشريحة 17</vt:lpstr>
      <vt:lpstr>-  مشكلات نفسية </vt:lpstr>
      <vt:lpstr>الشريحة 19</vt:lpstr>
      <vt:lpstr>الشريحة 20</vt:lpstr>
      <vt:lpstr>مشكلات اجتماعية</vt:lpstr>
      <vt:lpstr>أ- مشكلة التقاعد </vt:lpstr>
      <vt:lpstr>ب- المشكلات الأسرية</vt:lpstr>
      <vt:lpstr> مشكلات معرفية</vt:lpstr>
      <vt:lpstr>القضية :</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muser</cp:lastModifiedBy>
  <cp:revision>94</cp:revision>
  <dcterms:created xsi:type="dcterms:W3CDTF">2009-10-14T19:14:34Z</dcterms:created>
  <dcterms:modified xsi:type="dcterms:W3CDTF">2011-11-28T10:40:31Z</dcterms:modified>
</cp:coreProperties>
</file>