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5"/>
  </p:notesMasterIdLst>
  <p:sldIdLst>
    <p:sldId id="256" r:id="rId2"/>
    <p:sldId id="257" r:id="rId3"/>
    <p:sldId id="267" r:id="rId4"/>
    <p:sldId id="268" r:id="rId5"/>
    <p:sldId id="273" r:id="rId6"/>
    <p:sldId id="277" r:id="rId7"/>
    <p:sldId id="276" r:id="rId8"/>
    <p:sldId id="275" r:id="rId9"/>
    <p:sldId id="274" r:id="rId10"/>
    <p:sldId id="280" r:id="rId11"/>
    <p:sldId id="279" r:id="rId12"/>
    <p:sldId id="278" r:id="rId13"/>
    <p:sldId id="269" r:id="rId14"/>
    <p:sldId id="270" r:id="rId15"/>
    <p:sldId id="271" r:id="rId16"/>
    <p:sldId id="281" r:id="rId17"/>
    <p:sldId id="283" r:id="rId18"/>
    <p:sldId id="282" r:id="rId19"/>
    <p:sldId id="284" r:id="rId20"/>
    <p:sldId id="286" r:id="rId21"/>
    <p:sldId id="285" r:id="rId22"/>
    <p:sldId id="272" r:id="rId23"/>
    <p:sldId id="266" r:id="rId24"/>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3B84AF"/>
    <a:srgbClr val="FF3300"/>
    <a:srgbClr val="009900"/>
    <a:srgbClr val="000000"/>
    <a:srgbClr val="FF0066"/>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19" autoAdjust="0"/>
    <p:restoredTop sz="94664" autoAdjust="0"/>
  </p:normalViewPr>
  <p:slideViewPr>
    <p:cSldViewPr>
      <p:cViewPr>
        <p:scale>
          <a:sx n="70" d="100"/>
          <a:sy n="70" d="100"/>
        </p:scale>
        <p:origin x="-996" y="-168"/>
      </p:cViewPr>
      <p:guideLst>
        <p:guide orient="horz" pos="2160"/>
        <p:guide pos="312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11/29/2011</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p14="http://schemas.microsoft.com/office/powerpoint/2010/main" xmlns="" val="114604493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a:t>
            </a:r>
            <a:r>
              <a:rPr lang="ar-SA" sz="1600" b="1" baseline="0" dirty="0" smtClean="0">
                <a:solidFill>
                  <a:schemeClr val="bg1"/>
                </a:solidFill>
                <a:latin typeface="+mn-lt"/>
                <a:cs typeface="+mn-cs"/>
              </a:rPr>
              <a:t>كتروني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971800"/>
            <a:ext cx="5099050" cy="1470025"/>
          </a:xfrm>
          <a:prstGeom prst="rect">
            <a:avLst/>
          </a:prstGeom>
          <a:noFill/>
          <a:ln w="9525">
            <a:noFill/>
            <a:miter lim="800000"/>
            <a:headEnd/>
            <a:tailEnd/>
          </a:ln>
        </p:spPr>
        <p:txBody>
          <a:bodyPr anchor="ctr"/>
          <a:lstStyle/>
          <a:p>
            <a:pPr algn="ctr"/>
            <a:endParaRPr lang="en-US" sz="3700" b="1" dirty="0" smtClean="0">
              <a:solidFill>
                <a:srgbClr val="376092"/>
              </a:solidFill>
              <a:latin typeface="AYM Wadiy S_U normal."/>
              <a:cs typeface="Times New Roman" pitchFamily="18" charset="0"/>
            </a:endParaRPr>
          </a:p>
          <a:p>
            <a:pPr algn="ctr"/>
            <a:endParaRPr lang="en-US" sz="3700" b="1" dirty="0" smtClean="0">
              <a:solidFill>
                <a:srgbClr val="376092"/>
              </a:solidFill>
              <a:latin typeface="AYM Wadiy S_U normal."/>
              <a:cs typeface="Times New Roman" pitchFamily="18" charset="0"/>
            </a:endParaRPr>
          </a:p>
          <a:p>
            <a:pPr algn="ctr"/>
            <a:r>
              <a:rPr lang="ar-EG" sz="3700" b="1" dirty="0" smtClean="0">
                <a:solidFill>
                  <a:srgbClr val="376092"/>
                </a:solidFill>
                <a:latin typeface="AYM Wadiy S_U normal."/>
                <a:cs typeface="Times New Roman" pitchFamily="18" charset="0"/>
              </a:rPr>
              <a:t>اسم المقرر</a:t>
            </a:r>
            <a:endParaRPr lang="ar-SA" sz="3700" b="1" dirty="0" smtClean="0">
              <a:solidFill>
                <a:srgbClr val="376092"/>
              </a:solidFill>
              <a:latin typeface="AYM Wadiy S_U normal."/>
              <a:cs typeface="Times New Roman" pitchFamily="18" charset="0"/>
            </a:endParaRPr>
          </a:p>
          <a:p>
            <a:pPr algn="ctr"/>
            <a:r>
              <a:rPr lang="ar-SA" sz="3700" b="1" dirty="0" smtClean="0">
                <a:solidFill>
                  <a:schemeClr val="accent3">
                    <a:lumMod val="50000"/>
                  </a:schemeClr>
                </a:solidFill>
                <a:latin typeface="AYM Wadiy S_U normal."/>
                <a:cs typeface="Times New Roman" pitchFamily="18" charset="0"/>
              </a:rPr>
              <a:t>علم نفس النمو</a:t>
            </a:r>
          </a:p>
          <a:p>
            <a:pPr algn="ctr"/>
            <a:r>
              <a:rPr lang="ar-SA" sz="3700" b="1" dirty="0" smtClean="0">
                <a:solidFill>
                  <a:schemeClr val="accent3">
                    <a:lumMod val="50000"/>
                  </a:schemeClr>
                </a:solidFill>
                <a:latin typeface="AYM Wadiy S_U normal."/>
                <a:cs typeface="Times New Roman" pitchFamily="18" charset="0"/>
              </a:rPr>
              <a:t>أ.د / </a:t>
            </a:r>
            <a:r>
              <a:rPr lang="ar-SA" sz="3700" b="1" dirty="0" err="1" smtClean="0">
                <a:solidFill>
                  <a:schemeClr val="accent3">
                    <a:lumMod val="50000"/>
                  </a:schemeClr>
                </a:solidFill>
                <a:latin typeface="AYM Wadiy S_U normal."/>
                <a:cs typeface="Times New Roman" pitchFamily="18" charset="0"/>
              </a:rPr>
              <a:t>ابراهيم</a:t>
            </a:r>
            <a:r>
              <a:rPr lang="ar-SA" sz="3700" b="1" dirty="0" smtClean="0">
                <a:solidFill>
                  <a:schemeClr val="accent3">
                    <a:lumMod val="50000"/>
                  </a:schemeClr>
                </a:solidFill>
                <a:latin typeface="AYM Wadiy S_U normal."/>
                <a:cs typeface="Times New Roman" pitchFamily="18" charset="0"/>
              </a:rPr>
              <a:t> سالم </a:t>
            </a:r>
            <a:r>
              <a:rPr lang="ar-SA" sz="3700" b="1" dirty="0" err="1" smtClean="0">
                <a:solidFill>
                  <a:schemeClr val="accent3">
                    <a:lumMod val="50000"/>
                  </a:schemeClr>
                </a:solidFill>
                <a:latin typeface="AYM Wadiy S_U normal."/>
                <a:cs typeface="Times New Roman" pitchFamily="18" charset="0"/>
              </a:rPr>
              <a:t>الصباطي</a:t>
            </a:r>
            <a:endParaRPr lang="ar-SA" sz="3700" b="1" dirty="0" smtClean="0">
              <a:solidFill>
                <a:schemeClr val="accent3">
                  <a:lumMod val="50000"/>
                </a:schemeClr>
              </a:solidFill>
              <a:latin typeface="AYM Wadiy S_U normal."/>
              <a:cs typeface="Times New Roman" pitchFamily="18" charset="0"/>
            </a:endParaRPr>
          </a:p>
          <a:p>
            <a:r>
              <a:rPr lang="ar-SA" sz="2400" b="1" dirty="0" smtClean="0">
                <a:solidFill>
                  <a:schemeClr val="accent6">
                    <a:lumMod val="25000"/>
                  </a:schemeClr>
                </a:solidFill>
              </a:rPr>
              <a:t>رقم الجوال : 0537512455</a:t>
            </a:r>
          </a:p>
          <a:p>
            <a:r>
              <a:rPr lang="ar-SA" sz="2400" b="1" dirty="0" smtClean="0">
                <a:solidFill>
                  <a:schemeClr val="accent6">
                    <a:lumMod val="25000"/>
                  </a:schemeClr>
                </a:solidFill>
              </a:rPr>
              <a:t>البريد الإلكتروني / </a:t>
            </a:r>
            <a:r>
              <a:rPr lang="en-US" sz="2400" b="1" dirty="0" smtClean="0">
                <a:solidFill>
                  <a:schemeClr val="accent6">
                    <a:lumMod val="25000"/>
                  </a:schemeClr>
                </a:solidFill>
              </a:rPr>
              <a:t>ialsabaty@kfu.edu.sa</a:t>
            </a:r>
            <a:r>
              <a:rPr lang="ar-EG" b="1" dirty="0">
                <a:solidFill>
                  <a:srgbClr val="7F7F7F"/>
                </a:solidFill>
                <a:latin typeface="Calibri" pitchFamily="34" charset="0"/>
                <a:cs typeface="Times New Roman" pitchFamily="18" charset="0"/>
              </a:rPr>
              <a:t/>
            </a:r>
            <a:br>
              <a:rPr lang="ar-EG" b="1" dirty="0">
                <a:solidFill>
                  <a:srgbClr val="7F7F7F"/>
                </a:solidFill>
                <a:latin typeface="Calibri" pitchFamily="34" charset="0"/>
                <a:cs typeface="Times New Roman" pitchFamily="18" charset="0"/>
              </a:rPr>
            </a:br>
            <a:endParaRPr lang="en-US" sz="17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2</a:t>
            </a:fld>
            <a:endParaRPr lang="en-US" dirty="0" smtClean="0">
              <a:cs typeface="Arial" pitchFamily="34" charset="0"/>
            </a:endParaRPr>
          </a:p>
        </p:txBody>
      </p:sp>
      <p:sp>
        <p:nvSpPr>
          <p:cNvPr id="6146" name="Title 4"/>
          <p:cNvSpPr>
            <a:spLocks noGrp="1"/>
          </p:cNvSpPr>
          <p:nvPr>
            <p:ph type="ctrTitle"/>
          </p:nvPr>
        </p:nvSpPr>
        <p:spPr>
          <a:xfrm>
            <a:off x="762000" y="2133600"/>
            <a:ext cx="8420100" cy="1470025"/>
          </a:xfrm>
        </p:spPr>
        <p:txBody>
          <a:bodyPr/>
          <a:lstStyle/>
          <a:p>
            <a:pPr eaLnBrk="1" hangingPunct="1"/>
            <a:r>
              <a:rPr lang="ar-SA" spc="-150" dirty="0" smtClean="0">
                <a:solidFill>
                  <a:srgbClr val="376092"/>
                </a:solidFill>
                <a:latin typeface="ae_AlMateen" pitchFamily="2" charset="-78"/>
                <a:cs typeface="ae_AlMateen" pitchFamily="2" charset="-78"/>
              </a:rPr>
              <a:t>المحاضرة الرابعة عشر</a:t>
            </a:r>
            <a:endParaRPr lang="en-US" spc="-150" dirty="0" smtClean="0">
              <a:solidFill>
                <a:srgbClr val="376092"/>
              </a:solidFill>
              <a:latin typeface="ae_AlMateen" pitchFamily="2" charset="-78"/>
              <a:cs typeface="ae_AlMateen" pitchFamily="2" charset="-78"/>
            </a:endParaRPr>
          </a:p>
        </p:txBody>
      </p:sp>
      <p:sp>
        <p:nvSpPr>
          <p:cNvPr id="6147" name="Subtitle 5"/>
          <p:cNvSpPr>
            <a:spLocks noGrp="1"/>
          </p:cNvSpPr>
          <p:nvPr>
            <p:ph type="subTitle" idx="1"/>
          </p:nvPr>
        </p:nvSpPr>
        <p:spPr>
          <a:xfrm>
            <a:off x="990600" y="3886200"/>
            <a:ext cx="7429500" cy="1752600"/>
          </a:xfrm>
        </p:spPr>
        <p:txBody>
          <a:bodyPr/>
          <a:lstStyle/>
          <a:p>
            <a:pPr eaLnBrk="1" hangingPunct="1"/>
            <a:r>
              <a:rPr lang="ar-SA" b="1" dirty="0" smtClean="0">
                <a:solidFill>
                  <a:schemeClr val="tx1"/>
                </a:solidFill>
                <a:cs typeface="Arial" pitchFamily="34" charset="0"/>
              </a:rPr>
              <a:t>تابع مرحلة الشيخوخة ( </a:t>
            </a:r>
            <a:r>
              <a:rPr lang="ar-SA" b="1" dirty="0" err="1" smtClean="0">
                <a:solidFill>
                  <a:schemeClr val="tx1"/>
                </a:solidFill>
                <a:cs typeface="Arial" pitchFamily="34" charset="0"/>
              </a:rPr>
              <a:t>كبارالسن</a:t>
            </a:r>
            <a:r>
              <a:rPr lang="ar-SA" b="1" dirty="0" smtClean="0">
                <a:solidFill>
                  <a:schemeClr val="tx1"/>
                </a:solidFill>
                <a:cs typeface="Arial" pitchFamily="34" charset="0"/>
              </a:rPr>
              <a:t> )</a:t>
            </a:r>
            <a:endParaRPr lang="en-US" b="1" dirty="0" smtClean="0">
              <a:solidFill>
                <a:schemeClr val="tx1"/>
              </a:solidFill>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solidFill>
            <a:srgbClr val="3B84AF"/>
          </a:solidFill>
        </p:spPr>
        <p:txBody>
          <a:bodyPr/>
          <a:lstStyle/>
          <a:p>
            <a:pPr algn="ctr" eaLnBrk="1" hangingPunct="1">
              <a:defRPr/>
            </a:pPr>
            <a:r>
              <a:rPr lang="ar-SA" b="1" dirty="0" smtClean="0">
                <a:solidFill>
                  <a:srgbClr val="FFFF00"/>
                </a:solidFill>
              </a:rPr>
              <a:t>محتويات المحاضرة</a:t>
            </a:r>
            <a:endParaRPr lang="en-US" b="1" dirty="0">
              <a:solidFill>
                <a:srgbClr val="FFFF00"/>
              </a:solidFill>
            </a:endParaRPr>
          </a:p>
        </p:txBody>
      </p:sp>
      <p:sp>
        <p:nvSpPr>
          <p:cNvPr id="7171" name="Text Placeholder 5"/>
          <p:cNvSpPr>
            <a:spLocks noGrp="1"/>
          </p:cNvSpPr>
          <p:nvPr>
            <p:ph idx="1"/>
          </p:nvPr>
        </p:nvSpPr>
        <p:spPr>
          <a:xfrm>
            <a:off x="523844" y="1357298"/>
            <a:ext cx="8915400" cy="4668839"/>
          </a:xfrm>
        </p:spPr>
        <p:txBody>
          <a:bodyPr/>
          <a:lstStyle/>
          <a:p>
            <a:r>
              <a:rPr lang="ar-SA" b="1" dirty="0" smtClean="0">
                <a:cs typeface="Arial" pitchFamily="34" charset="0"/>
              </a:rPr>
              <a:t>:</a:t>
            </a:r>
            <a:r>
              <a:rPr lang="en-US" b="1" dirty="0" smtClean="0">
                <a:cs typeface="Arial" pitchFamily="34" charset="0"/>
              </a:rPr>
              <a:t> </a:t>
            </a:r>
            <a:r>
              <a:rPr lang="ar-SA" b="1" dirty="0" smtClean="0">
                <a:cs typeface="Arial" pitchFamily="34" charset="0"/>
              </a:rPr>
              <a:t>- مظاهر التغيير لدى كبار السن</a:t>
            </a:r>
            <a:endParaRPr lang="ar-SA" sz="2800" b="1" dirty="0" smtClean="0">
              <a:cs typeface="Arial" pitchFamily="34" charset="0"/>
            </a:endParaRPr>
          </a:p>
          <a:p>
            <a:r>
              <a:rPr lang="ar-SA" sz="2800" b="1" dirty="0" smtClean="0">
                <a:cs typeface="Arial" pitchFamily="34" charset="0"/>
              </a:rPr>
              <a:t>الجسمي والحركي  </a:t>
            </a:r>
          </a:p>
          <a:p>
            <a:r>
              <a:rPr lang="ar-SA" sz="2800" b="1" dirty="0" smtClean="0">
                <a:cs typeface="Arial" pitchFamily="34" charset="0"/>
              </a:rPr>
              <a:t>النفسي </a:t>
            </a:r>
            <a:r>
              <a:rPr lang="ar-SA" sz="2800" b="1" dirty="0" err="1" smtClean="0">
                <a:cs typeface="Arial" pitchFamily="34" charset="0"/>
              </a:rPr>
              <a:t>والإجتماعي</a:t>
            </a:r>
            <a:endParaRPr lang="ar-SA" sz="2800" b="1" dirty="0" smtClean="0">
              <a:cs typeface="Arial" pitchFamily="34" charset="0"/>
            </a:endParaRPr>
          </a:p>
          <a:p>
            <a:r>
              <a:rPr lang="ar-SA" sz="2800" b="1" dirty="0" smtClean="0">
                <a:cs typeface="Arial" pitchFamily="34" charset="0"/>
              </a:rPr>
              <a:t>البيولوجي والفسيولوجي</a:t>
            </a:r>
          </a:p>
          <a:p>
            <a:r>
              <a:rPr lang="ar-SA" sz="2800" b="1" dirty="0" smtClean="0">
                <a:cs typeface="Arial" pitchFamily="34" charset="0"/>
              </a:rPr>
              <a:t> العقلي </a:t>
            </a:r>
          </a:p>
          <a:p>
            <a:r>
              <a:rPr lang="ar-SA" sz="2800" b="1" dirty="0" smtClean="0">
                <a:cs typeface="Arial" pitchFamily="34" charset="0"/>
              </a:rPr>
              <a:t> الحسي </a:t>
            </a:r>
          </a:p>
          <a:p>
            <a:r>
              <a:rPr lang="ar-SA" sz="2800" b="1" dirty="0" smtClean="0">
                <a:cs typeface="Arial" pitchFamily="34" charset="0"/>
              </a:rPr>
              <a:t> الجنسي</a:t>
            </a:r>
          </a:p>
          <a:p>
            <a:r>
              <a:rPr lang="ar-SA" sz="2800" b="1" dirty="0" smtClean="0">
                <a:cs typeface="Arial" pitchFamily="34" charset="0"/>
              </a:rPr>
              <a:t> الديني</a:t>
            </a:r>
          </a:p>
          <a:p>
            <a:r>
              <a:rPr lang="ar-SA" sz="2800" b="1" dirty="0" smtClean="0">
                <a:cs typeface="Arial" pitchFamily="34" charset="0"/>
              </a:rPr>
              <a:t>- </a:t>
            </a:r>
            <a:r>
              <a:rPr lang="ar-SA" sz="2800" b="1" dirty="0" err="1" smtClean="0">
                <a:cs typeface="Arial" pitchFamily="34" charset="0"/>
              </a:rPr>
              <a:t>الإتجاهات</a:t>
            </a:r>
            <a:r>
              <a:rPr lang="ar-SA" sz="2800" b="1" dirty="0" smtClean="0">
                <a:cs typeface="Arial" pitchFamily="34" charset="0"/>
              </a:rPr>
              <a:t> المستقبلية في رعاية كبار السن </a:t>
            </a: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3</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solidFill>
            <a:srgbClr val="3B84AF"/>
          </a:solidFill>
        </p:spPr>
        <p:txBody>
          <a:bodyPr/>
          <a:lstStyle/>
          <a:p>
            <a:pPr algn="ctr" eaLnBrk="1" hangingPunct="1">
              <a:defRPr/>
            </a:pPr>
            <a:r>
              <a:rPr lang="ar-SA" dirty="0" smtClean="0">
                <a:solidFill>
                  <a:srgbClr val="FFFF00"/>
                </a:solidFill>
              </a:rPr>
              <a:t>مظاهر التغير لدى كبار السن </a:t>
            </a:r>
            <a:endParaRPr lang="en-US" dirty="0">
              <a:solidFill>
                <a:srgbClr val="FFFF00"/>
              </a:solidFill>
            </a:endParaRPr>
          </a:p>
        </p:txBody>
      </p:sp>
      <p:sp>
        <p:nvSpPr>
          <p:cNvPr id="7171" name="Text Placeholder 5"/>
          <p:cNvSpPr>
            <a:spLocks noGrp="1"/>
          </p:cNvSpPr>
          <p:nvPr>
            <p:ph idx="1"/>
          </p:nvPr>
        </p:nvSpPr>
        <p:spPr/>
        <p:txBody>
          <a:bodyPr/>
          <a:lstStyle/>
          <a:p>
            <a:r>
              <a:rPr lang="en-US" b="1" dirty="0" smtClean="0">
                <a:cs typeface="Arial" pitchFamily="34" charset="0"/>
              </a:rPr>
              <a:t> </a:t>
            </a:r>
            <a:r>
              <a:rPr lang="ar-SA" dirty="0" smtClean="0"/>
              <a:t>يحدث في مظهر الجسم ونشاطه، وتظهر تغيرات على المستوى العام في المظهر الجسمي للشعر والجلد والعظام والأسنان، والتغيرات الفسيولوجية والعقلية والتدهور في الوظائف الحسية وفي النشاط الحركي والجهاز العصبي. وسوف يتم فيما يلي استعراض أهم نواحي التغيرات المختلفة التي تطرأ على كل مظهر من مظاهر النمو التي تحدث خلال مرحلة الشيخوخة</a:t>
            </a:r>
            <a:r>
              <a:rPr lang="ar-SA" b="1" dirty="0" smtClean="0"/>
              <a:t> وهي:</a:t>
            </a:r>
          </a:p>
          <a:p>
            <a:r>
              <a:rPr lang="ar-SA" b="1" dirty="0" smtClean="0">
                <a:cs typeface="Arial" pitchFamily="34" charset="0"/>
              </a:rPr>
              <a:t>الجسمي والحركي  ، النفسي </a:t>
            </a:r>
            <a:r>
              <a:rPr lang="ar-SA" b="1" dirty="0" err="1" smtClean="0">
                <a:cs typeface="Arial" pitchFamily="34" charset="0"/>
              </a:rPr>
              <a:t>والإجتماعي</a:t>
            </a:r>
            <a:r>
              <a:rPr lang="ar-SA" b="1" dirty="0" smtClean="0">
                <a:cs typeface="Arial" pitchFamily="34" charset="0"/>
              </a:rPr>
              <a:t> ، البيولوجي والفسيولوجي ، العقلي ، الحسي ، الجنسي ، الديني .</a:t>
            </a:r>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4</a:t>
            </a:fld>
            <a:endParaRPr lang="en-US" dirty="0" smtClean="0">
              <a:cs typeface="Arial" pitchFamily="34" charset="0"/>
            </a:endParaRPr>
          </a:p>
        </p:txBody>
      </p:sp>
    </p:spTree>
    <p:extLst>
      <p:ext uri="{BB962C8B-B14F-4D97-AF65-F5344CB8AC3E}">
        <p14:creationId xmlns:p14="http://schemas.microsoft.com/office/powerpoint/2010/main" xmlns="" val="269039865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solidFill>
            <a:srgbClr val="0070C0"/>
          </a:solidFill>
        </p:spPr>
        <p:txBody>
          <a:bodyPr/>
          <a:lstStyle/>
          <a:p>
            <a:pPr algn="ctr"/>
            <a:r>
              <a:rPr lang="ar-SA" dirty="0" smtClean="0">
                <a:solidFill>
                  <a:srgbClr val="FFFF00"/>
                </a:solidFill>
              </a:rPr>
              <a:t>التغير الجسمي والحركي</a:t>
            </a:r>
            <a:endParaRPr lang="ar-SA" dirty="0">
              <a:solidFill>
                <a:srgbClr val="FFFF00"/>
              </a:solidFill>
            </a:endParaRPr>
          </a:p>
        </p:txBody>
      </p:sp>
      <p:sp>
        <p:nvSpPr>
          <p:cNvPr id="3" name="عنصر نائب للمحتوى 2"/>
          <p:cNvSpPr>
            <a:spLocks noGrp="1"/>
          </p:cNvSpPr>
          <p:nvPr>
            <p:ph idx="1"/>
          </p:nvPr>
        </p:nvSpPr>
        <p:spPr/>
        <p:txBody>
          <a:bodyPr/>
          <a:lstStyle/>
          <a:p>
            <a:r>
              <a:rPr lang="ar-SA" dirty="0" smtClean="0"/>
              <a:t>يتغير الجسم البشري وتتغير أجهزته المختلفة تبعاً لزيادة عمر الفرد وتطوره في حياته من الطفولة إلى المراهقة إلى الرشد وإلى الشيخوخة.</a:t>
            </a:r>
            <a:endParaRPr lang="en-US" dirty="0" smtClean="0"/>
          </a:p>
          <a:p>
            <a:r>
              <a:rPr lang="ar-SA" dirty="0" smtClean="0"/>
              <a:t>يلاحظ على كبار السن البطء في المشي بعد ما كانت الخطوات سريعة، وتضيق الخطي ويصغر مداها، بعد أن كـانت طويلة ونشيطة، وترتعش يـد المسن وأصابعه بعد أن كانت متزنة وقوية، وكل تلك الأمور التي تؤثر على الحركة، ينعكس أثرها على المهارات الحركية</a:t>
            </a:r>
            <a:endParaRPr lang="ar-SA"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dirty="0"/>
          </a:p>
        </p:txBody>
      </p:sp>
      <p:sp>
        <p:nvSpPr>
          <p:cNvPr id="3" name="عنصر نائب للمحتوى 2"/>
          <p:cNvSpPr>
            <a:spLocks noGrp="1"/>
          </p:cNvSpPr>
          <p:nvPr>
            <p:ph idx="1"/>
          </p:nvPr>
        </p:nvSpPr>
        <p:spPr/>
        <p:txBody>
          <a:bodyPr/>
          <a:lstStyle/>
          <a:p>
            <a:r>
              <a:rPr lang="ar-SA" dirty="0" smtClean="0"/>
              <a:t>بأن حالة التدهور التي تصيب المسن هي حالة مستمرة مع الوقت سواء كان ذلك بفعل تقدم السن وما يتبعه من تغيرات جسدية ونفسية أو بفعل الأمراض التي تصيب الإنسان وهو في حالة الوهن حيث تتداعي مقاومته</a:t>
            </a:r>
            <a:endParaRPr lang="ar-SA"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solidFill>
            <a:srgbClr val="0070C0"/>
          </a:solidFill>
        </p:spPr>
        <p:txBody>
          <a:bodyPr/>
          <a:lstStyle/>
          <a:p>
            <a:pPr algn="ctr"/>
            <a:r>
              <a:rPr lang="ar-SA" dirty="0" smtClean="0">
                <a:solidFill>
                  <a:srgbClr val="FFFF00"/>
                </a:solidFill>
              </a:rPr>
              <a:t>التغير </a:t>
            </a:r>
            <a:r>
              <a:rPr lang="ar-SA" dirty="0" err="1" smtClean="0">
                <a:solidFill>
                  <a:srgbClr val="FFFF00"/>
                </a:solidFill>
              </a:rPr>
              <a:t>الإنفعالي</a:t>
            </a:r>
            <a:endParaRPr lang="ar-SA" dirty="0">
              <a:solidFill>
                <a:srgbClr val="FFFF00"/>
              </a:solidFill>
            </a:endParaRPr>
          </a:p>
        </p:txBody>
      </p:sp>
      <p:sp>
        <p:nvSpPr>
          <p:cNvPr id="3" name="عنصر نائب للمحتوى 2"/>
          <p:cNvSpPr>
            <a:spLocks noGrp="1"/>
          </p:cNvSpPr>
          <p:nvPr>
            <p:ph idx="1"/>
          </p:nvPr>
        </p:nvSpPr>
        <p:spPr/>
        <p:txBody>
          <a:bodyPr/>
          <a:lstStyle/>
          <a:p>
            <a:r>
              <a:rPr lang="ar-SA" dirty="0" smtClean="0"/>
              <a:t>يحدث صراع في بدء الشيخوخة وينتهي إلى نمط من السلوك الانفعالي يتمايز </a:t>
            </a:r>
            <a:r>
              <a:rPr lang="ar-SA" dirty="0" err="1" smtClean="0"/>
              <a:t>به</a:t>
            </a:r>
            <a:r>
              <a:rPr lang="ar-SA" dirty="0" smtClean="0"/>
              <a:t> الشيوخ عن غيرهم من الأجيال الأخرى التي تصغرهم سناً ومازالت تسير في دروب الحياة.</a:t>
            </a:r>
            <a:endParaRPr lang="en-US" dirty="0" smtClean="0"/>
          </a:p>
          <a:p>
            <a:endParaRPr lang="ar-SA"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solidFill>
            <a:srgbClr val="0070C0"/>
          </a:solidFill>
        </p:spPr>
        <p:txBody>
          <a:bodyPr/>
          <a:lstStyle/>
          <a:p>
            <a:pPr algn="ctr"/>
            <a:r>
              <a:rPr lang="ar-SA" dirty="0" smtClean="0">
                <a:solidFill>
                  <a:srgbClr val="FFFF00"/>
                </a:solidFill>
              </a:rPr>
              <a:t>ومن أهم انفعالات مرحلة الشيخوخة الآتي: </a:t>
            </a:r>
            <a:endParaRPr lang="ar-SA" dirty="0">
              <a:solidFill>
                <a:srgbClr val="FFFF00"/>
              </a:solidFill>
            </a:endParaRPr>
          </a:p>
        </p:txBody>
      </p:sp>
      <p:sp>
        <p:nvSpPr>
          <p:cNvPr id="3" name="عنصر نائب للمحتوى 2"/>
          <p:cNvSpPr>
            <a:spLocks noGrp="1"/>
          </p:cNvSpPr>
          <p:nvPr>
            <p:ph idx="1"/>
          </p:nvPr>
        </p:nvSpPr>
        <p:spPr/>
        <p:txBody>
          <a:bodyPr/>
          <a:lstStyle/>
          <a:p>
            <a:pPr lvl="0" rtl="1"/>
            <a:r>
              <a:rPr lang="ar-SA" dirty="0" smtClean="0"/>
              <a:t>- ذاتية المركز تدور حول أنفسهم أكثر مما تدور حول غيرهم، وهذه الذاتية تؤدى إلى نمط غريب من أنماط السلوك الأناني الذي قد لا يتفق في مظهره العام مع ما يتوقعه الأحفاد من سلوك الأجداد.</a:t>
            </a:r>
            <a:endParaRPr lang="en-US" dirty="0" smtClean="0"/>
          </a:p>
          <a:p>
            <a:pPr lvl="0" rtl="1"/>
            <a:r>
              <a:rPr lang="ar-SA" dirty="0" smtClean="0"/>
              <a:t>- عدم تحكم كبار السن تحكماً صحيحاً في انفعالاتهم المختلفة، شأنهم في ذلك شأن الأطفال الذين يعجزون عن ضبط مشاعرهم وعواطفهم.</a:t>
            </a:r>
            <a:endParaRPr lang="en-US" dirty="0" smtClean="0"/>
          </a:p>
          <a:p>
            <a:r>
              <a:rPr lang="ar-SA" dirty="0" smtClean="0"/>
              <a:t>- تتميز انفعالات كبار السن بالعناد وصلابة الرأي، مما قد يؤدى إلى السلوك المضاد.</a:t>
            </a:r>
            <a:endParaRPr lang="ar-SA"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lvl="0" rtl="1"/>
            <a:r>
              <a:rPr lang="ar-SA" dirty="0" smtClean="0"/>
              <a:t>- غضب المسن في الغالب يمتاز </a:t>
            </a:r>
            <a:r>
              <a:rPr lang="ar-SA" dirty="0" err="1" smtClean="0"/>
              <a:t>بالثوران</a:t>
            </a:r>
            <a:r>
              <a:rPr lang="ar-SA" dirty="0" smtClean="0"/>
              <a:t> كالأطفال.</a:t>
            </a:r>
            <a:endParaRPr lang="en-US" dirty="0" smtClean="0"/>
          </a:p>
          <a:p>
            <a:pPr lvl="0" rtl="1"/>
            <a:r>
              <a:rPr lang="ar-SA" dirty="0" smtClean="0"/>
              <a:t>- يكون المسنون قابلون للاستهواء من غيرهم.</a:t>
            </a:r>
            <a:endParaRPr lang="en-US" dirty="0" smtClean="0"/>
          </a:p>
          <a:p>
            <a:pPr lvl="0" rtl="1"/>
            <a:r>
              <a:rPr lang="ar-SA" dirty="0" smtClean="0"/>
              <a:t>- يميل المسنون إلى السخرية من الأجيال الأخرى.</a:t>
            </a:r>
            <a:endParaRPr lang="en-US" dirty="0" smtClean="0"/>
          </a:p>
          <a:p>
            <a:pPr lvl="0" rtl="1"/>
            <a:r>
              <a:rPr lang="ar-SA" dirty="0" smtClean="0"/>
              <a:t>- يمتاز انفعالهم بالاندفاع العاطفي. </a:t>
            </a:r>
            <a:endParaRPr lang="en-US" dirty="0" smtClean="0"/>
          </a:p>
          <a:p>
            <a:r>
              <a:rPr lang="ar-SA" dirty="0" smtClean="0"/>
              <a:t>- يحاول المسن أن يفرض شخصيته في سيطرة غريبة، حتى لا يظن الناس أنه بدأ يضعف ويهرم.</a:t>
            </a:r>
            <a:endParaRPr lang="ar-SA"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lvl="0" rtl="1"/>
            <a:r>
              <a:rPr lang="ar-SA" dirty="0" smtClean="0"/>
              <a:t>- أغلب انفعالات كبار السن تكون حول القلق التي تؤدى بهم إلى الكآبة.</a:t>
            </a:r>
            <a:endParaRPr lang="en-US" dirty="0" smtClean="0"/>
          </a:p>
          <a:p>
            <a:pPr lvl="0" rtl="1"/>
            <a:r>
              <a:rPr lang="ar-SA" dirty="0" smtClean="0"/>
              <a:t>- يكثر كبار السن من الشكوك والريبة في الآخرين.</a:t>
            </a:r>
            <a:endParaRPr lang="en-US" dirty="0" smtClean="0"/>
          </a:p>
          <a:p>
            <a:pPr lvl="0" rtl="1"/>
            <a:r>
              <a:rPr lang="ar-SA" dirty="0" smtClean="0"/>
              <a:t>- تتصف كثير من انفعالاتهم بالخمول وبلادة الحس.</a:t>
            </a:r>
            <a:endParaRPr lang="en-US" dirty="0" smtClean="0"/>
          </a:p>
          <a:p>
            <a:r>
              <a:rPr lang="ar-SA" dirty="0" smtClean="0"/>
              <a:t>- إحساسهم بالاضطهاد، والفشل. </a:t>
            </a:r>
            <a:endParaRPr lang="ar-SA"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solidFill>
            <a:srgbClr val="0070C0"/>
          </a:solidFill>
        </p:spPr>
        <p:txBody>
          <a:bodyPr/>
          <a:lstStyle/>
          <a:p>
            <a:pPr algn="ctr"/>
            <a:r>
              <a:rPr lang="ar-SA" dirty="0" smtClean="0">
                <a:solidFill>
                  <a:srgbClr val="FFFF00"/>
                </a:solidFill>
              </a:rPr>
              <a:t>التغير</a:t>
            </a:r>
            <a:r>
              <a:rPr lang="ar-SA" dirty="0" smtClean="0"/>
              <a:t> </a:t>
            </a:r>
            <a:r>
              <a:rPr lang="ar-SA" dirty="0" err="1" smtClean="0">
                <a:solidFill>
                  <a:srgbClr val="FFFF00"/>
                </a:solidFill>
              </a:rPr>
              <a:t>الإجتماعي</a:t>
            </a:r>
            <a:endParaRPr lang="ar-SA" dirty="0">
              <a:solidFill>
                <a:srgbClr val="FFFF00"/>
              </a:solidFill>
            </a:endParaRPr>
          </a:p>
        </p:txBody>
      </p:sp>
      <p:sp>
        <p:nvSpPr>
          <p:cNvPr id="3" name="عنصر نائب للمحتوى 2"/>
          <p:cNvSpPr>
            <a:spLocks noGrp="1"/>
          </p:cNvSpPr>
          <p:nvPr>
            <p:ph idx="1"/>
          </p:nvPr>
        </p:nvSpPr>
        <p:spPr/>
        <p:txBody>
          <a:bodyPr/>
          <a:lstStyle/>
          <a:p>
            <a:r>
              <a:rPr lang="ar-SA" dirty="0" smtClean="0"/>
              <a:t>تصبح العلاقات الاجتماعية في هذه المرحلة ضيقة وتتأثر بمكانة الفرد الاجتماعية ومدى قوتها وضعفها. فيلاحظ مثلاً ضعف صلة المسن بشكل تدريجي بالمجالات الاجتماعية البعيدة عن دائرته الضيقة، فيصبح أنانياً، نرجسياً في حياته.</a:t>
            </a:r>
          </a:p>
          <a:p>
            <a:r>
              <a:rPr lang="en-US" dirty="0" smtClean="0"/>
              <a:t> </a:t>
            </a:r>
            <a:r>
              <a:rPr lang="ar-SA" dirty="0" smtClean="0"/>
              <a:t>فالمعاناة من الوحدة ووقت الفراغ الطويل والملل، والشعور بعدم الأهمية، والهروب من الواقع الاجتماعي إلى حياة من صنع الخيال، ووجود نقص واضح في درجة التفاعل الاجتماعي كلها أمور تؤثر على الجانب الاجتماعي للمسن.</a:t>
            </a:r>
            <a:endParaRPr lang="en-US" dirty="0" smtClean="0"/>
          </a:p>
          <a:p>
            <a:endParaRPr lang="ar-SA"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solidFill>
            <a:srgbClr val="0070C0"/>
          </a:solidFill>
        </p:spPr>
        <p:txBody>
          <a:bodyPr/>
          <a:lstStyle/>
          <a:p>
            <a:pPr algn="ctr"/>
            <a:r>
              <a:rPr lang="ar-SA" dirty="0" smtClean="0">
                <a:solidFill>
                  <a:srgbClr val="FFFF00"/>
                </a:solidFill>
              </a:rPr>
              <a:t>التغير البيولوجي والفسيولوجي</a:t>
            </a:r>
            <a:endParaRPr lang="ar-SA" dirty="0">
              <a:solidFill>
                <a:srgbClr val="FFFF00"/>
              </a:solidFill>
            </a:endParaRPr>
          </a:p>
        </p:txBody>
      </p:sp>
      <p:sp>
        <p:nvSpPr>
          <p:cNvPr id="3" name="عنصر نائب للمحتوى 2"/>
          <p:cNvSpPr>
            <a:spLocks noGrp="1"/>
          </p:cNvSpPr>
          <p:nvPr>
            <p:ph idx="1"/>
          </p:nvPr>
        </p:nvSpPr>
        <p:spPr/>
        <p:txBody>
          <a:bodyPr/>
          <a:lstStyle/>
          <a:p>
            <a:r>
              <a:rPr lang="ar-SA" dirty="0" smtClean="0"/>
              <a:t>تتراكم أثار التدهور فتنشأ الشيخوخة من تراكم الآثار الضارة لما يحدث من تلف أو مرض أو عمليات من التدهور الناجمة عن </a:t>
            </a:r>
            <a:r>
              <a:rPr lang="en-US" dirty="0" smtClean="0"/>
              <a:t>.</a:t>
            </a:r>
            <a:r>
              <a:rPr lang="ar-SA" dirty="0" smtClean="0"/>
              <a:t>شيخوخة الخلايا أو الأنسجة </a:t>
            </a:r>
          </a:p>
          <a:p>
            <a:r>
              <a:rPr lang="ar-SA" dirty="0" smtClean="0"/>
              <a:t>ومن التغيرات التي تطرأ في الجانب البيولوجي والفسيولوجي تغير القوة العضلية، فيلاحظ ضمور العضلات تبعاً لزيادة العمر مما تؤثر بدورها كذلك على النواحي الحركية، ولهذه التغيرات أثرها على الجهد البدني، والعمل اليدوي، وعلى عملية المشي.</a:t>
            </a:r>
            <a:endParaRPr lang="ar-SA"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solidFill>
            <a:srgbClr val="3B84AF"/>
          </a:solidFill>
        </p:spPr>
        <p:txBody>
          <a:bodyPr/>
          <a:lstStyle/>
          <a:p>
            <a:pPr algn="ctr" eaLnBrk="1" hangingPunct="1">
              <a:defRPr/>
            </a:pPr>
            <a:r>
              <a:rPr lang="ar-SA" b="1" dirty="0" err="1" smtClean="0">
                <a:solidFill>
                  <a:srgbClr val="FFFF00"/>
                </a:solidFill>
              </a:rPr>
              <a:t>الإتجاهات</a:t>
            </a:r>
            <a:r>
              <a:rPr lang="ar-SA" b="1" dirty="0" smtClean="0">
                <a:solidFill>
                  <a:srgbClr val="FFFF00"/>
                </a:solidFill>
              </a:rPr>
              <a:t> المستقبلية في رعاية كبار السن</a:t>
            </a:r>
            <a:endParaRPr lang="en-US" b="1" dirty="0">
              <a:solidFill>
                <a:srgbClr val="FFFF00"/>
              </a:solidFill>
            </a:endParaRPr>
          </a:p>
        </p:txBody>
      </p:sp>
      <p:sp>
        <p:nvSpPr>
          <p:cNvPr id="7171" name="Text Placeholder 5"/>
          <p:cNvSpPr>
            <a:spLocks noGrp="1"/>
          </p:cNvSpPr>
          <p:nvPr>
            <p:ph idx="1"/>
          </p:nvPr>
        </p:nvSpPr>
        <p:spPr/>
        <p:txBody>
          <a:bodyPr/>
          <a:lstStyle/>
          <a:p>
            <a:pPr rtl="1"/>
            <a:r>
              <a:rPr lang="en-US" b="1" dirty="0" smtClean="0">
                <a:cs typeface="Arial" pitchFamily="34" charset="0"/>
              </a:rPr>
              <a:t> </a:t>
            </a:r>
            <a:r>
              <a:rPr lang="ar-SA" dirty="0" smtClean="0"/>
              <a:t>هذه محاولة لاستيضاح الاتجاهات المستقبلية في الرعاية الشاملة لكبار السن، تتبع المنحنى الحيوي النفسي الاجتماعي </a:t>
            </a:r>
            <a:r>
              <a:rPr lang="en-US" dirty="0" err="1" smtClean="0"/>
              <a:t>biopsychosoical</a:t>
            </a:r>
            <a:r>
              <a:rPr lang="ar-SA" dirty="0" smtClean="0"/>
              <a:t> المتكامل، وتتبني نظرة متفائلة، مع ملاحظة أن ما نقوله اليوم ونرى انه مناسب يخضع للتعديل المستمر حسب المعطيات الكبيرة والمتغيرات الكثيرة في المستقبل، والذي يحمل في أفقه الكثير من التقدم العلمي التكنولوجي.</a:t>
            </a:r>
            <a:endParaRPr lang="en-US" dirty="0" smtClean="0"/>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13</a:t>
            </a:fld>
            <a:endParaRPr lang="en-US" dirty="0" smtClean="0">
              <a:cs typeface="Arial" pitchFamily="34" charset="0"/>
            </a:endParaRPr>
          </a:p>
        </p:txBody>
      </p:sp>
    </p:spTree>
    <p:extLst>
      <p:ext uri="{BB962C8B-B14F-4D97-AF65-F5344CB8AC3E}">
        <p14:creationId xmlns:p14="http://schemas.microsoft.com/office/powerpoint/2010/main" xmlns="" val="269039865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eaLnBrk="1" hangingPunct="1">
              <a:defRPr/>
            </a:pPr>
            <a:endParaRPr lang="en-US" dirty="0">
              <a:solidFill>
                <a:schemeClr val="tx2">
                  <a:lumMod val="75000"/>
                </a:schemeClr>
              </a:solidFill>
            </a:endParaRPr>
          </a:p>
        </p:txBody>
      </p:sp>
      <p:sp>
        <p:nvSpPr>
          <p:cNvPr id="7171" name="Text Placeholder 5"/>
          <p:cNvSpPr>
            <a:spLocks noGrp="1"/>
          </p:cNvSpPr>
          <p:nvPr>
            <p:ph idx="1"/>
          </p:nvPr>
        </p:nvSpPr>
        <p:spPr/>
        <p:txBody>
          <a:bodyPr/>
          <a:lstStyle/>
          <a:p>
            <a:pPr rtl="1"/>
            <a:r>
              <a:rPr lang="ar-SA" dirty="0" smtClean="0"/>
              <a:t>ويتبنى البعض نظرة مستقبلية متشائمة، ومما يرونه ما يلي:</a:t>
            </a:r>
            <a:endParaRPr lang="en-US" dirty="0" smtClean="0"/>
          </a:p>
          <a:p>
            <a:pPr lvl="0" rtl="1"/>
            <a:r>
              <a:rPr lang="ar-SA" dirty="0" smtClean="0"/>
              <a:t>مع تزايد عدد كبار كبار السن، سوف يكون لهم حقوق، وسيكون لهم جمعيات واتحادات وروابط وسيحققون مكاسب، فينشأ نوع جديد من الصراع بين جيل كبار السن والراشدين.</a:t>
            </a:r>
            <a:endParaRPr lang="en-US" dirty="0" smtClean="0"/>
          </a:p>
          <a:p>
            <a:pPr lvl="0" rtl="1"/>
            <a:r>
              <a:rPr lang="ar-SA" dirty="0" smtClean="0"/>
              <a:t>قد تقل الموارد الطبيعية، ويأتي يوم يرى فيه الإنسان أخاه الإنسان يموت من الجوع أو المرض ولا يستطيع أن يساعده.</a:t>
            </a:r>
            <a:endParaRPr lang="en-US" dirty="0" smtClean="0"/>
          </a:p>
          <a:p>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14</a:t>
            </a:fld>
            <a:endParaRPr lang="en-US" dirty="0" smtClean="0">
              <a:cs typeface="Arial" pitchFamily="34" charset="0"/>
            </a:endParaRPr>
          </a:p>
        </p:txBody>
      </p:sp>
    </p:spTree>
    <p:extLst>
      <p:ext uri="{BB962C8B-B14F-4D97-AF65-F5344CB8AC3E}">
        <p14:creationId xmlns:p14="http://schemas.microsoft.com/office/powerpoint/2010/main" xmlns="" val="269039865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eaLnBrk="1" hangingPunct="1">
              <a:defRPr/>
            </a:pPr>
            <a:endParaRPr lang="en-US" dirty="0">
              <a:solidFill>
                <a:schemeClr val="tx2">
                  <a:lumMod val="75000"/>
                </a:schemeClr>
              </a:solidFill>
            </a:endParaRPr>
          </a:p>
        </p:txBody>
      </p:sp>
      <p:sp>
        <p:nvSpPr>
          <p:cNvPr id="7171" name="Text Placeholder 5"/>
          <p:cNvSpPr>
            <a:spLocks noGrp="1"/>
          </p:cNvSpPr>
          <p:nvPr>
            <p:ph idx="1"/>
          </p:nvPr>
        </p:nvSpPr>
        <p:spPr/>
        <p:txBody>
          <a:bodyPr/>
          <a:lstStyle/>
          <a:p>
            <a:r>
              <a:rPr lang="en-US" b="1" dirty="0" smtClean="0">
                <a:cs typeface="Arial" pitchFamily="34" charset="0"/>
              </a:rPr>
              <a:t> </a:t>
            </a:r>
          </a:p>
          <a:p>
            <a:pPr lvl="0" rtl="1"/>
            <a:r>
              <a:rPr lang="ar-SA" dirty="0" smtClean="0"/>
              <a:t>قد يؤدى تلوث البيئة، التعرض للأمراض الفتاكة مثل الإيدز والسرطان، مما قد يؤدي إلى موت جماعي.</a:t>
            </a:r>
            <a:endParaRPr lang="en-US" dirty="0" smtClean="0"/>
          </a:p>
          <a:p>
            <a:r>
              <a:rPr lang="ar-SA" dirty="0" smtClean="0"/>
              <a:t>وإذا افترضنا أن رعاية كبار السن في الواقع تقييمها (حسن) فالمأمول أن يصل التقييم في المستقبل إلى (الأحسن). </a:t>
            </a:r>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a:p>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15</a:t>
            </a:fld>
            <a:endParaRPr lang="en-US" dirty="0" smtClean="0">
              <a:cs typeface="Arial" pitchFamily="34" charset="0"/>
            </a:endParaRPr>
          </a:p>
        </p:txBody>
      </p:sp>
    </p:spTree>
    <p:extLst>
      <p:ext uri="{BB962C8B-B14F-4D97-AF65-F5344CB8AC3E}">
        <p14:creationId xmlns:p14="http://schemas.microsoft.com/office/powerpoint/2010/main" xmlns="" val="269039865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كما أن القلب تبدأ ضرباته في الضعف فيقل عددها مقارنة بسابق عهدها، كما تقل كمية الدم التي يدفعها لتغذي بقية الجسم، كما تتأثر الشرايين التي يصيبها التصلب فتفقد مرونتها ويزيد ضغط الدم </a:t>
            </a:r>
            <a:r>
              <a:rPr lang="ar-SA" dirty="0" err="1" smtClean="0"/>
              <a:t>بها</a:t>
            </a:r>
            <a:r>
              <a:rPr lang="ar-SA" dirty="0" smtClean="0"/>
              <a:t> وقد يصل الحال </a:t>
            </a:r>
            <a:r>
              <a:rPr lang="ar-SA" dirty="0" err="1" smtClean="0"/>
              <a:t>ببعضها</a:t>
            </a:r>
            <a:r>
              <a:rPr lang="ar-SA" dirty="0" smtClean="0"/>
              <a:t> إلى الانسداد الكامل.</a:t>
            </a:r>
            <a:endParaRPr lang="en-US" dirty="0" smtClean="0"/>
          </a:p>
          <a:p>
            <a:pPr rtl="1"/>
            <a:r>
              <a:rPr lang="ar-SA" dirty="0" smtClean="0"/>
              <a:t>وبشكل عام فإن كل أجهزة الجسم البيولوجية تتأثر في هذه المرحلة، فتظهر بعض المشكلات الصحية مثل أمراض القلب والشرايين والسكر وارتفاع ضغط الدم، وغيرها نتيجة لتقدم العمر العضوي والبيولوجي بالنسبة للفرد.</a:t>
            </a:r>
            <a:endParaRPr lang="en-US" dirty="0" smtClean="0"/>
          </a:p>
          <a:p>
            <a:pPr rtl="1"/>
            <a:r>
              <a:rPr lang="ar-SA" dirty="0" smtClean="0"/>
              <a:t> </a:t>
            </a:r>
            <a:endParaRPr lang="en-US" dirty="0" smtClean="0"/>
          </a:p>
          <a:p>
            <a:endParaRPr lang="ar-SA"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solidFill>
            <a:srgbClr val="0070C0"/>
          </a:solidFill>
        </p:spPr>
        <p:txBody>
          <a:bodyPr/>
          <a:lstStyle/>
          <a:p>
            <a:pPr algn="ctr"/>
            <a:r>
              <a:rPr lang="ar-SA" dirty="0" smtClean="0">
                <a:solidFill>
                  <a:srgbClr val="FFFF00"/>
                </a:solidFill>
              </a:rPr>
              <a:t>التغير العقلي ( المعرفي )</a:t>
            </a:r>
            <a:endParaRPr lang="ar-SA" dirty="0">
              <a:solidFill>
                <a:srgbClr val="FFFF00"/>
              </a:solidFill>
            </a:endParaRPr>
          </a:p>
        </p:txBody>
      </p:sp>
      <p:sp>
        <p:nvSpPr>
          <p:cNvPr id="3" name="عنصر نائب للمحتوى 2"/>
          <p:cNvSpPr>
            <a:spLocks noGrp="1"/>
          </p:cNvSpPr>
          <p:nvPr>
            <p:ph idx="1"/>
          </p:nvPr>
        </p:nvSpPr>
        <p:spPr/>
        <p:txBody>
          <a:bodyPr/>
          <a:lstStyle/>
          <a:p>
            <a:r>
              <a:rPr lang="ar-SA" dirty="0" smtClean="0"/>
              <a:t>تنال التغيرات العقلية في مرحلة الشيخوخة اهتماماً كبيراً أكثر من التغيرات الجسمية، وذلك نظراً لتأثيرها السلبي على حياة كبار السن وعائلاتهم، ومن أبرز هذه التغيرات:</a:t>
            </a:r>
          </a:p>
          <a:p>
            <a:r>
              <a:rPr lang="ar-SA" dirty="0" smtClean="0"/>
              <a:t>الإدراك </a:t>
            </a:r>
            <a:r>
              <a:rPr lang="ar-SA" dirty="0" err="1" smtClean="0"/>
              <a:t>و</a:t>
            </a:r>
            <a:r>
              <a:rPr lang="ar-SA" dirty="0" smtClean="0"/>
              <a:t> التذكر .</a:t>
            </a:r>
          </a:p>
          <a:p>
            <a:r>
              <a:rPr lang="ar-SA" dirty="0" smtClean="0"/>
              <a:t>ويلاحظ كذلك بان الذكاء يبدأ في انحداره في مرحلتي وسط العمر والشيخوخة، ويختلف معدل الهبوط تبعاً لاختلاف نسب الذكاء فيهبط مثلاً من كان ذكاؤه 130 درجة إلى أن يصبح 114 درجة في الشيخوخة، ومن ذكاؤه 100 درجة يصل إلى ما يقارب 65 درجة في الشيخوخة.</a:t>
            </a:r>
            <a:endParaRPr lang="en-US" dirty="0" smtClean="0"/>
          </a:p>
          <a:p>
            <a:endParaRPr lang="ar-SA"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solidFill>
            <a:srgbClr val="0070C0"/>
          </a:solidFill>
        </p:spPr>
        <p:txBody>
          <a:bodyPr/>
          <a:lstStyle/>
          <a:p>
            <a:pPr algn="ctr"/>
            <a:r>
              <a:rPr lang="ar-SA" dirty="0" smtClean="0">
                <a:solidFill>
                  <a:srgbClr val="FFFF00"/>
                </a:solidFill>
              </a:rPr>
              <a:t>التغير الحسي ( </a:t>
            </a:r>
            <a:r>
              <a:rPr lang="ar-SA" dirty="0" err="1" smtClean="0">
                <a:solidFill>
                  <a:srgbClr val="FFFF00"/>
                </a:solidFill>
              </a:rPr>
              <a:t>الحاسي</a:t>
            </a:r>
            <a:r>
              <a:rPr lang="ar-SA" dirty="0" smtClean="0">
                <a:solidFill>
                  <a:srgbClr val="FFFF00"/>
                </a:solidFill>
              </a:rPr>
              <a:t> )</a:t>
            </a:r>
            <a:endParaRPr lang="ar-SA" dirty="0">
              <a:solidFill>
                <a:srgbClr val="FFFF00"/>
              </a:solidFill>
            </a:endParaRPr>
          </a:p>
        </p:txBody>
      </p:sp>
      <p:sp>
        <p:nvSpPr>
          <p:cNvPr id="3" name="عنصر نائب للمحتوى 2"/>
          <p:cNvSpPr>
            <a:spLocks noGrp="1"/>
          </p:cNvSpPr>
          <p:nvPr>
            <p:ph idx="1"/>
          </p:nvPr>
        </p:nvSpPr>
        <p:spPr/>
        <p:txBody>
          <a:bodyPr/>
          <a:lstStyle/>
          <a:p>
            <a:r>
              <a:rPr lang="ar-SA" dirty="0" smtClean="0"/>
              <a:t>أن كفاءة الحواس الخمس تتناقص لاسيما حاستي السمع والإبصار، مما يجعل كبار السن يستخدمون النظارات الطبية للقراءة والمسافات، ويتعرضون لمشكلات في العيون والآذان، ويراجعون الأطباء كثيراً بسبب مشكلات الحواس. </a:t>
            </a:r>
          </a:p>
          <a:p>
            <a:r>
              <a:rPr lang="ar-SA" dirty="0" smtClean="0"/>
              <a:t>تغير البصر – تغير السمع – تغير حاسة الذوق .</a:t>
            </a:r>
            <a:endParaRPr lang="ar-SA"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solidFill>
            <a:srgbClr val="0070C0"/>
          </a:solidFill>
        </p:spPr>
        <p:txBody>
          <a:bodyPr/>
          <a:lstStyle/>
          <a:p>
            <a:pPr algn="ctr"/>
            <a:r>
              <a:rPr lang="ar-SA" dirty="0" smtClean="0">
                <a:solidFill>
                  <a:srgbClr val="FFFF00"/>
                </a:solidFill>
              </a:rPr>
              <a:t>التغير الحسي للجلد البشري </a:t>
            </a:r>
            <a:endParaRPr lang="ar-SA" dirty="0">
              <a:solidFill>
                <a:srgbClr val="FFFF00"/>
              </a:solidFill>
            </a:endParaRPr>
          </a:p>
        </p:txBody>
      </p:sp>
      <p:sp>
        <p:nvSpPr>
          <p:cNvPr id="3" name="عنصر نائب للمحتوى 2"/>
          <p:cNvSpPr>
            <a:spLocks noGrp="1"/>
          </p:cNvSpPr>
          <p:nvPr>
            <p:ph idx="1"/>
          </p:nvPr>
        </p:nvSpPr>
        <p:spPr/>
        <p:txBody>
          <a:bodyPr/>
          <a:lstStyle/>
          <a:p>
            <a:r>
              <a:rPr lang="ar-SA" dirty="0" smtClean="0"/>
              <a:t>فيلاحظ ضعف النواحي الحسية للجلد تبعاً لزيادة العمر وخاصة فيما بين 40 سنه </a:t>
            </a:r>
            <a:r>
              <a:rPr lang="ar-SA" dirty="0" err="1" smtClean="0"/>
              <a:t>و</a:t>
            </a:r>
            <a:r>
              <a:rPr lang="ar-SA" dirty="0" smtClean="0"/>
              <a:t> 65 سنه حيث يصل معدل الضعف إلى نهايته القصوى. فيصبح تكيف الجسم لدرجات الحرارة الباردة والساخنة بطيئاً ضعيفاً. فهو يتأثر بالحر والبرد أكثر مما كان يتأثر </a:t>
            </a:r>
            <a:r>
              <a:rPr lang="ar-SA" dirty="0" err="1" smtClean="0"/>
              <a:t>به</a:t>
            </a:r>
            <a:r>
              <a:rPr lang="ar-SA" dirty="0" smtClean="0"/>
              <a:t> من قبل. ولكن تزيد لديهم الحساسية للبرد أكثر منها للحر.</a:t>
            </a:r>
            <a:endParaRPr lang="ar-SA"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solidFill>
            <a:srgbClr val="0070C0"/>
          </a:solidFill>
        </p:spPr>
        <p:txBody>
          <a:bodyPr/>
          <a:lstStyle/>
          <a:p>
            <a:pPr algn="ctr"/>
            <a:r>
              <a:rPr lang="ar-SA" dirty="0" smtClean="0">
                <a:solidFill>
                  <a:srgbClr val="FFFF00"/>
                </a:solidFill>
              </a:rPr>
              <a:t>التغير الجنسي</a:t>
            </a:r>
            <a:endParaRPr lang="ar-SA" dirty="0">
              <a:solidFill>
                <a:srgbClr val="FFFF00"/>
              </a:solidFill>
            </a:endParaRPr>
          </a:p>
        </p:txBody>
      </p:sp>
      <p:sp>
        <p:nvSpPr>
          <p:cNvPr id="3" name="عنصر نائب للمحتوى 2"/>
          <p:cNvSpPr>
            <a:spLocks noGrp="1"/>
          </p:cNvSpPr>
          <p:nvPr>
            <p:ph idx="1"/>
          </p:nvPr>
        </p:nvSpPr>
        <p:spPr/>
        <p:txBody>
          <a:bodyPr/>
          <a:lstStyle/>
          <a:p>
            <a:r>
              <a:rPr lang="ar-SA" dirty="0" smtClean="0"/>
              <a:t>أن النشاط الجنسي يتأثر عند كبير السن بالصحة العامة والتغذية والراحة والنوم والزواج، فكبير السن المتزوج يحتفظ بنشاطه الجنسي إلى نهاية الشيخوخة إذا حافظ على صحته الجسمية والنفسية.</a:t>
            </a:r>
            <a:endParaRPr lang="en-US" dirty="0" smtClean="0"/>
          </a:p>
          <a:p>
            <a:endParaRPr lang="ar-SA"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solidFill>
            <a:srgbClr val="0070C0"/>
          </a:solidFill>
        </p:spPr>
        <p:txBody>
          <a:bodyPr/>
          <a:lstStyle/>
          <a:p>
            <a:pPr algn="ctr"/>
            <a:r>
              <a:rPr lang="ar-SA" dirty="0" smtClean="0">
                <a:solidFill>
                  <a:srgbClr val="FFFF00"/>
                </a:solidFill>
              </a:rPr>
              <a:t>السلوك الديني </a:t>
            </a:r>
            <a:endParaRPr lang="ar-SA" dirty="0">
              <a:solidFill>
                <a:srgbClr val="FFFF00"/>
              </a:solidFill>
            </a:endParaRPr>
          </a:p>
        </p:txBody>
      </p:sp>
      <p:sp>
        <p:nvSpPr>
          <p:cNvPr id="3" name="عنصر نائب للمحتوى 2"/>
          <p:cNvSpPr>
            <a:spLocks noGrp="1"/>
          </p:cNvSpPr>
          <p:nvPr>
            <p:ph idx="1"/>
          </p:nvPr>
        </p:nvSpPr>
        <p:spPr/>
        <p:txBody>
          <a:bodyPr/>
          <a:lstStyle/>
          <a:p>
            <a:r>
              <a:rPr lang="ar-SA" dirty="0" smtClean="0"/>
              <a:t>يوصف السلوك الديني عند كبار السن بأنه مستقر وذو نمط عميق من الإيمان والسكينة القلبية، والصفاء الروحي. فهو إلى رحاب الله يسعي في طمأنينة العابد، وسكينة المؤمن، ولم يعد بأنه للشبهات الدينية، بل يتسامي بنفسه إلى آفاق روحية أرحب.</a:t>
            </a:r>
            <a:endParaRPr lang="en-US" dirty="0" smtClean="0"/>
          </a:p>
          <a:p>
            <a:endParaRPr lang="ar-SA"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القضية :</a:t>
            </a:r>
            <a:endParaRPr lang="ar-SA" dirty="0"/>
          </a:p>
        </p:txBody>
      </p:sp>
      <p:sp>
        <p:nvSpPr>
          <p:cNvPr id="3" name="عنصر نائب للمحتوى 2"/>
          <p:cNvSpPr>
            <a:spLocks noGrp="1"/>
          </p:cNvSpPr>
          <p:nvPr>
            <p:ph idx="1"/>
          </p:nvPr>
        </p:nvSpPr>
        <p:spPr/>
        <p:txBody>
          <a:bodyPr/>
          <a:lstStyle/>
          <a:p>
            <a:r>
              <a:rPr lang="ar-SA" dirty="0" smtClean="0"/>
              <a:t>اكتب عن ثلاثة تعد من أهم مظاهر التغيير لدى </a:t>
            </a:r>
            <a:r>
              <a:rPr lang="ar-SA" smtClean="0"/>
              <a:t>كبار السن .</a:t>
            </a:r>
            <a:endParaRPr lang="ar-SA"/>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Number Placeholder 3"/>
          <p:cNvSpPr>
            <a:spLocks noGrp="1"/>
          </p:cNvSpPr>
          <p:nvPr>
            <p:ph type="sldNum" sz="quarter" idx="4294967295"/>
          </p:nvPr>
        </p:nvSpPr>
        <p:spPr bwMode="auto">
          <a:xfrm>
            <a:off x="2105025" y="6376988"/>
            <a:ext cx="571500" cy="365125"/>
          </a:xfrm>
          <a:noFill/>
          <a:ln>
            <a:miter lim="800000"/>
            <a:headEnd/>
            <a:tailEnd/>
          </a:ln>
        </p:spPr>
        <p:txBody>
          <a:bodyPr/>
          <a:lstStyle/>
          <a:p>
            <a:fld id="{E594DD8D-454F-492A-87A9-933E0A1B95AE}" type="slidenum">
              <a:rPr lang="ar-SA" smtClean="0">
                <a:cs typeface="Arial" pitchFamily="34" charset="0"/>
              </a:rPr>
              <a:pPr/>
              <a:t>23</a:t>
            </a:fld>
            <a:endParaRPr lang="en-US" smtClean="0">
              <a:cs typeface="Arial" pitchFamily="34" charset="0"/>
            </a:endParaRPr>
          </a:p>
        </p:txBody>
      </p:sp>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286124"/>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
        <p:nvSpPr>
          <p:cNvPr id="10" name="مستطيل مستدير الزوايا 9"/>
          <p:cNvSpPr/>
          <p:nvPr/>
        </p:nvSpPr>
        <p:spPr>
          <a:xfrm>
            <a:off x="2524108" y="4429132"/>
            <a:ext cx="4429156" cy="192882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3200" dirty="0" smtClean="0">
                <a:latin typeface="Andalus" pitchFamily="18" charset="-78"/>
                <a:cs typeface="Andalus" pitchFamily="18" charset="-78"/>
              </a:rPr>
              <a:t>انتهى المقرر </a:t>
            </a:r>
          </a:p>
          <a:p>
            <a:pPr algn="ctr"/>
            <a:r>
              <a:rPr lang="ar-SA" sz="3200" dirty="0" smtClean="0">
                <a:latin typeface="Andalus" pitchFamily="18" charset="-78"/>
                <a:cs typeface="Andalus" pitchFamily="18" charset="-78"/>
              </a:rPr>
              <a:t>وكل عام وأنتم بخير</a:t>
            </a:r>
          </a:p>
          <a:p>
            <a:pPr algn="ctr"/>
            <a:r>
              <a:rPr lang="ar-SA" sz="3200" dirty="0" err="1" smtClean="0">
                <a:latin typeface="Andalus" pitchFamily="18" charset="-78"/>
                <a:cs typeface="Andalus" pitchFamily="18" charset="-78"/>
              </a:rPr>
              <a:t>استاذ</a:t>
            </a:r>
            <a:r>
              <a:rPr lang="ar-SA" sz="3200" dirty="0" smtClean="0">
                <a:latin typeface="Andalus" pitchFamily="18" charset="-78"/>
                <a:cs typeface="Andalus" pitchFamily="18" charset="-78"/>
              </a:rPr>
              <a:t> المقرر</a:t>
            </a:r>
          </a:p>
          <a:p>
            <a:pPr algn="ctr"/>
            <a:r>
              <a:rPr lang="ar-SA" sz="3200" dirty="0" smtClean="0">
                <a:latin typeface="Andalus" pitchFamily="18" charset="-78"/>
                <a:cs typeface="Andalus" pitchFamily="18" charset="-78"/>
              </a:rPr>
              <a:t>أ.د / </a:t>
            </a:r>
            <a:r>
              <a:rPr lang="ar-SA" sz="3200" dirty="0" err="1" smtClean="0">
                <a:latin typeface="Andalus" pitchFamily="18" charset="-78"/>
                <a:cs typeface="Andalus" pitchFamily="18" charset="-78"/>
              </a:rPr>
              <a:t>ابراهيم</a:t>
            </a:r>
            <a:r>
              <a:rPr lang="ar-SA" sz="3200" dirty="0" smtClean="0">
                <a:latin typeface="Andalus" pitchFamily="18" charset="-78"/>
                <a:cs typeface="Andalus" pitchFamily="18" charset="-78"/>
              </a:rPr>
              <a:t> سالم </a:t>
            </a:r>
            <a:r>
              <a:rPr lang="ar-SA" sz="3200" dirty="0" err="1" smtClean="0">
                <a:latin typeface="Andalus" pitchFamily="18" charset="-78"/>
                <a:cs typeface="Andalus" pitchFamily="18" charset="-78"/>
              </a:rPr>
              <a:t>الصباطي</a:t>
            </a:r>
            <a:r>
              <a:rPr lang="ar-SA" sz="2800" dirty="0" smtClean="0"/>
              <a:t> </a:t>
            </a:r>
            <a:endParaRPr lang="ar-SA" sz="2800"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1387</TotalTime>
  <Words>1155</Words>
  <Application>Microsoft Office PowerPoint</Application>
  <PresentationFormat>A4 Paper (210x297 mm)‎</PresentationFormat>
  <Paragraphs>92</Paragraphs>
  <Slides>23</Slides>
  <Notes>0</Notes>
  <HiddenSlides>0</HiddenSlides>
  <MMClips>0</MMClips>
  <ScaleCrop>false</ScaleCrop>
  <HeadingPairs>
    <vt:vector size="4" baseType="variant">
      <vt:variant>
        <vt:lpstr>سمة</vt:lpstr>
      </vt:variant>
      <vt:variant>
        <vt:i4>1</vt:i4>
      </vt:variant>
      <vt:variant>
        <vt:lpstr>عناوين الشرائح</vt:lpstr>
      </vt:variant>
      <vt:variant>
        <vt:i4>23</vt:i4>
      </vt:variant>
    </vt:vector>
  </HeadingPairs>
  <TitlesOfParts>
    <vt:vector size="24" baseType="lpstr">
      <vt:lpstr>Office Theme</vt:lpstr>
      <vt:lpstr>الشريحة 1</vt:lpstr>
      <vt:lpstr>المحاضرة الرابعة عشر</vt:lpstr>
      <vt:lpstr>محتويات المحاضرة</vt:lpstr>
      <vt:lpstr>مظاهر التغير لدى كبار السن </vt:lpstr>
      <vt:lpstr>التغير الجسمي والحركي</vt:lpstr>
      <vt:lpstr>الشريحة 6</vt:lpstr>
      <vt:lpstr>التغير الإنفعالي</vt:lpstr>
      <vt:lpstr>ومن أهم انفعالات مرحلة الشيخوخة الآتي: </vt:lpstr>
      <vt:lpstr>الشريحة 9</vt:lpstr>
      <vt:lpstr>الشريحة 10</vt:lpstr>
      <vt:lpstr>التغير الإجتماعي</vt:lpstr>
      <vt:lpstr>التغير البيولوجي والفسيولوجي</vt:lpstr>
      <vt:lpstr>الإتجاهات المستقبلية في رعاية كبار السن</vt:lpstr>
      <vt:lpstr>الشريحة 14</vt:lpstr>
      <vt:lpstr>الشريحة 15</vt:lpstr>
      <vt:lpstr>الشريحة 16</vt:lpstr>
      <vt:lpstr>التغير العقلي ( المعرفي )</vt:lpstr>
      <vt:lpstr>التغير الحسي ( الحاسي )</vt:lpstr>
      <vt:lpstr>التغير الحسي للجلد البشري </vt:lpstr>
      <vt:lpstr>التغير الجنسي</vt:lpstr>
      <vt:lpstr>السلوك الديني </vt:lpstr>
      <vt:lpstr>القضية :</vt:lpstr>
      <vt:lpstr>الشريحة 23</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muser</cp:lastModifiedBy>
  <cp:revision>93</cp:revision>
  <dcterms:created xsi:type="dcterms:W3CDTF">2009-10-14T19:14:34Z</dcterms:created>
  <dcterms:modified xsi:type="dcterms:W3CDTF">2011-11-28T21:08:06Z</dcterms:modified>
</cp:coreProperties>
</file>