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89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186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spd="slow">
    <p:wipe dir="d"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للانتساب</a:t>
            </a:r>
            <a:endParaRPr lang="en-US" sz="2800" b="1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dirty="0" smtClean="0">
                <a:solidFill>
                  <a:srgbClr val="898989"/>
                </a:solidFill>
                <a:latin typeface="Calibri" pitchFamily="34" charset="0"/>
              </a:rPr>
              <a:t>التربية الخاصة</a:t>
            </a:r>
            <a:r>
              <a:rPr lang="en-US" sz="2800" b="1" dirty="0" smtClean="0">
                <a:solidFill>
                  <a:srgbClr val="898989"/>
                </a:solidFill>
                <a:latin typeface="Calibri" pitchFamily="34" charset="0"/>
              </a:rPr>
              <a:t>  </a:t>
            </a:r>
            <a:r>
              <a:rPr lang="ar-EG" sz="2800" b="1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ا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لتربية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– قسم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5867400" cy="20574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ورقمه: </a:t>
            </a:r>
          </a:p>
          <a:p>
            <a:pPr algn="just">
              <a:lnSpc>
                <a:spcPct val="80000"/>
              </a:lnSpc>
            </a:pP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التربية الخاصة في المملكة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b="1" dirty="0" smtClean="0"/>
              <a:t>********************************</a:t>
            </a:r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الأول  </a:t>
            </a:r>
            <a:b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</a:t>
            </a:r>
            <a:r>
              <a:rPr lang="ar-EG" sz="2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000" b="1" dirty="0">
              <a:solidFill>
                <a:srgbClr val="7F7F7F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EG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عادل عبد الفتاح الهجين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</a:t>
            </a:r>
            <a:r>
              <a:rPr lang="ar-SA" b="1" dirty="0" smtClean="0">
                <a:solidFill>
                  <a:srgbClr val="376092"/>
                </a:solidFill>
                <a:cs typeface="Arial" pitchFamily="34" charset="0"/>
              </a:rPr>
              <a:t>عنوان المحاضرة</a:t>
            </a:r>
            <a:r>
              <a:rPr lang="ar-EG" b="1" dirty="0" smtClean="0">
                <a:solidFill>
                  <a:srgbClr val="376092"/>
                </a:solidFill>
                <a:cs typeface="Arial" pitchFamily="34" charset="0"/>
              </a:rPr>
              <a:t> ال</a:t>
            </a:r>
            <a:r>
              <a:rPr lang="ar-SA" b="1" dirty="0" smtClean="0">
                <a:solidFill>
                  <a:srgbClr val="376092"/>
                </a:solidFill>
                <a:cs typeface="Arial" pitchFamily="34" charset="0"/>
              </a:rPr>
              <a:t>رابعة عشر</a:t>
            </a:r>
            <a:endParaRPr lang="en-US" b="1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rtl="1" eaLnBrk="1" hangingPunct="1"/>
            <a:r>
              <a:rPr lang="ar-SA" sz="3600" b="1" dirty="0" smtClean="0">
                <a:solidFill>
                  <a:srgbClr val="0070C0"/>
                </a:solidFill>
                <a:cs typeface="Arial" pitchFamily="34" charset="0"/>
              </a:rPr>
              <a:t>التربية الخاصة في المملكة </a:t>
            </a:r>
          </a:p>
          <a:p>
            <a:pPr rtl="1" eaLnBrk="1" hangingPunct="1"/>
            <a:r>
              <a:rPr lang="ar-SA" sz="3600" b="1" dirty="0" smtClean="0">
                <a:solidFill>
                  <a:srgbClr val="0070C0"/>
                </a:solidFill>
                <a:cs typeface="Arial" pitchFamily="34" charset="0"/>
              </a:rPr>
              <a:t>عوامل نجاحها والتحديات التي تواجهها وأدوات تطويرها</a:t>
            </a:r>
          </a:p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81000"/>
            <a:ext cx="8915400" cy="5745163"/>
          </a:xfrm>
        </p:spPr>
        <p:txBody>
          <a:bodyPr/>
          <a:lstStyle/>
          <a:p>
            <a:pPr rtl="1"/>
            <a:r>
              <a:rPr lang="ar-SA" sz="2800" b="1" dirty="0" smtClean="0">
                <a:solidFill>
                  <a:srgbClr val="009900"/>
                </a:solidFill>
              </a:rPr>
              <a:t>أولاً: العوامل التي أسهمت في سرعة تطور التربية الخاصة ونجاحها وانتشار برامجها في المملكة:</a:t>
            </a:r>
          </a:p>
          <a:p>
            <a:pPr rtl="1"/>
            <a:endParaRPr lang="ar-SA" sz="2800" b="1" dirty="0" smtClean="0"/>
          </a:p>
          <a:p>
            <a:pPr algn="just" rtl="1"/>
            <a:r>
              <a:rPr lang="ar-SA" sz="2800" b="1" dirty="0" smtClean="0"/>
              <a:t>1. الخصائص الكثيرة والنعم الجمة التي حبا الله -سبحانة وتعالي- بها المملكة العربية السعودية منذ تأسيسها علي يد الملك عبد العزيز آل سعود – طيب الله ثراه- حتي عهد </a:t>
            </a:r>
            <a:r>
              <a:rPr lang="en-US" sz="2800" b="1" dirty="0" smtClean="0"/>
              <a:t> </a:t>
            </a:r>
            <a:r>
              <a:rPr lang="ar-SA" sz="2800" b="1" dirty="0" smtClean="0"/>
              <a:t>الملك عبد الله بن عبد العزيز –أطال الله عمره- يأتي في مقدمة هذه النعم: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800" b="1" dirty="0" smtClean="0"/>
              <a:t>نعمة التمسك بتعاليم الدين الإسلامي الحنيف.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800" b="1" dirty="0" smtClean="0"/>
              <a:t>نعمة القيادة الواعية الحكيمة الرشيدة.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800" b="1" dirty="0" smtClean="0"/>
              <a:t>نعمة الأمن والاستقرار.</a:t>
            </a:r>
          </a:p>
          <a:p>
            <a:pPr algn="just" rtl="1">
              <a:buFont typeface="Arial" pitchFamily="34" charset="0"/>
              <a:buChar char="•"/>
            </a:pPr>
            <a:r>
              <a:rPr lang="ar-SA" sz="2800" b="1" dirty="0" smtClean="0"/>
              <a:t>نعمة الرخاء الاقتصادي والأمن الغذائي.</a:t>
            </a:r>
            <a:endParaRPr lang="ar-SA" sz="2800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304800"/>
            <a:ext cx="8915400" cy="4952999"/>
          </a:xfrm>
        </p:spPr>
        <p:txBody>
          <a:bodyPr/>
          <a:lstStyle/>
          <a:p>
            <a:pPr algn="just" rtl="1"/>
            <a:r>
              <a:rPr lang="ar-SA" sz="2800" b="1" dirty="0" smtClean="0">
                <a:solidFill>
                  <a:srgbClr val="009900"/>
                </a:solidFill>
              </a:rPr>
              <a:t>تبع العوامل التي أسهمت في سرعة تطور التربية الخاصة ونجاحها وانتشار برامجها في المملكة:</a:t>
            </a:r>
          </a:p>
          <a:p>
            <a:pPr algn="just" rtl="1"/>
            <a:endParaRPr lang="ar-SA" sz="2800" b="1" dirty="0" smtClean="0"/>
          </a:p>
          <a:p>
            <a:pPr algn="just" rtl="1"/>
            <a:r>
              <a:rPr lang="ar-SA" sz="2800" b="1" dirty="0" smtClean="0"/>
              <a:t>(2) الرعاية والدعم والاهتمام الذي تحظي به الفئات الخاصة.</a:t>
            </a:r>
          </a:p>
          <a:p>
            <a:pPr algn="just" rtl="1"/>
            <a:r>
              <a:rPr lang="ar-SA" sz="2800" b="1" dirty="0" smtClean="0"/>
              <a:t>(3) الاهتمام بتنمية الكوادر البشرية.</a:t>
            </a:r>
          </a:p>
          <a:p>
            <a:pPr algn="just" rtl="1"/>
            <a:r>
              <a:rPr lang="ar-SA" sz="2800" b="1" dirty="0" smtClean="0"/>
              <a:t>(4) تفعيل دور الأمانة العامة للتربية الخاصة عن طريق استحداث إدارات</a:t>
            </a:r>
          </a:p>
          <a:p>
            <a:pPr algn="just" rtl="1"/>
            <a:r>
              <a:rPr lang="ar-SA" sz="2800" b="1" dirty="0" smtClean="0"/>
              <a:t>     جديدة</a:t>
            </a:r>
          </a:p>
          <a:p>
            <a:pPr algn="just" rtl="1"/>
            <a:r>
              <a:rPr lang="ar-SA" sz="2800" b="1" dirty="0" smtClean="0"/>
              <a:t>(5) الاستفادة من الأساليب التربوية الحديثة.</a:t>
            </a:r>
          </a:p>
          <a:p>
            <a:pPr algn="just" rtl="1"/>
            <a:r>
              <a:rPr lang="ar-SA" sz="2800" b="1" dirty="0" smtClean="0"/>
              <a:t>(6) الدور الكبير الذي يقوم به قطاع التعليم العالي في تطور التربية الخاصة</a:t>
            </a:r>
          </a:p>
          <a:p>
            <a:pPr algn="just" rtl="1"/>
            <a:r>
              <a:rPr lang="ar-SA" sz="2800" b="1" dirty="0" smtClean="0"/>
              <a:t>     وانتشار برامجها.</a:t>
            </a:r>
            <a:endParaRPr lang="ar-SA" sz="2800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457200"/>
            <a:ext cx="8915400" cy="5668963"/>
          </a:xfrm>
        </p:spPr>
        <p:txBody>
          <a:bodyPr/>
          <a:lstStyle/>
          <a:p>
            <a:pPr algn="just" rtl="1"/>
            <a:r>
              <a:rPr lang="ar-SA" sz="2800" b="1" dirty="0" smtClean="0">
                <a:solidFill>
                  <a:srgbClr val="009900"/>
                </a:solidFill>
              </a:rPr>
              <a:t>تبع العوامل التي أسهمت في سرعة تطور التربية الخاصة ونجاحها وانتشار برامجها في المملكة:</a:t>
            </a:r>
            <a:endParaRPr lang="ar-SA" sz="2800" b="1" dirty="0" smtClean="0"/>
          </a:p>
          <a:p>
            <a:pPr algn="just" rtl="1"/>
            <a:r>
              <a:rPr lang="ar-SA" sz="2800" b="1" dirty="0" smtClean="0"/>
              <a:t>(7) ما أسهم قطاع البحث العلمي من خلال وحداته مراكزه داخل الجامعات         وخارجها.</a:t>
            </a:r>
          </a:p>
          <a:p>
            <a:pPr algn="just" rtl="1"/>
            <a:r>
              <a:rPr lang="ar-SA" sz="2800" b="1" dirty="0" smtClean="0"/>
              <a:t>(8) الاستفادة من التقنية الحديثة وتسخيرها لخدمة ذوي الاحتياجات الخاصة.</a:t>
            </a:r>
          </a:p>
          <a:p>
            <a:pPr algn="just" rtl="1"/>
            <a:r>
              <a:rPr lang="ar-SA" sz="2800" b="1" dirty="0" smtClean="0"/>
              <a:t>(9) رعاية وتبني المملكة للعديد من المؤتمرات والندوات التي تهتم بتربية وتأهيل ذوي الاحتياجات التربوية الخاصة.</a:t>
            </a:r>
          </a:p>
          <a:p>
            <a:pPr algn="just" rtl="1"/>
            <a:r>
              <a:rPr lang="ar-SA" sz="2800" b="1" dirty="0" smtClean="0"/>
              <a:t>(10) الدور المتنامي للقطاع الخاص في مجال رعاية ذوي الاحتياجات الخاصة.</a:t>
            </a:r>
          </a:p>
          <a:p>
            <a:pPr algn="just" rtl="1"/>
            <a:r>
              <a:rPr lang="ar-SA" sz="2800" b="1" dirty="0" smtClean="0"/>
              <a:t>(11) زيادة المشاركة الأسرية في العملية التربوية من خلال مجالس الآباء.</a:t>
            </a:r>
          </a:p>
          <a:p>
            <a:pPr algn="just" rtl="1"/>
            <a:r>
              <a:rPr lang="ar-SA" sz="2800" b="1" dirty="0" smtClean="0"/>
              <a:t>(12) ما أسهمت به الأسرة الوطنية للتربية الخاصة بوزارة التربية والتعليم من الارتقاء بخدمات التربية الخاصة.</a:t>
            </a:r>
          </a:p>
          <a:p>
            <a:endParaRPr lang="ar-SA" sz="2800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9900"/>
                </a:solidFill>
              </a:rPr>
              <a:t>ثانياً: التحديات التي تواجه التربية الخاصة:</a:t>
            </a:r>
            <a:endParaRPr lang="ar-SA" b="1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r>
              <a:rPr lang="ar-SA" dirty="0" smtClean="0"/>
              <a:t>1</a:t>
            </a:r>
            <a:r>
              <a:rPr lang="ar-SA" b="1" dirty="0" smtClean="0"/>
              <a:t>. حجم المشكلة التي تواجه التربية الخاصة ببعدها الكمي والنوعي.</a:t>
            </a:r>
          </a:p>
          <a:p>
            <a:pPr algn="just" rtl="1"/>
            <a:r>
              <a:rPr lang="ar-SA" b="1" dirty="0" smtClean="0"/>
              <a:t>2. نقص الوعي بالتربية الخاصة الذي مازال موجوداً في بعض قطاعات المجتمع .</a:t>
            </a:r>
          </a:p>
          <a:p>
            <a:pPr algn="just" rtl="1"/>
            <a:r>
              <a:rPr lang="ar-SA" b="1" dirty="0" smtClean="0"/>
              <a:t>3.الزيادة المطردة في الحاجة إلي خدمات التربية الخاصة والتي تعود إلي عاملين رئيسين هما:</a:t>
            </a:r>
          </a:p>
          <a:p>
            <a:pPr algn="just" rtl="1"/>
            <a:r>
              <a:rPr lang="ar-SA" b="1" dirty="0" smtClean="0"/>
              <a:t>   أ. ارتفاع معدل النمو السكاني في المملكة.</a:t>
            </a:r>
          </a:p>
          <a:p>
            <a:pPr algn="just" rtl="1"/>
            <a:r>
              <a:rPr lang="ar-SA" b="1" dirty="0" smtClean="0"/>
              <a:t>  ب. ارتفاع نسبة الوعي لدي سكان المملكة بقضايا الإعاقة وأهمية تربية وتعليم ذوي الاحتياجات الخاصة.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533400"/>
            <a:ext cx="8915400" cy="5592763"/>
          </a:xfrm>
        </p:spPr>
        <p:txBody>
          <a:bodyPr/>
          <a:lstStyle/>
          <a:p>
            <a:pPr algn="just" rtl="1"/>
            <a:r>
              <a:rPr lang="ar-SA" b="1" dirty="0" smtClean="0">
                <a:solidFill>
                  <a:srgbClr val="009900"/>
                </a:solidFill>
              </a:rPr>
              <a:t>تبع ثانياً: التحديات التي تواجه التربية الخاصة:</a:t>
            </a:r>
          </a:p>
          <a:p>
            <a:pPr algn="just" rtl="1"/>
            <a:endParaRPr lang="ar-SA" dirty="0" smtClean="0"/>
          </a:p>
          <a:p>
            <a:r>
              <a:rPr lang="ar-SA" dirty="0" smtClean="0"/>
              <a:t>4</a:t>
            </a:r>
            <a:r>
              <a:rPr lang="ar-SA" b="1" dirty="0" smtClean="0"/>
              <a:t>. النقص الحاد في الكوادر البشرية المؤهلة في مجال التربية   </a:t>
            </a:r>
          </a:p>
          <a:p>
            <a:r>
              <a:rPr lang="ar-SA" b="1" dirty="0" smtClean="0"/>
              <a:t>    الخاصة</a:t>
            </a:r>
          </a:p>
          <a:p>
            <a:r>
              <a:rPr lang="ar-SA" b="1" dirty="0" smtClean="0"/>
              <a:t>5. مشكلات القياس والتشخيص في التربية الخاصة.</a:t>
            </a:r>
          </a:p>
          <a:p>
            <a:r>
              <a:rPr lang="ar-SA" b="1" dirty="0" smtClean="0"/>
              <a:t>6. عدم توفير الخدمات المساندة بشكل جيد.</a:t>
            </a:r>
          </a:p>
          <a:p>
            <a:r>
              <a:rPr lang="ar-SA" b="1" dirty="0" smtClean="0"/>
              <a:t>7. عدم انتظام الخدمات المساعدة</a:t>
            </a:r>
            <a:endParaRPr lang="ar-SA" b="1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009900"/>
                </a:solidFill>
              </a:rPr>
              <a:t>ثالثاً: أدوات تطوير التربية الخاصة :</a:t>
            </a:r>
            <a:endParaRPr lang="ar-SA" b="1" dirty="0">
              <a:solidFill>
                <a:srgbClr val="0099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905000"/>
            <a:ext cx="8915400" cy="3581400"/>
          </a:xfrm>
        </p:spPr>
        <p:txBody>
          <a:bodyPr/>
          <a:lstStyle/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/>
              <a:t>الأجهزة الإدارية للتربية الخاصة في وزارة التربية والتعليم.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/>
              <a:t>الأسرة الوطنية للتربية الخاصة.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/>
              <a:t>المجموعات الاستشارية التخصصية في التربية الخاصة.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/>
              <a:t>الجمعية السعودية للتربية الخاصة.</a:t>
            </a:r>
          </a:p>
          <a:p>
            <a:pPr marL="514350" indent="-514350" algn="just" rtl="1">
              <a:buFont typeface="+mj-lt"/>
              <a:buAutoNum type="arabicPeriod"/>
            </a:pPr>
            <a:r>
              <a:rPr lang="ar-SA" b="1" dirty="0" smtClean="0"/>
              <a:t>المجلس العربي للتربية الخاصة</a:t>
            </a:r>
          </a:p>
          <a:p>
            <a:pPr marL="514350" indent="-514350" algn="just" rtl="1">
              <a:buFont typeface="+mj-lt"/>
              <a:buAutoNum type="arabicPeriod"/>
            </a:pP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مهم جداً: الأجزاء المقررة من الكتاب المقرر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b="1" dirty="0" smtClean="0"/>
              <a:t>الأجزاء المقررة من الكتاب هي من (</a:t>
            </a:r>
            <a:r>
              <a:rPr lang="ar-SA" b="1" dirty="0" smtClean="0">
                <a:solidFill>
                  <a:srgbClr val="009900"/>
                </a:solidFill>
              </a:rPr>
              <a:t>صفحة  35 – 144</a:t>
            </a:r>
            <a:r>
              <a:rPr lang="ar-SA" b="1" dirty="0" smtClean="0"/>
              <a:t>)</a:t>
            </a:r>
          </a:p>
          <a:p>
            <a:pPr algn="just" rtl="1"/>
            <a:r>
              <a:rPr lang="ar-SA" sz="2400" dirty="0" smtClean="0">
                <a:solidFill>
                  <a:srgbClr val="FF0000"/>
                </a:solidFill>
              </a:rPr>
              <a:t>ويستثني من الصفحات السابقة تلك الصفحات فهي غير مقرر وهي:</a:t>
            </a:r>
          </a:p>
          <a:p>
            <a:pPr marL="514350" indent="-514350" algn="just" rtl="1">
              <a:buFont typeface="Arial" pitchFamily="34" charset="0"/>
              <a:buChar char="•"/>
            </a:pPr>
            <a:r>
              <a:rPr lang="ar-SA" sz="2400" dirty="0" smtClean="0"/>
              <a:t>دور التعليم العالي في مسيرة التربية الخاصة </a:t>
            </a:r>
            <a:r>
              <a:rPr lang="ar-SA" sz="2400" dirty="0" smtClean="0">
                <a:solidFill>
                  <a:srgbClr val="FF0000"/>
                </a:solidFill>
              </a:rPr>
              <a:t>(غير مقرر )</a:t>
            </a:r>
            <a:endParaRPr lang="ar-SA" sz="2400" dirty="0" smtClean="0"/>
          </a:p>
          <a:p>
            <a:pPr marL="514350" indent="-514350" algn="just" rtl="1"/>
            <a:r>
              <a:rPr lang="ar-SA" sz="2400" dirty="0" smtClean="0"/>
              <a:t>     دور القطاع الأهلي والخيري في مسيرة التربية الخاصة (من ص51- 53)</a:t>
            </a:r>
            <a:r>
              <a:rPr lang="ar-SA" sz="2400" dirty="0" smtClean="0">
                <a:solidFill>
                  <a:srgbClr val="FF0000"/>
                </a:solidFill>
              </a:rPr>
              <a:t> (غير مقرر </a:t>
            </a:r>
            <a:endParaRPr lang="ar-SA" sz="2400" dirty="0" smtClean="0"/>
          </a:p>
          <a:p>
            <a:pPr marL="514350" indent="-514350" algn="just" rtl="1">
              <a:buFont typeface="Arial" pitchFamily="34" charset="0"/>
              <a:buChar char="•"/>
            </a:pPr>
            <a:r>
              <a:rPr lang="ar-SA" sz="2400" dirty="0" smtClean="0"/>
              <a:t>منطلقات التربية الخاصة (82-86)</a:t>
            </a:r>
            <a:r>
              <a:rPr lang="ar-SA" sz="2400" dirty="0" smtClean="0">
                <a:solidFill>
                  <a:srgbClr val="FF0000"/>
                </a:solidFill>
              </a:rPr>
              <a:t> (غير مقرر )</a:t>
            </a:r>
            <a:endParaRPr lang="ar-SA" sz="2400" dirty="0" smtClean="0"/>
          </a:p>
          <a:p>
            <a:pPr marL="514350" indent="-514350" algn="just" rtl="1">
              <a:buFont typeface="Arial" pitchFamily="34" charset="0"/>
              <a:buChar char="•"/>
            </a:pPr>
            <a:r>
              <a:rPr lang="ar-SA" sz="2400" dirty="0" smtClean="0"/>
              <a:t>مهام واختصاصات الأمانة العامة للتربية الخاصة </a:t>
            </a:r>
            <a:r>
              <a:rPr lang="ar-SA" sz="2400" dirty="0" smtClean="0"/>
              <a:t>(87)</a:t>
            </a:r>
            <a:r>
              <a:rPr lang="ar-SA" sz="2400" dirty="0" smtClean="0">
                <a:solidFill>
                  <a:srgbClr val="FF0000"/>
                </a:solidFill>
              </a:rPr>
              <a:t> </a:t>
            </a:r>
            <a:r>
              <a:rPr lang="ar-SA" sz="2400" dirty="0" smtClean="0">
                <a:solidFill>
                  <a:srgbClr val="FF0000"/>
                </a:solidFill>
              </a:rPr>
              <a:t>(غير مقرر )</a:t>
            </a:r>
            <a:endParaRPr lang="ar-SA" sz="2400" dirty="0" smtClean="0"/>
          </a:p>
          <a:p>
            <a:pPr marL="514350" indent="-514350" algn="just" rtl="1">
              <a:buFont typeface="Arial" pitchFamily="34" charset="0"/>
              <a:buChar char="•"/>
            </a:pPr>
            <a:r>
              <a:rPr lang="ar-SA" sz="2400" dirty="0" smtClean="0"/>
              <a:t>مهام واختصاصات إدارة العوق البصري (ص 91)</a:t>
            </a:r>
            <a:r>
              <a:rPr lang="ar-SA" sz="2400" dirty="0" smtClean="0">
                <a:solidFill>
                  <a:srgbClr val="FF0000"/>
                </a:solidFill>
              </a:rPr>
              <a:t> (غير مقرر )</a:t>
            </a:r>
            <a:endParaRPr lang="ar-SA" sz="2400" dirty="0" smtClean="0"/>
          </a:p>
          <a:p>
            <a:pPr marL="514350" indent="-514350" algn="just" rtl="1">
              <a:buFont typeface="+mj-lt"/>
              <a:buAutoNum type="arabicPeriod"/>
            </a:pPr>
            <a:endParaRPr lang="ar-SA" sz="2400" dirty="0" smtClean="0"/>
          </a:p>
          <a:p>
            <a:pPr marL="514350" indent="-514350" algn="just" rtl="1">
              <a:buFont typeface="+mj-lt"/>
              <a:buAutoNum type="arabicPeriod"/>
            </a:pP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تبع مهم جداً: الأجزاء المقررة من الكتاب المقرر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algn="just" rtl="1">
              <a:buFont typeface="Arial" pitchFamily="34" charset="0"/>
              <a:buChar char="•"/>
            </a:pPr>
            <a:r>
              <a:rPr lang="ar-SA" sz="2000" dirty="0" smtClean="0"/>
              <a:t>مهام واختصاصات إدارة العوق السمعي (ص 93)</a:t>
            </a:r>
            <a:r>
              <a:rPr lang="ar-SA" sz="2000" dirty="0" smtClean="0">
                <a:solidFill>
                  <a:srgbClr val="FF0000"/>
                </a:solidFill>
              </a:rPr>
              <a:t> (غير مقرر )</a:t>
            </a:r>
            <a:endParaRPr lang="ar-SA" sz="2000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dirty="0" smtClean="0"/>
              <a:t>مهام واختصاصات إدارة التربية الفكرية (ص 95)</a:t>
            </a:r>
            <a:r>
              <a:rPr lang="ar-SA" sz="2000" dirty="0" smtClean="0">
                <a:solidFill>
                  <a:srgbClr val="FF0000"/>
                </a:solidFill>
              </a:rPr>
              <a:t> (غير مقرر )</a:t>
            </a:r>
            <a:endParaRPr lang="ar-SA" sz="2000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dirty="0" smtClean="0"/>
              <a:t>مهام واختصاصات إدارة صعوبات التعلم (ص 97)</a:t>
            </a:r>
            <a:r>
              <a:rPr lang="ar-SA" sz="2000" dirty="0" smtClean="0">
                <a:solidFill>
                  <a:srgbClr val="FF0000"/>
                </a:solidFill>
              </a:rPr>
              <a:t> (غير مقرر )</a:t>
            </a:r>
            <a:endParaRPr lang="ar-SA" sz="2000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dirty="0" smtClean="0"/>
              <a:t>مهام واختصاصات إدارة التوحد والعوق المتعدد (ص 98)</a:t>
            </a:r>
            <a:r>
              <a:rPr lang="ar-SA" sz="2000" dirty="0" smtClean="0">
                <a:solidFill>
                  <a:srgbClr val="FF0000"/>
                </a:solidFill>
              </a:rPr>
              <a:t> (غير مقرر )</a:t>
            </a:r>
            <a:endParaRPr lang="ar-SA" sz="2000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dirty="0" smtClean="0"/>
              <a:t>مهام واختصاصات إدارة الدراسات والتطوير (ص 100)</a:t>
            </a:r>
            <a:r>
              <a:rPr lang="ar-SA" sz="2000" dirty="0" smtClean="0">
                <a:solidFill>
                  <a:srgbClr val="FF0000"/>
                </a:solidFill>
              </a:rPr>
              <a:t> (غير مقرر )</a:t>
            </a:r>
            <a:endParaRPr lang="ar-SA" sz="2000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dirty="0" smtClean="0"/>
              <a:t>مهام واختصاصات الإدارة التنفيذية (ص 102)</a:t>
            </a:r>
            <a:r>
              <a:rPr lang="ar-SA" sz="2000" dirty="0" smtClean="0">
                <a:solidFill>
                  <a:srgbClr val="FF0000"/>
                </a:solidFill>
              </a:rPr>
              <a:t> (غير مقرر )</a:t>
            </a:r>
            <a:endParaRPr lang="ar-SA" sz="2000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dirty="0" smtClean="0"/>
              <a:t>مهام واختصاصات إدارة الحاسب الآلي وتقنية التعليم (ص 103)</a:t>
            </a:r>
            <a:r>
              <a:rPr lang="ar-SA" sz="2000" dirty="0" smtClean="0">
                <a:solidFill>
                  <a:srgbClr val="FF0000"/>
                </a:solidFill>
              </a:rPr>
              <a:t> (غير مقرر )</a:t>
            </a:r>
            <a:endParaRPr lang="ar-SA" sz="2000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dirty="0" smtClean="0"/>
              <a:t>مهام واختصاصات إدارة الإسكان الداخلي (ص 104)</a:t>
            </a:r>
            <a:r>
              <a:rPr lang="ar-SA" sz="2000" dirty="0" smtClean="0">
                <a:solidFill>
                  <a:srgbClr val="FF0000"/>
                </a:solidFill>
              </a:rPr>
              <a:t> (غير مقرر )</a:t>
            </a:r>
            <a:endParaRPr lang="ar-SA" sz="2000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dirty="0" smtClean="0"/>
              <a:t>مهام واختصاصات إدارة العلاقات العامة والتوعية (ص 106)</a:t>
            </a:r>
            <a:r>
              <a:rPr lang="ar-SA" sz="2000" dirty="0" smtClean="0">
                <a:solidFill>
                  <a:srgbClr val="FF0000"/>
                </a:solidFill>
              </a:rPr>
              <a:t> (غير مقرر )</a:t>
            </a:r>
            <a:endParaRPr lang="ar-SA" sz="2000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dirty="0" smtClean="0"/>
              <a:t>مهام واختصاصات إدارة الشئون الإدارية (ص 107)</a:t>
            </a:r>
            <a:r>
              <a:rPr lang="ar-SA" sz="2000" dirty="0" smtClean="0">
                <a:solidFill>
                  <a:srgbClr val="FF0000"/>
                </a:solidFill>
              </a:rPr>
              <a:t> (غير مقرر )</a:t>
            </a:r>
            <a:endParaRPr lang="ar-SA" sz="2000" dirty="0" smtClean="0"/>
          </a:p>
          <a:p>
            <a:pPr algn="just" rtl="1">
              <a:buFont typeface="Arial" pitchFamily="34" charset="0"/>
              <a:buChar char="•"/>
            </a:pPr>
            <a:r>
              <a:rPr lang="ar-SA" sz="2000" dirty="0" smtClean="0"/>
              <a:t>مهام واختصاصات الإدارة العامة لرعاية الموهوبين (ص 110)</a:t>
            </a:r>
            <a:r>
              <a:rPr lang="ar-SA" sz="2000" dirty="0" smtClean="0">
                <a:solidFill>
                  <a:srgbClr val="FF0000"/>
                </a:solidFill>
              </a:rPr>
              <a:t> (غير مقرر )</a:t>
            </a:r>
          </a:p>
          <a:p>
            <a:pPr algn="just" rtl="1"/>
            <a:r>
              <a:rPr lang="ar-SA" dirty="0" smtClean="0">
                <a:solidFill>
                  <a:srgbClr val="FF0000"/>
                </a:solidFill>
              </a:rPr>
              <a:t>بالإضافة إلي باقي الكتاب من </a:t>
            </a:r>
            <a:r>
              <a:rPr lang="ar-SA" dirty="0" err="1" smtClean="0">
                <a:solidFill>
                  <a:srgbClr val="FF0000"/>
                </a:solidFill>
              </a:rPr>
              <a:t>ص</a:t>
            </a:r>
            <a:r>
              <a:rPr lang="ar-SA" dirty="0" smtClean="0">
                <a:solidFill>
                  <a:srgbClr val="FF0000"/>
                </a:solidFill>
              </a:rPr>
              <a:t> 145 حتى آخر الكتاب غير مقرر</a:t>
            </a:r>
          </a:p>
          <a:p>
            <a:pPr algn="just" rtl="1">
              <a:buFont typeface="Arial" pitchFamily="34" charset="0"/>
              <a:buChar char="•"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</a:pPr>
            <a:endParaRPr lang="ar-SA" dirty="0" smtClean="0"/>
          </a:p>
          <a:p>
            <a:pPr algn="just" rtl="1">
              <a:buFont typeface="Arial" pitchFamily="34" charset="0"/>
              <a:buChar char="•"/>
            </a:pP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F0F569-9724-490C-8368-9A7E0DF21DA7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3447</TotalTime>
  <Words>748</Words>
  <Application>Microsoft Office PowerPoint</Application>
  <PresentationFormat>A4 Paper (210x297 mm)‎</PresentationFormat>
  <Paragraphs>94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  عنوان المحاضرة الرابعة عشر</vt:lpstr>
      <vt:lpstr>الشريحة 3</vt:lpstr>
      <vt:lpstr>الشريحة 4</vt:lpstr>
      <vt:lpstr>الشريحة 5</vt:lpstr>
      <vt:lpstr>ثانياً: التحديات التي تواجه التربية الخاصة:</vt:lpstr>
      <vt:lpstr>الشريحة 7</vt:lpstr>
      <vt:lpstr>ثالثاً: أدوات تطوير التربية الخاصة :</vt:lpstr>
      <vt:lpstr>مهم جداً: الأجزاء المقررة من الكتاب المقرر</vt:lpstr>
      <vt:lpstr>تبع مهم جداً: الأجزاء المقررة من الكتاب المقرر</vt:lpstr>
      <vt:lpstr>الشريحة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msarhan</cp:lastModifiedBy>
  <cp:revision>298</cp:revision>
  <dcterms:created xsi:type="dcterms:W3CDTF">2009-10-14T19:14:34Z</dcterms:created>
  <dcterms:modified xsi:type="dcterms:W3CDTF">2010-12-10T13:38:50Z</dcterms:modified>
</cp:coreProperties>
</file>