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02" r:id="rId2"/>
    <p:sldId id="257" r:id="rId3"/>
    <p:sldId id="259" r:id="rId4"/>
    <p:sldId id="287" r:id="rId5"/>
    <p:sldId id="300" r:id="rId6"/>
    <p:sldId id="299" r:id="rId7"/>
    <p:sldId id="298" r:id="rId8"/>
    <p:sldId id="297" r:id="rId9"/>
    <p:sldId id="296" r:id="rId10"/>
    <p:sldId id="295" r:id="rId11"/>
    <p:sldId id="301" r:id="rId12"/>
    <p:sldId id="294" r:id="rId13"/>
    <p:sldId id="293" r:id="rId14"/>
    <p:sldId id="292"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75" d="100"/>
          <a:sy n="75" d="100"/>
        </p:scale>
        <p:origin x="-1242" y="-36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smtClean="0">
                <a:solidFill>
                  <a:srgbClr val="898989"/>
                </a:solidFill>
                <a:latin typeface="Calibri" pitchFamily="34" charset="0"/>
              </a:rPr>
              <a:t>نظام </a:t>
            </a:r>
            <a:r>
              <a:rPr lang="ar-EG" sz="2800" b="1" dirty="0">
                <a:solidFill>
                  <a:srgbClr val="898989"/>
                </a:solidFill>
                <a:latin typeface="Calibri" pitchFamily="34" charset="0"/>
              </a:rPr>
              <a:t>التعليم المطور </a:t>
            </a:r>
            <a:r>
              <a:rPr lang="ar-EG" sz="2800" b="1" dirty="0" smtClean="0">
                <a:solidFill>
                  <a:srgbClr val="898989"/>
                </a:solidFill>
                <a:latin typeface="Calibri" pitchFamily="34" charset="0"/>
              </a:rPr>
              <a:t>للانتساب</a:t>
            </a:r>
            <a:r>
              <a:rPr lang="en-US" sz="2600" dirty="0" smtClean="0">
                <a:solidFill>
                  <a:srgbClr val="898989"/>
                </a:solidFill>
                <a:latin typeface="Calibri" pitchFamily="34" charset="0"/>
              </a:rPr>
              <a:t> </a:t>
            </a:r>
            <a:r>
              <a:rPr lang="ar-SA" sz="2600" dirty="0" smtClean="0">
                <a:solidFill>
                  <a:srgbClr val="898989"/>
                </a:solidFill>
                <a:latin typeface="Calibri" pitchFamily="34" charset="0"/>
              </a:rPr>
              <a:t> </a:t>
            </a:r>
            <a:r>
              <a:rPr lang="en-US" sz="2600" dirty="0" smtClean="0">
                <a:solidFill>
                  <a:srgbClr val="898989"/>
                </a:solidFill>
                <a:latin typeface="Calibri" pitchFamily="34" charset="0"/>
              </a:rPr>
              <a:t> </a:t>
            </a:r>
            <a:r>
              <a:rPr lang="ar-EG" sz="2600" dirty="0" smtClean="0">
                <a:solidFill>
                  <a:srgbClr val="898989"/>
                </a:solidFill>
                <a:latin typeface="Calibri" pitchFamily="34" charset="0"/>
              </a:rPr>
              <a:t>كلية </a:t>
            </a:r>
            <a:r>
              <a:rPr lang="ar-EG" sz="2600" dirty="0">
                <a:solidFill>
                  <a:srgbClr val="898989"/>
                </a:solidFill>
                <a:latin typeface="Calibri" pitchFamily="34" charset="0"/>
              </a:rPr>
              <a:t>ا</a:t>
            </a:r>
            <a:r>
              <a:rPr lang="ar-SA" sz="2600" dirty="0">
                <a:solidFill>
                  <a:srgbClr val="898989"/>
                </a:solidFill>
                <a:latin typeface="Calibri" pitchFamily="34" charset="0"/>
              </a:rPr>
              <a:t>لتربية</a:t>
            </a:r>
            <a:r>
              <a:rPr lang="ar-EG" sz="2600" dirty="0">
                <a:solidFill>
                  <a:srgbClr val="898989"/>
                </a:solidFill>
                <a:latin typeface="Calibri" pitchFamily="34" charset="0"/>
              </a:rPr>
              <a:t> – </a:t>
            </a:r>
            <a:r>
              <a:rPr lang="ar-EG" sz="2600" dirty="0" smtClean="0">
                <a:solidFill>
                  <a:srgbClr val="898989"/>
                </a:solidFill>
                <a:latin typeface="Calibri" pitchFamily="34" charset="0"/>
              </a:rPr>
              <a:t>قسم</a:t>
            </a:r>
            <a:r>
              <a:rPr lang="ar-SA" sz="2600" dirty="0" smtClean="0">
                <a:solidFill>
                  <a:srgbClr val="898989"/>
                </a:solidFill>
                <a:latin typeface="Calibri" pitchFamily="34" charset="0"/>
              </a:rPr>
              <a:t> التربية الخاصة</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304800" y="2895600"/>
            <a:ext cx="5638800" cy="1470025"/>
          </a:xfrm>
          <a:prstGeom prst="rect">
            <a:avLst/>
          </a:prstGeom>
          <a:noFill/>
          <a:ln w="9525">
            <a:noFill/>
            <a:miter lim="800000"/>
            <a:headEnd/>
            <a:tailEnd/>
          </a:ln>
        </p:spPr>
        <p:txBody>
          <a:bodyPr anchor="ctr"/>
          <a:lstStyle/>
          <a:p>
            <a:pPr algn="l">
              <a:lnSpc>
                <a:spcPct val="80000"/>
              </a:lnSpc>
            </a:pPr>
            <a:endParaRPr lang="ar-SA" sz="3200" b="1" dirty="0" smtClean="0">
              <a:solidFill>
                <a:srgbClr val="376092"/>
              </a:solidFill>
              <a:latin typeface="AYM Wadiy S_U normal."/>
              <a:cs typeface="Times New Roman" pitchFamily="18" charset="0"/>
            </a:endParaRPr>
          </a:p>
          <a:p>
            <a:pPr algn="l">
              <a:lnSpc>
                <a:spcPct val="80000"/>
              </a:lnSpc>
            </a:pPr>
            <a:r>
              <a:rPr lang="ar-SA" sz="3200" b="1" dirty="0" smtClean="0">
                <a:solidFill>
                  <a:srgbClr val="376092"/>
                </a:solidFill>
                <a:latin typeface="AYM Wadiy S_U normal."/>
                <a:cs typeface="Times New Roman" pitchFamily="18" charset="0"/>
              </a:rPr>
              <a:t>مدخل إلى الإعاقة العقلية</a:t>
            </a:r>
            <a:r>
              <a:rPr lang="ar-EG" sz="3200" b="1" dirty="0" smtClean="0">
                <a:solidFill>
                  <a:srgbClr val="376092"/>
                </a:solidFill>
                <a:latin typeface="AYM Wadiy S_U normal."/>
                <a:cs typeface="Times New Roman" pitchFamily="18" charset="0"/>
              </a:rPr>
              <a:t> </a:t>
            </a:r>
            <a:r>
              <a:rPr lang="ar-SA" sz="3200" b="1" dirty="0" smtClean="0">
                <a:solidFill>
                  <a:srgbClr val="376092"/>
                </a:solidFill>
                <a:latin typeface="AYM Wadiy S_U normal."/>
                <a:cs typeface="Times New Roman" pitchFamily="18" charset="0"/>
              </a:rPr>
              <a:t>0219203</a:t>
            </a:r>
            <a:endParaRPr lang="ar-SA" sz="3200" b="1" dirty="0">
              <a:solidFill>
                <a:srgbClr val="376092"/>
              </a:solidFill>
              <a:latin typeface="AYM Wadiy S_U normal."/>
              <a:cs typeface="Times New Roman" pitchFamily="18" charset="0"/>
            </a:endParaRPr>
          </a:p>
          <a:p>
            <a:pPr algn="l">
              <a:lnSpc>
                <a:spcPct val="80000"/>
              </a:lnSpc>
            </a:pPr>
            <a:r>
              <a:rPr lang="en-US" b="1" dirty="0" smtClean="0">
                <a:solidFill>
                  <a:srgbClr val="376092"/>
                </a:solidFill>
                <a:latin typeface="AYM Wadiy S_U normal."/>
                <a:cs typeface="Times New Roman" pitchFamily="18" charset="0"/>
              </a:rPr>
              <a:t>------------------------------------</a:t>
            </a:r>
          </a:p>
          <a:p>
            <a:pPr algn="l">
              <a:lnSpc>
                <a:spcPct val="80000"/>
              </a:lnSpc>
            </a:pPr>
            <a:r>
              <a:rPr lang="ar-EG" sz="2200" b="1" dirty="0" smtClean="0">
                <a:solidFill>
                  <a:srgbClr val="7F7F7F"/>
                </a:solidFill>
                <a:latin typeface="Calibri" pitchFamily="34" charset="0"/>
                <a:cs typeface="Times New Roman" pitchFamily="18" charset="0"/>
              </a:rPr>
              <a:t>الفصل </a:t>
            </a:r>
            <a:r>
              <a:rPr lang="ar-EG" sz="2200" b="1" dirty="0">
                <a:solidFill>
                  <a:srgbClr val="7F7F7F"/>
                </a:solidFill>
                <a:latin typeface="Calibri" pitchFamily="34" charset="0"/>
                <a:cs typeface="Times New Roman" pitchFamily="18" charset="0"/>
              </a:rPr>
              <a:t>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2000" b="1" dirty="0">
                <a:solidFill>
                  <a:srgbClr val="7F7F7F"/>
                </a:solidFill>
                <a:latin typeface="Calibri" pitchFamily="34" charset="0"/>
                <a:cs typeface="Times New Roman" pitchFamily="18" charset="0"/>
              </a:rPr>
              <a:t>العام الدراسي </a:t>
            </a:r>
            <a:r>
              <a:rPr lang="ar-EG" sz="2000" b="1" dirty="0" smtClean="0">
                <a:solidFill>
                  <a:srgbClr val="7F7F7F"/>
                </a:solidFill>
                <a:latin typeface="Calibri" pitchFamily="34" charset="0"/>
                <a:cs typeface="Times New Roman" pitchFamily="18" charset="0"/>
              </a:rPr>
              <a:t>143</a:t>
            </a:r>
            <a:r>
              <a:rPr lang="ar-SA" sz="2000" b="1" dirty="0" smtClean="0">
                <a:solidFill>
                  <a:srgbClr val="7F7F7F"/>
                </a:solidFill>
                <a:latin typeface="Calibri" pitchFamily="34" charset="0"/>
                <a:cs typeface="Times New Roman" pitchFamily="18" charset="0"/>
              </a:rPr>
              <a:t>1</a:t>
            </a:r>
            <a:r>
              <a:rPr lang="ar-EG" sz="2000" b="1" dirty="0" smtClean="0">
                <a:solidFill>
                  <a:srgbClr val="7F7F7F"/>
                </a:solidFill>
                <a:latin typeface="Calibri" pitchFamily="34" charset="0"/>
                <a:cs typeface="Times New Roman" pitchFamily="18" charset="0"/>
              </a:rPr>
              <a:t> </a:t>
            </a:r>
            <a:r>
              <a:rPr lang="ar-EG" sz="2000" b="1" dirty="0">
                <a:solidFill>
                  <a:srgbClr val="7F7F7F"/>
                </a:solidFill>
                <a:latin typeface="Calibri" pitchFamily="34" charset="0"/>
                <a:cs typeface="Times New Roman" pitchFamily="18" charset="0"/>
              </a:rPr>
              <a:t>– </a:t>
            </a:r>
            <a:r>
              <a:rPr lang="ar-EG" sz="2000" b="1" dirty="0" smtClean="0">
                <a:solidFill>
                  <a:srgbClr val="7F7F7F"/>
                </a:solidFill>
                <a:latin typeface="Calibri" pitchFamily="34" charset="0"/>
                <a:cs typeface="Times New Roman" pitchFamily="18" charset="0"/>
              </a:rPr>
              <a:t>143</a:t>
            </a:r>
            <a:r>
              <a:rPr lang="ar-SA" sz="2000" b="1" dirty="0" smtClean="0">
                <a:solidFill>
                  <a:srgbClr val="7F7F7F"/>
                </a:solidFill>
                <a:latin typeface="Calibri" pitchFamily="34" charset="0"/>
                <a:cs typeface="Times New Roman" pitchFamily="18" charset="0"/>
              </a:rPr>
              <a:t>2هـ</a:t>
            </a:r>
            <a:endParaRPr lang="en-US" sz="2000" b="1" dirty="0" smtClean="0">
              <a:solidFill>
                <a:srgbClr val="7F7F7F"/>
              </a:solidFill>
              <a:latin typeface="Calibri" pitchFamily="34" charset="0"/>
            </a:endParaRPr>
          </a:p>
          <a:p>
            <a:pPr algn="l">
              <a:lnSpc>
                <a:spcPct val="80000"/>
              </a:lnSpc>
            </a:pPr>
            <a:r>
              <a:rPr lang="ar-SA" sz="2400" b="1" dirty="0" smtClean="0">
                <a:solidFill>
                  <a:srgbClr val="7F7F7F"/>
                </a:solidFill>
                <a:latin typeface="Calibri" pitchFamily="34" charset="0"/>
                <a:cs typeface="Times New Roman" pitchFamily="18" charset="0"/>
              </a:rPr>
              <a:t>د. أحمد رجب محمد</a:t>
            </a:r>
          </a:p>
          <a:p>
            <a:pPr algn="l">
              <a:lnSpc>
                <a:spcPct val="80000"/>
              </a:lnSpc>
            </a:pPr>
            <a:r>
              <a:rPr lang="ar-SA" sz="1900" b="1" dirty="0" err="1" smtClean="0">
                <a:solidFill>
                  <a:srgbClr val="7F7F7F"/>
                </a:solidFill>
                <a:latin typeface="Calibri" pitchFamily="34" charset="0"/>
                <a:cs typeface="Times New Roman" pitchFamily="18" charset="0"/>
              </a:rPr>
              <a:t>التحويلة</a:t>
            </a:r>
            <a:r>
              <a:rPr lang="ar-SA" sz="1900" b="1" dirty="0" smtClean="0">
                <a:solidFill>
                  <a:srgbClr val="7F7F7F"/>
                </a:solidFill>
                <a:latin typeface="Calibri" pitchFamily="34" charset="0"/>
                <a:cs typeface="Times New Roman" pitchFamily="18" charset="0"/>
              </a:rPr>
              <a:t> </a:t>
            </a:r>
            <a:r>
              <a:rPr lang="ar-SA" sz="1900" b="1" dirty="0" smtClean="0">
                <a:solidFill>
                  <a:srgbClr val="7F7F7F"/>
                </a:solidFill>
                <a:latin typeface="Calibri" pitchFamily="34" charset="0"/>
                <a:cs typeface="Times New Roman" pitchFamily="18" charset="0"/>
              </a:rPr>
              <a:t>الداخلية: </a:t>
            </a:r>
            <a:r>
              <a:rPr lang="ar-SA" sz="1900" b="1" dirty="0" smtClean="0">
                <a:solidFill>
                  <a:srgbClr val="7F7F7F"/>
                </a:solidFill>
                <a:latin typeface="Calibri" pitchFamily="34" charset="0"/>
                <a:cs typeface="Times New Roman" pitchFamily="18" charset="0"/>
              </a:rPr>
              <a:t>1896 السبت من الساعة 10.30 – 12.30 ظهراً</a:t>
            </a:r>
            <a:endParaRPr lang="ar-SA" sz="1900" b="1" dirty="0" smtClean="0">
              <a:solidFill>
                <a:srgbClr val="7F7F7F"/>
              </a:solidFill>
              <a:latin typeface="Calibri" pitchFamily="34" charset="0"/>
              <a:cs typeface="Times New Roman" pitchFamily="18" charset="0"/>
            </a:endParaRPr>
          </a:p>
          <a:p>
            <a:pPr algn="l">
              <a:lnSpc>
                <a:spcPct val="80000"/>
              </a:lnSpc>
            </a:pPr>
            <a:r>
              <a:rPr lang="ar-SA" sz="2000" b="1" dirty="0" smtClean="0">
                <a:solidFill>
                  <a:srgbClr val="7F7F7F"/>
                </a:solidFill>
                <a:latin typeface="Calibri" pitchFamily="34" charset="0"/>
                <a:cs typeface="Times New Roman" pitchFamily="18" charset="0"/>
              </a:rPr>
              <a:t>البريد الإلكتروني:</a:t>
            </a:r>
            <a:r>
              <a:rPr lang="en-US" sz="2000" b="1" dirty="0" smtClean="0">
                <a:solidFill>
                  <a:srgbClr val="7F7F7F"/>
                </a:solidFill>
                <a:latin typeface="Calibri" pitchFamily="34" charset="0"/>
                <a:cs typeface="Times New Roman" pitchFamily="18" charset="0"/>
              </a:rPr>
              <a:t>arelsayed@kfu.edu.sa</a:t>
            </a:r>
            <a:r>
              <a:rPr lang="ar-SA" sz="2000" b="1" dirty="0" smtClean="0">
                <a:solidFill>
                  <a:srgbClr val="7F7F7F"/>
                </a:solidFill>
                <a:latin typeface="Calibri" pitchFamily="34" charset="0"/>
                <a:cs typeface="Times New Roman" pitchFamily="18" charset="0"/>
              </a:rPr>
              <a:t> </a:t>
            </a:r>
            <a:endParaRPr lang="en-US" sz="20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الأولى</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تعريف الإعاقة العقلية</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dirty="0" smtClean="0">
                <a:solidFill>
                  <a:srgbClr val="376092"/>
                </a:solidFill>
                <a:cs typeface="Arial" pitchFamily="34" charset="0"/>
              </a:rPr>
              <a:t>مقدمة </a:t>
            </a:r>
            <a:r>
              <a:rPr lang="ar-SA" dirty="0" smtClean="0">
                <a:solidFill>
                  <a:srgbClr val="376092"/>
                </a:solidFill>
                <a:cs typeface="Arial" pitchFamily="34" charset="0"/>
              </a:rPr>
              <a:t>عن تعريف </a:t>
            </a:r>
            <a:r>
              <a:rPr lang="ar-SA" dirty="0" smtClean="0">
                <a:solidFill>
                  <a:srgbClr val="376092"/>
                </a:solidFill>
                <a:cs typeface="Arial" pitchFamily="34" charset="0"/>
              </a:rPr>
              <a:t>الإعاقة العقلية</a:t>
            </a:r>
          </a:p>
        </p:txBody>
      </p:sp>
      <p:sp>
        <p:nvSpPr>
          <p:cNvPr id="8195" name="Content Placeholder 2"/>
          <p:cNvSpPr>
            <a:spLocks noGrp="1"/>
          </p:cNvSpPr>
          <p:nvPr>
            <p:ph idx="1"/>
          </p:nvPr>
        </p:nvSpPr>
        <p:spPr>
          <a:xfrm>
            <a:off x="228600" y="1295400"/>
            <a:ext cx="9144000" cy="4678363"/>
          </a:xfrm>
        </p:spPr>
        <p:txBody>
          <a:bodyPr/>
          <a:lstStyle/>
          <a:p>
            <a:pPr eaLnBrk="1" hangingPunct="1"/>
            <a:r>
              <a:rPr lang="ar-SA" dirty="0" smtClean="0"/>
              <a:t>تقع الإعاقة العقلية ضمن اهتمام فئات مهنية مختلفة، ولهذا فقد حاول المختصون في ميادين الطب والاجتماع والتربية وغيرهم التعرف على الإعاقة العقلية من حيث طبيعتها ومسبباتها، وطرق الوقاية منها، وأفضل السبل لرعاية الأشخاص المعاقين عقلياً، ولم يتوقف الأمر عند ذلك؛ فقد استدعى التوسع الكبير في الخدمات المقدمة للمعاقين عقلياً وتنوع تلك الخدمات قيام المجتمعات المختلفة بوضع الضوابط والمعايير التي تحدد أهلية الفرد للاستفادة من تلك الخدمات وتحديد الشروط الواجب توافرها في الخدمات اللازمة،</a:t>
            </a: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cs typeface="Arial" pitchFamily="34" charset="0"/>
              </a:rPr>
              <a:t>تابع مقدمة عن تعريف </a:t>
            </a:r>
            <a:r>
              <a:rPr lang="ar-SA" dirty="0" smtClean="0">
                <a:cs typeface="Arial" pitchFamily="34" charset="0"/>
              </a:rPr>
              <a:t>الإعاقة العقلية</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SA" dirty="0" smtClean="0"/>
              <a:t>وبناءً عليه فقد جعل هذا التطور قضية الإعاقة العقلية موضوعاً اجتماعياً اهتم به</a:t>
            </a:r>
            <a:r>
              <a:rPr lang="ar-SA" dirty="0" smtClean="0"/>
              <a:t> المشرعون وأهل السياسة والحكام من باب </a:t>
            </a:r>
            <a:r>
              <a:rPr lang="ar-SA" dirty="0" smtClean="0"/>
              <a:t>اهتمامهم </a:t>
            </a:r>
            <a:r>
              <a:rPr lang="ar-SA" dirty="0" smtClean="0"/>
              <a:t>بوضع الأنظمة والقوانين المختلفة المتعلقة بالمعاقين عقلياً وتنظيم الخدمات المقدمة لهم، كما اهتم </a:t>
            </a:r>
            <a:r>
              <a:rPr lang="ar-SA" dirty="0" smtClean="0"/>
              <a:t>بها أولياء الأمور الذين يهمهم أن يتلقى أطفالهم المعاقون الخدمات المناسبة.</a:t>
            </a:r>
            <a:endParaRPr lang="en-US"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cs typeface="Arial" pitchFamily="34" charset="0"/>
              </a:rPr>
              <a:t>تابع </a:t>
            </a:r>
            <a:r>
              <a:rPr lang="ar-SA" dirty="0" smtClean="0">
                <a:cs typeface="Arial" pitchFamily="34" charset="0"/>
              </a:rPr>
              <a:t>مقدمة عن تعريف الإعاقة العقلية</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SA" sz="2800" dirty="0" smtClean="0"/>
              <a:t>وحيث إن الإعاقة بشكل عام والإعاقة العقلية بشكل خاص ظاهرة لا تعترف بالحدود الاجتماعية ويمكن أن يتعرض لها على حد سواء الأسر الفقيرة والغنية معاً؛ فإنها بحق ظاهرة استرعت بدرجات متفاوتة اهتمام مختلف الفئات المهنية والعلمية إلى درجة من الاختلاف في فهم هذه الظاهرة وتحديد طبيعتها ومسبباتها، حيث حاول الأطباء تفسيرها وفقاً لإطارهم المرجعي، بينما حاول المختصون الاجتماعيون تفسيرها وربطها بالمتغيرات الاجتماعية والثقافية في الأسرة والبيئة المحيطة، وكذلك فعل علماء النفس والتربية حيث انطلقوا في تفسيراتهم من خلفياتهم الأكاديمية والمهنية وقدموا العديد من التفسيرات القائمة على النظريات السيكولوجية والتربوية المختلفة.</a:t>
            </a: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cs typeface="Arial" pitchFamily="34" charset="0"/>
              </a:rPr>
              <a:t>تابع مقدمة عن تعريف الإعاقة العقلية</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SA" sz="2600" dirty="0" smtClean="0"/>
              <a:t>وفي ضوء ما سبق يمكن القول أن الباحث في مجال الإعاقة العقلية يواجه مشكلة تعدد المفاهيم التي يتداولها المتخصصون والعاملون في هذا الميدان، واستخدامهم المصطلح الواحد بمعان مختلفة، فقد استخدم الباحثون الإنجليز والأمريكان مصطلحات من قبل: مثل بدون عقل، وصغير العقل، ونقصان العقل، وفي أواخر الخمسينات تخلوا عن هذه المصطلحات واستخدموا مصطلح التخلف العقلي، والتأخر العقلي، أما الباحثون العرب، فقد استخدموا مصطلحات كثيرة منها القصور العقلي، والنقص العقلي، والضعف العقلي والتأخر العقلي والشذوذ العقلي، والإعاقة العقلية، ويرجع هذا التعدد إلى ظروف ترجمة المصطلحات الإنجليزية؛ فبعض الباحثين ترجمها ترجمة حرفية، والبعض الآخر ترجمها بحسب مضمونها، واختلفوا في تحديد هذا المضمون، والتخلف العقلي ليس مرضاً كالسرطان أو السل أو غير ذلك ولكنه حالة.</a:t>
            </a:r>
            <a:endParaRPr lang="en-US" sz="26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cs typeface="Arial" pitchFamily="34" charset="0"/>
              </a:rPr>
              <a:t>تابع مقدمة عن تعريف الإعاقة العقلية</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SA" sz="2800" dirty="0" smtClean="0"/>
              <a:t>ويعتبر التخلف العقلي من الحالات الصعبة والمعقدة، ومن ثم فإن التعرف على حالات التخلف العقلي والأساليب المختلفة لمواجهة هذه الحالات وعلاجها لا تزال حتى الآن أمور بالغة الصعوبة، ولكي نتعرف على الإعاقة العقلية فإن من المناسب استعراض بعض التعريفات الطبية والسيكولوجية والاجتماعية والتربوية على الوجه التالي:</a:t>
            </a: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l" rtl="1"/>
            <a:r>
              <a:rPr lang="ar-SA" b="1" u="sng" dirty="0" smtClean="0"/>
              <a:t>أ- التعريف الطبي </a:t>
            </a:r>
            <a:r>
              <a:rPr lang="en-US" b="1" u="sng" dirty="0" smtClean="0"/>
              <a:t> Medical Definition</a:t>
            </a:r>
            <a:r>
              <a:rPr lang="ar-SA" b="1" u="sng" dirty="0" smtClean="0"/>
              <a:t>:</a:t>
            </a:r>
            <a:endParaRPr lang="en-US" dirty="0"/>
          </a:p>
        </p:txBody>
      </p:sp>
      <p:sp>
        <p:nvSpPr>
          <p:cNvPr id="9219" name="Content Placeholder 2"/>
          <p:cNvSpPr>
            <a:spLocks noGrp="1"/>
          </p:cNvSpPr>
          <p:nvPr>
            <p:ph idx="4294967295"/>
          </p:nvPr>
        </p:nvSpPr>
        <p:spPr>
          <a:xfrm>
            <a:off x="228600" y="1295400"/>
            <a:ext cx="9144000" cy="4678363"/>
          </a:xfrm>
        </p:spPr>
        <p:txBody>
          <a:bodyPr/>
          <a:lstStyle/>
          <a:p>
            <a:pPr rtl="1"/>
            <a:r>
              <a:rPr lang="ar-SA" sz="2800" dirty="0" smtClean="0"/>
              <a:t>يعد التعريف الطبي من أقدم تعريفات الإعاقة العقلية، هذا وقد ظهرت تعريفات طبية عديدة للإعاقة العقلية تركز فى جوهرها على إبراز العوامل الأساسية والباثولوجية المسببة للإعاقة, والمؤثرة سلبياً على الذكاء والقدرات العقلية.</a:t>
            </a:r>
            <a:endParaRPr lang="en-US" sz="2800" dirty="0" smtClean="0"/>
          </a:p>
          <a:p>
            <a:pPr rtl="1"/>
            <a:r>
              <a:rPr lang="ar-SA" sz="2800" dirty="0" smtClean="0"/>
              <a:t>ولذلك فقد ركز التعريف الطبي على أسباب الإعاقة العقلية. وفى عام 1900 ركز إيرلاند </a:t>
            </a:r>
            <a:r>
              <a:rPr lang="en-US" sz="2800" dirty="0" smtClean="0"/>
              <a:t> (Ireland)</a:t>
            </a:r>
            <a:r>
              <a:rPr lang="ar-SA" sz="2800" dirty="0" smtClean="0"/>
              <a:t>على الأسباب المؤدية إلى إصابة المراكز العصبية, والتي تحدث قبل أو أثناء أو بعد الولادة، وفى عام 1908 ركز تريد جولد </a:t>
            </a:r>
            <a:r>
              <a:rPr lang="en-US" sz="2800" dirty="0" smtClean="0"/>
              <a:t>treed gold)</a:t>
            </a:r>
            <a:r>
              <a:rPr lang="ar-SA" sz="2800" dirty="0" smtClean="0"/>
              <a:t>) على الأسباب المؤدية إلى عدم اكتمال </a:t>
            </a:r>
            <a:r>
              <a:rPr lang="ar-SA" sz="2800" dirty="0" smtClean="0"/>
              <a:t>حجم الدماغ </a:t>
            </a:r>
            <a:r>
              <a:rPr lang="ar-SA" sz="2800" dirty="0" smtClean="0"/>
              <a:t>سواء كانت تلك الأسباب قبل الولادة أو بعدها.</a:t>
            </a: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u="sng" dirty="0" smtClean="0"/>
              <a:t>أ- التعريف الطبي </a:t>
            </a:r>
            <a:r>
              <a:rPr lang="en-US" b="1" u="sng" dirty="0" smtClean="0"/>
              <a:t> </a:t>
            </a:r>
            <a:r>
              <a:rPr lang="ar-SA" b="1" u="sng" dirty="0" smtClean="0"/>
              <a:t>تابع</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SA" sz="2800" dirty="0" smtClean="0"/>
              <a:t>وفى ضوء ما تقدم تؤكد التعريفات الطبية على العوامل المسببة للإعاقة العقلية كالوراثة أو الإصابة بأحد الأمراض, وما يترتب على ذلك من قصور في كفاءة الجهاز العصبي وضمور أو تلف في خلايا المخ وأنسجته, وشذوذ واضطراب في النواحي والوظائف العضوية والحركية, بغية تحديد الأساليب الوقائية والعلاجية المناسبة.</a:t>
            </a: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rtl="1"/>
            <a:r>
              <a:rPr lang="ar-SA" b="1" u="sng" dirty="0" smtClean="0"/>
              <a:t>ب- التعريف السيكومتري </a:t>
            </a:r>
            <a:r>
              <a:rPr lang="en-US" b="1" u="sng" dirty="0" smtClean="0"/>
              <a:t>psychometric</a:t>
            </a:r>
            <a:r>
              <a:rPr lang="ar-SA" b="1" u="sng" dirty="0" smtClean="0"/>
              <a:t>:</a:t>
            </a:r>
            <a:endParaRPr lang="en-US" dirty="0"/>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SA" sz="2500" dirty="0" smtClean="0"/>
              <a:t>ظهر التعريف السيكومتري للإعاقة العقلية نتيجة للانتقادات التي وجهت إلى التعريف الطبي, حيث يمكن للطبيب وصف الحالة ومظاهرها وأسبابها دون أن يعطي وصفاً دقيقاً وبشكل كمي للقدرة العقلية، ونتيجة للتطور الواضح في حركة القياس النفسي على يد بينيه في عام 1905 </a:t>
            </a:r>
            <a:r>
              <a:rPr lang="en-US" sz="2500" dirty="0" smtClean="0"/>
              <a:t> (</a:t>
            </a:r>
            <a:r>
              <a:rPr lang="en-US" sz="2500" dirty="0" err="1" smtClean="0"/>
              <a:t>Binet</a:t>
            </a:r>
            <a:r>
              <a:rPr lang="en-US" sz="2500" dirty="0" smtClean="0"/>
              <a:t>)</a:t>
            </a:r>
            <a:r>
              <a:rPr lang="ar-SA" sz="2500" dirty="0" smtClean="0"/>
              <a:t> وما بعدها بظهور مقياس ستانفورد بينيه للذكاء</a:t>
            </a:r>
            <a:r>
              <a:rPr lang="en-US" sz="2500" dirty="0" smtClean="0"/>
              <a:t> the Stanford – </a:t>
            </a:r>
            <a:r>
              <a:rPr lang="en-US" sz="2500" dirty="0" err="1" smtClean="0"/>
              <a:t>Binet</a:t>
            </a:r>
            <a:r>
              <a:rPr lang="en-US" sz="2500" dirty="0" smtClean="0"/>
              <a:t> intelligence Scale </a:t>
            </a:r>
            <a:r>
              <a:rPr lang="ar-SA" sz="2500" dirty="0" smtClean="0"/>
              <a:t> والذي ظهر نتيجة لعدد من التعديلات التي أجريت عليه فى جامعة ستانفورد, في الولايات المتحدة (1916 – 1960) ومن ثم ظهور مقاييس أخرى للقدرة العقلية ومنها مقياس وكسلر لذكاء الأطفال عام 1949, </a:t>
            </a:r>
            <a:r>
              <a:rPr lang="en-US" sz="2500" dirty="0" smtClean="0"/>
              <a:t> Wechsler intelligence Scale for Children </a:t>
            </a:r>
            <a:r>
              <a:rPr lang="ar-SA" sz="2500" dirty="0" smtClean="0"/>
              <a:t> وغيرها من مقاييس القدرة العقلية, وقد اعتمد التعريف السيكومتري على نسبة الذكاء</a:t>
            </a:r>
            <a:r>
              <a:rPr lang="en-US" sz="2500" dirty="0" smtClean="0"/>
              <a:t> ( intelligence Quotient , I . Q </a:t>
            </a:r>
            <a:r>
              <a:rPr lang="ar-SA" sz="2500" dirty="0" smtClean="0"/>
              <a:t>كمحك فى تعريف الإعاقة العقلية, واعتبر الأفراد الذين يقل معامل ذكائهم عن 70 على منحنى التوزيع الطبيعي للقدرة العقلية معاقين عقلياً. كما هو موضح باشكل التالي:</a:t>
            </a:r>
            <a:endParaRPr lang="en-US" sz="25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r>
              <a:rPr lang="ar-SA" b="1" dirty="0" smtClean="0"/>
              <a:t>منحنى التوزيع الطبيعي للقدرة العقلية</a:t>
            </a:r>
            <a:endParaRPr lang="en-US" b="1" dirty="0" smtClean="0"/>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endParaRPr lang="ar-SA" sz="2600" dirty="0" smtClean="0"/>
          </a:p>
          <a:p>
            <a:pPr eaLnBrk="1" hangingPunct="1">
              <a:buNone/>
            </a:pPr>
            <a:endParaRPr lang="ar-SA" sz="2600" dirty="0" smtClean="0"/>
          </a:p>
          <a:p>
            <a:pPr eaLnBrk="1" hangingPunct="1">
              <a:buNone/>
            </a:pPr>
            <a:endParaRPr lang="ar-SA" sz="2600" dirty="0" smtClean="0"/>
          </a:p>
          <a:p>
            <a:pPr eaLnBrk="1" hangingPunct="1">
              <a:buNone/>
            </a:pPr>
            <a:endParaRPr lang="ar-SA" sz="2600" dirty="0" smtClean="0"/>
          </a:p>
          <a:p>
            <a:pPr eaLnBrk="1" hangingPunct="1">
              <a:buNone/>
            </a:pPr>
            <a:endParaRPr lang="ar-SA" sz="2600" dirty="0" smtClean="0"/>
          </a:p>
          <a:p>
            <a:pPr eaLnBrk="1" hangingPunct="1">
              <a:buNone/>
            </a:pPr>
            <a:endParaRPr lang="ar-SA" sz="2600" dirty="0" smtClean="0"/>
          </a:p>
          <a:p>
            <a:pPr eaLnBrk="1" hangingPunct="1">
              <a:buNone/>
            </a:pPr>
            <a:endParaRPr lang="ar-SA" sz="2600" dirty="0" smtClean="0"/>
          </a:p>
          <a:p>
            <a:pPr eaLnBrk="1" hangingPunct="1">
              <a:buNone/>
            </a:pPr>
            <a:endParaRPr lang="ar-SA" sz="2600" dirty="0" smtClean="0"/>
          </a:p>
          <a:p>
            <a:pPr algn="ctr" eaLnBrk="1" hangingPunct="1">
              <a:buNone/>
            </a:pPr>
            <a:r>
              <a:rPr lang="ar-SA" sz="2600" dirty="0" smtClean="0"/>
              <a:t>منحنى التوزيع الطبيعي للقدرة العقلية</a:t>
            </a:r>
            <a:endParaRPr lang="en-US" sz="26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11</a:t>
            </a:fld>
            <a:endParaRPr lang="en-US" sz="1200">
              <a:solidFill>
                <a:schemeClr val="bg1"/>
              </a:solidFill>
              <a:latin typeface="Calibri" pitchFamily="34" charset="0"/>
            </a:endParaRPr>
          </a:p>
        </p:txBody>
      </p:sp>
      <p:pic>
        <p:nvPicPr>
          <p:cNvPr id="6" name="Picture 5" descr="صورة0105.jpg"/>
          <p:cNvPicPr>
            <a:picLocks noChangeAspect="1"/>
          </p:cNvPicPr>
          <p:nvPr/>
        </p:nvPicPr>
        <p:blipFill>
          <a:blip r:embed="rId2" cstate="print"/>
          <a:stretch>
            <a:fillRect/>
          </a:stretch>
        </p:blipFill>
        <p:spPr>
          <a:xfrm>
            <a:off x="1447801" y="1600200"/>
            <a:ext cx="7086600" cy="35052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rtl="1"/>
            <a:r>
              <a:rPr lang="ar-SA" b="1" dirty="0" smtClean="0"/>
              <a:t>الفرق بين الإعاقة العقلية وبطئ التعلم</a:t>
            </a:r>
            <a:endParaRPr lang="en-US" dirty="0"/>
          </a:p>
        </p:txBody>
      </p:sp>
      <p:graphicFrame>
        <p:nvGraphicFramePr>
          <p:cNvPr id="5" name="Content Placeholder 4"/>
          <p:cNvGraphicFramePr>
            <a:graphicFrameLocks noGrp="1"/>
          </p:cNvGraphicFramePr>
          <p:nvPr>
            <p:ph idx="4294967295"/>
          </p:nvPr>
        </p:nvGraphicFramePr>
        <p:xfrm>
          <a:off x="228600" y="1295400"/>
          <a:ext cx="9144000" cy="1559560"/>
        </p:xfrm>
        <a:graphic>
          <a:graphicData uri="http://schemas.openxmlformats.org/drawingml/2006/table">
            <a:tbl>
              <a:tblPr rtl="1" firstRow="1" bandRow="1">
                <a:tableStyleId>{5C22544A-7EE6-4342-B048-85BDC9FD1C3A}</a:tableStyleId>
              </a:tblPr>
              <a:tblGrid>
                <a:gridCol w="4572000"/>
                <a:gridCol w="4572000"/>
              </a:tblGrid>
              <a:tr h="370840">
                <a:tc>
                  <a:txBody>
                    <a:bodyPr/>
                    <a:lstStyle/>
                    <a:p>
                      <a:pPr algn="ctr" rtl="1"/>
                      <a:r>
                        <a:rPr lang="ar-SA" sz="1800" b="1" kern="1200" dirty="0" smtClean="0">
                          <a:solidFill>
                            <a:schemeClr val="lt1"/>
                          </a:solidFill>
                          <a:latin typeface="+mn-lt"/>
                          <a:ea typeface="+mn-ea"/>
                          <a:cs typeface="+mn-cs"/>
                        </a:rPr>
                        <a:t>الإعاقة العقلية</a:t>
                      </a:r>
                      <a:endParaRPr lang="ar-SA" dirty="0"/>
                    </a:p>
                  </a:txBody>
                  <a:tcPr/>
                </a:tc>
                <a:tc>
                  <a:txBody>
                    <a:bodyPr/>
                    <a:lstStyle/>
                    <a:p>
                      <a:pPr algn="ctr" rtl="1"/>
                      <a:r>
                        <a:rPr lang="ar-SA" sz="1800" b="1" kern="1200" dirty="0" smtClean="0">
                          <a:solidFill>
                            <a:schemeClr val="lt1"/>
                          </a:solidFill>
                          <a:latin typeface="+mn-lt"/>
                          <a:ea typeface="+mn-ea"/>
                          <a:cs typeface="+mn-cs"/>
                        </a:rPr>
                        <a:t>بطئ التعلم</a:t>
                      </a:r>
                      <a:endParaRPr lang="ar-SA" dirty="0"/>
                    </a:p>
                  </a:txBody>
                  <a:tcPr/>
                </a:tc>
              </a:tr>
              <a:tr h="370840">
                <a:tc>
                  <a:txBody>
                    <a:bodyPr/>
                    <a:lstStyle/>
                    <a:p>
                      <a:pPr algn="just" rtl="1"/>
                      <a:r>
                        <a:rPr lang="ar-SA" sz="1800" kern="1200" dirty="0" smtClean="0">
                          <a:solidFill>
                            <a:schemeClr val="dk1"/>
                          </a:solidFill>
                          <a:latin typeface="+mn-lt"/>
                          <a:ea typeface="+mn-ea"/>
                          <a:cs typeface="+mn-cs"/>
                        </a:rPr>
                        <a:t>تمثل الإعاقة العقلية مستوى من الأداءالعقلي  الوظيفي والذي يقل عن متوسط الذكاء بانحرافين معياريين (أقل من 70)، ويصاحب ذلك خلل واضح في السلوك التكيفي، ويظهر في مراحل العمر النمائية منذ الميلاد وحتى سن (18سنة).</a:t>
                      </a:r>
                      <a:endParaRPr lang="ar-SA" dirty="0"/>
                    </a:p>
                  </a:txBody>
                  <a:tcPr/>
                </a:tc>
                <a:tc>
                  <a:txBody>
                    <a:bodyPr/>
                    <a:lstStyle/>
                    <a:p>
                      <a:pPr algn="just" rtl="1"/>
                      <a:r>
                        <a:rPr lang="ar-SA" sz="1800" kern="1200" dirty="0" smtClean="0">
                          <a:solidFill>
                            <a:schemeClr val="dk1"/>
                          </a:solidFill>
                          <a:latin typeface="+mn-lt"/>
                          <a:ea typeface="+mn-ea"/>
                          <a:cs typeface="+mn-cs"/>
                        </a:rPr>
                        <a:t>تمثل حالات بطء التعلم تلك الحالات التي تقع نسبة ذكاءها ما بين (85 – 70) درجة على منحنى التوزيع الطبيعي.</a:t>
                      </a:r>
                      <a:endParaRPr lang="ar-SA" dirty="0"/>
                    </a:p>
                  </a:txBody>
                  <a:tcPr/>
                </a:tc>
              </a:tr>
            </a:tbl>
          </a:graphicData>
        </a:graphic>
      </p:graphicFrame>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12</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rtl="1"/>
            <a:r>
              <a:rPr lang="ar-SA" b="1" dirty="0" smtClean="0"/>
              <a:t>الفرق بين الإعاقة العقلية وصعوبات التعلم</a:t>
            </a:r>
            <a:endParaRPr lang="en-US" dirty="0"/>
          </a:p>
        </p:txBody>
      </p:sp>
      <p:graphicFrame>
        <p:nvGraphicFramePr>
          <p:cNvPr id="5" name="Content Placeholder 4"/>
          <p:cNvGraphicFramePr>
            <a:graphicFrameLocks noGrp="1"/>
          </p:cNvGraphicFramePr>
          <p:nvPr>
            <p:ph idx="4294967295"/>
          </p:nvPr>
        </p:nvGraphicFramePr>
        <p:xfrm>
          <a:off x="228600" y="1295400"/>
          <a:ext cx="9144000" cy="1833880"/>
        </p:xfrm>
        <a:graphic>
          <a:graphicData uri="http://schemas.openxmlformats.org/drawingml/2006/table">
            <a:tbl>
              <a:tblPr rtl="1" firstRow="1" bandRow="1">
                <a:tableStyleId>{5C22544A-7EE6-4342-B048-85BDC9FD1C3A}</a:tableStyleId>
              </a:tblPr>
              <a:tblGrid>
                <a:gridCol w="4572000"/>
                <a:gridCol w="4572000"/>
              </a:tblGrid>
              <a:tr h="370840">
                <a:tc>
                  <a:txBody>
                    <a:bodyPr/>
                    <a:lstStyle/>
                    <a:p>
                      <a:pPr algn="ctr" rtl="1"/>
                      <a:r>
                        <a:rPr lang="ar-SA" sz="1800" b="1" kern="1200" dirty="0" smtClean="0">
                          <a:solidFill>
                            <a:schemeClr val="lt1"/>
                          </a:solidFill>
                          <a:latin typeface="+mn-lt"/>
                          <a:ea typeface="+mn-ea"/>
                          <a:cs typeface="+mn-cs"/>
                        </a:rPr>
                        <a:t>الإعاقة العقلية</a:t>
                      </a:r>
                      <a:endParaRPr lang="ar-SA" dirty="0"/>
                    </a:p>
                  </a:txBody>
                  <a:tcPr/>
                </a:tc>
                <a:tc>
                  <a:txBody>
                    <a:bodyPr/>
                    <a:lstStyle/>
                    <a:p>
                      <a:pPr algn="ctr" rtl="1"/>
                      <a:r>
                        <a:rPr lang="ar-SA" sz="1800" b="1" kern="1200" dirty="0" smtClean="0">
                          <a:solidFill>
                            <a:schemeClr val="lt1"/>
                          </a:solidFill>
                          <a:latin typeface="+mn-lt"/>
                          <a:ea typeface="+mn-ea"/>
                          <a:cs typeface="+mn-cs"/>
                        </a:rPr>
                        <a:t>صعوبات التعلم</a:t>
                      </a:r>
                      <a:endParaRPr lang="ar-SA" dirty="0"/>
                    </a:p>
                  </a:txBody>
                  <a:tcPr/>
                </a:tc>
              </a:tr>
              <a:tr h="370840">
                <a:tc>
                  <a:txBody>
                    <a:bodyPr/>
                    <a:lstStyle/>
                    <a:p>
                      <a:pPr marL="0" marR="0" indent="0" algn="just" defTabSz="914400" rtl="1"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latin typeface="+mn-lt"/>
                          <a:ea typeface="+mn-ea"/>
                          <a:cs typeface="+mn-cs"/>
                        </a:rPr>
                        <a:t>تمثل الإعاقة العقلية مستوى من الأداءالعقلي  الوظيفي والذي يقل عن متوسط الذكاء بانحرافين معياريين(أقل من 70)،  ويصاحب ذلك خلل واضح في السلوك التكيفي، ويظهر في مراحل العمر النمائية منذ الميلاد وحتى سن (18سنة).</a:t>
                      </a:r>
                      <a:endParaRPr lang="en-US" sz="1800" kern="1200" dirty="0" smtClean="0">
                        <a:solidFill>
                          <a:schemeClr val="dk1"/>
                        </a:solidFill>
                        <a:latin typeface="+mn-lt"/>
                        <a:ea typeface="+mn-ea"/>
                        <a:cs typeface="+mn-cs"/>
                      </a:endParaRPr>
                    </a:p>
                    <a:p>
                      <a:pPr algn="just" rtl="1"/>
                      <a:endParaRPr lang="ar-SA" dirty="0"/>
                    </a:p>
                  </a:txBody>
                  <a:tcPr/>
                </a:tc>
                <a:tc>
                  <a:txBody>
                    <a:bodyPr/>
                    <a:lstStyle/>
                    <a:p>
                      <a:pPr algn="just" rtl="1"/>
                      <a:r>
                        <a:rPr lang="ar-SA" sz="1800" kern="1200" dirty="0" smtClean="0">
                          <a:solidFill>
                            <a:schemeClr val="dk1"/>
                          </a:solidFill>
                          <a:latin typeface="+mn-lt"/>
                          <a:ea typeface="+mn-ea"/>
                          <a:cs typeface="+mn-cs"/>
                        </a:rPr>
                        <a:t>تمثل حالات صعوبات التعلم تلك الفئة من الاطفال التي لا تعاني من نقص في قدرتها العقلية حيث تتراوح نسبة ذكاء هذه الفئة ما بين (85 – 145) درجة على منحنى التوزيع الطبيعي، ولكنها تعاني من صعوبة في علم أكثر.</a:t>
                      </a:r>
                      <a:endParaRPr lang="ar-SA" dirty="0"/>
                    </a:p>
                  </a:txBody>
                  <a:tcPr/>
                </a:tc>
              </a:tr>
            </a:tbl>
          </a:graphicData>
        </a:graphic>
      </p:graphicFrame>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13</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الفرق بين الإعاقة العقلية والمرض العقلي</a:t>
            </a:r>
            <a:r>
              <a:rPr lang="en-US" smtClean="0"/>
              <a:t/>
            </a:r>
            <a:br>
              <a:rPr lang="en-US" smtClean="0"/>
            </a:br>
            <a:endParaRPr lang="ar-SA" dirty="0" smtClean="0">
              <a:solidFill>
                <a:srgbClr val="FF3300"/>
              </a:solidFill>
              <a:cs typeface="Arial" pitchFamily="34" charset="0"/>
            </a:endParaRPr>
          </a:p>
        </p:txBody>
      </p:sp>
      <p:graphicFrame>
        <p:nvGraphicFramePr>
          <p:cNvPr id="7" name="Content Placeholder 6"/>
          <p:cNvGraphicFramePr>
            <a:graphicFrameLocks noGrp="1"/>
          </p:cNvGraphicFramePr>
          <p:nvPr>
            <p:ph idx="4294967295"/>
          </p:nvPr>
        </p:nvGraphicFramePr>
        <p:xfrm>
          <a:off x="228600" y="1295400"/>
          <a:ext cx="9144000" cy="2951480"/>
        </p:xfrm>
        <a:graphic>
          <a:graphicData uri="http://schemas.openxmlformats.org/drawingml/2006/table">
            <a:tbl>
              <a:tblPr rtl="1" firstRow="1" bandRow="1">
                <a:tableStyleId>{5C22544A-7EE6-4342-B048-85BDC9FD1C3A}</a:tableStyleId>
              </a:tblPr>
              <a:tblGrid>
                <a:gridCol w="787400"/>
                <a:gridCol w="5308600"/>
                <a:gridCol w="3048000"/>
              </a:tblGrid>
              <a:tr h="370840">
                <a:tc>
                  <a:txBody>
                    <a:bodyPr/>
                    <a:lstStyle/>
                    <a:p>
                      <a:pPr marL="0" marR="0" algn="ctr" rtl="1">
                        <a:spcBef>
                          <a:spcPts val="0"/>
                        </a:spcBef>
                        <a:spcAft>
                          <a:spcPts val="0"/>
                        </a:spcAft>
                      </a:pPr>
                      <a:r>
                        <a:rPr lang="ar-SA" sz="1100" dirty="0" smtClean="0">
                          <a:latin typeface="Calibri"/>
                          <a:ea typeface="Calibri"/>
                          <a:cs typeface="Arial"/>
                        </a:rPr>
                        <a:t>م</a:t>
                      </a:r>
                      <a:endParaRPr lang="en-US" sz="1100" dirty="0">
                        <a:latin typeface="Calibri"/>
                        <a:ea typeface="Calibri"/>
                        <a:cs typeface="Arial"/>
                      </a:endParaRPr>
                    </a:p>
                  </a:txBody>
                  <a:tcPr marL="68580" marR="68580" marT="0" marB="0"/>
                </a:tc>
                <a:tc>
                  <a:txBody>
                    <a:bodyPr/>
                    <a:lstStyle/>
                    <a:p>
                      <a:pPr marL="0" marR="0" algn="ctr" rtl="1">
                        <a:spcBef>
                          <a:spcPts val="0"/>
                        </a:spcBef>
                        <a:spcAft>
                          <a:spcPts val="0"/>
                        </a:spcAft>
                      </a:pPr>
                      <a:r>
                        <a:rPr lang="ar-SA" sz="1600" b="1" dirty="0">
                          <a:latin typeface="Calibri"/>
                          <a:ea typeface="Calibri"/>
                          <a:cs typeface="Arabic Transparent"/>
                        </a:rPr>
                        <a:t>الإعاقة العقلية</a:t>
                      </a:r>
                      <a:endParaRPr lang="en-US" sz="1100" dirty="0">
                        <a:latin typeface="Calibri"/>
                        <a:ea typeface="Calibri"/>
                        <a:cs typeface="Arial"/>
                      </a:endParaRPr>
                    </a:p>
                  </a:txBody>
                  <a:tcPr marL="68580" marR="68580" marT="0" marB="0"/>
                </a:tc>
                <a:tc>
                  <a:txBody>
                    <a:bodyPr/>
                    <a:lstStyle/>
                    <a:p>
                      <a:pPr marL="0" marR="0" algn="ctr" rtl="1">
                        <a:spcBef>
                          <a:spcPts val="0"/>
                        </a:spcBef>
                        <a:spcAft>
                          <a:spcPts val="0"/>
                        </a:spcAft>
                      </a:pPr>
                      <a:r>
                        <a:rPr lang="ar-SA" sz="1600" b="1" dirty="0">
                          <a:latin typeface="Calibri"/>
                          <a:ea typeface="Calibri"/>
                          <a:cs typeface="Arabic Transparent"/>
                        </a:rPr>
                        <a:t>المرض العقلي</a:t>
                      </a:r>
                      <a:endParaRPr lang="en-US" sz="1100" dirty="0">
                        <a:latin typeface="Calibri"/>
                        <a:ea typeface="Calibri"/>
                        <a:cs typeface="Arial"/>
                      </a:endParaRPr>
                    </a:p>
                  </a:txBody>
                  <a:tcPr marL="68580" marR="68580" marT="0" marB="0"/>
                </a:tc>
              </a:tr>
              <a:tr h="370840">
                <a:tc>
                  <a:txBody>
                    <a:bodyPr/>
                    <a:lstStyle/>
                    <a:p>
                      <a:pPr marL="0" marR="0" algn="justLow" rtl="1">
                        <a:spcBef>
                          <a:spcPts val="0"/>
                        </a:spcBef>
                        <a:spcAft>
                          <a:spcPts val="0"/>
                        </a:spcAft>
                      </a:pPr>
                      <a:r>
                        <a:rPr lang="ar-SA" sz="1800" kern="1200" dirty="0" smtClean="0">
                          <a:solidFill>
                            <a:schemeClr val="dk1"/>
                          </a:solidFill>
                          <a:latin typeface="+mn-lt"/>
                          <a:ea typeface="+mn-ea"/>
                          <a:cs typeface="+mn-cs"/>
                        </a:rPr>
                        <a:t>1</a:t>
                      </a:r>
                      <a:endParaRPr lang="en-US" sz="1800" kern="1200" dirty="0" smtClean="0">
                        <a:solidFill>
                          <a:schemeClr val="dk1"/>
                        </a:solidFill>
                        <a:latin typeface="+mn-lt"/>
                        <a:ea typeface="+mn-ea"/>
                        <a:cs typeface="+mn-cs"/>
                      </a:endParaRPr>
                    </a:p>
                  </a:txBody>
                  <a:tcPr marL="68580" marR="68580" marT="0" marB="0"/>
                </a:tc>
                <a:tc>
                  <a:txBody>
                    <a:bodyPr/>
                    <a:lstStyle/>
                    <a:p>
                      <a:pPr marL="0" marR="0" algn="justLow" rtl="1">
                        <a:spcBef>
                          <a:spcPts val="0"/>
                        </a:spcBef>
                        <a:spcAft>
                          <a:spcPts val="0"/>
                        </a:spcAft>
                      </a:pPr>
                      <a:r>
                        <a:rPr lang="ar-SA" sz="1800" kern="1200" dirty="0" smtClean="0">
                          <a:solidFill>
                            <a:schemeClr val="dk1"/>
                          </a:solidFill>
                          <a:latin typeface="+mn-lt"/>
                          <a:ea typeface="+mn-ea"/>
                          <a:cs typeface="+mn-cs"/>
                        </a:rPr>
                        <a:t>تحدث قبل سن 18 سنة (أثناء فترات النمو).</a:t>
                      </a:r>
                      <a:endParaRPr lang="en-US" sz="1800" kern="1200" dirty="0" smtClean="0">
                        <a:solidFill>
                          <a:schemeClr val="dk1"/>
                        </a:solidFill>
                        <a:latin typeface="+mn-lt"/>
                        <a:ea typeface="+mn-ea"/>
                        <a:cs typeface="+mn-cs"/>
                      </a:endParaRPr>
                    </a:p>
                  </a:txBody>
                  <a:tcPr marL="68580" marR="68580" marT="0" marB="0"/>
                </a:tc>
                <a:tc>
                  <a:txBody>
                    <a:bodyPr/>
                    <a:lstStyle/>
                    <a:p>
                      <a:pPr marL="0" marR="0" algn="justLow" rtl="1">
                        <a:spcBef>
                          <a:spcPts val="0"/>
                        </a:spcBef>
                        <a:spcAft>
                          <a:spcPts val="0"/>
                        </a:spcAft>
                      </a:pPr>
                      <a:r>
                        <a:rPr lang="ar-SA" sz="1800" kern="1200" dirty="0" smtClean="0">
                          <a:solidFill>
                            <a:schemeClr val="dk1"/>
                          </a:solidFill>
                          <a:latin typeface="+mn-lt"/>
                          <a:ea typeface="+mn-ea"/>
                          <a:cs typeface="+mn-cs"/>
                        </a:rPr>
                        <a:t>يحدث في أي مرحلة من مراحل النمو المختلفة.</a:t>
                      </a:r>
                      <a:endParaRPr lang="en-US" sz="1800" kern="1200" dirty="0" smtClean="0">
                        <a:solidFill>
                          <a:schemeClr val="dk1"/>
                        </a:solidFill>
                        <a:latin typeface="+mn-lt"/>
                        <a:ea typeface="+mn-ea"/>
                        <a:cs typeface="+mn-cs"/>
                      </a:endParaRPr>
                    </a:p>
                  </a:txBody>
                  <a:tcPr marL="68580" marR="68580" marT="0" marB="0"/>
                </a:tc>
              </a:tr>
              <a:tr h="370840">
                <a:tc>
                  <a:txBody>
                    <a:bodyPr/>
                    <a:lstStyle/>
                    <a:p>
                      <a:pPr marL="0" marR="0" algn="justLow" rtl="1">
                        <a:spcBef>
                          <a:spcPts val="0"/>
                        </a:spcBef>
                        <a:spcAft>
                          <a:spcPts val="0"/>
                        </a:spcAft>
                      </a:pPr>
                      <a:r>
                        <a:rPr lang="ar-SA" sz="1800" kern="1200" dirty="0" smtClean="0">
                          <a:solidFill>
                            <a:schemeClr val="dk1"/>
                          </a:solidFill>
                          <a:latin typeface="+mn-lt"/>
                          <a:ea typeface="+mn-ea"/>
                          <a:cs typeface="+mn-cs"/>
                        </a:rPr>
                        <a:t>2</a:t>
                      </a:r>
                      <a:endParaRPr lang="en-US" sz="1800" kern="1200" dirty="0" smtClean="0">
                        <a:solidFill>
                          <a:schemeClr val="dk1"/>
                        </a:solidFill>
                        <a:latin typeface="+mn-lt"/>
                        <a:ea typeface="+mn-ea"/>
                        <a:cs typeface="+mn-cs"/>
                      </a:endParaRPr>
                    </a:p>
                  </a:txBody>
                  <a:tcPr marL="68580" marR="68580" marT="0" marB="0"/>
                </a:tc>
                <a:tc>
                  <a:txBody>
                    <a:bodyPr/>
                    <a:lstStyle/>
                    <a:p>
                      <a:pPr marL="0" marR="0" algn="justLow" rtl="1">
                        <a:spcBef>
                          <a:spcPts val="0"/>
                        </a:spcBef>
                        <a:spcAft>
                          <a:spcPts val="0"/>
                        </a:spcAft>
                      </a:pPr>
                      <a:r>
                        <a:rPr lang="ar-SA" sz="1800" kern="1200" dirty="0" smtClean="0">
                          <a:solidFill>
                            <a:schemeClr val="dk1"/>
                          </a:solidFill>
                          <a:latin typeface="+mn-lt"/>
                          <a:ea typeface="+mn-ea"/>
                          <a:cs typeface="+mn-cs"/>
                        </a:rPr>
                        <a:t>غير قابلة للعلاج.</a:t>
                      </a:r>
                      <a:endParaRPr lang="en-US" sz="1800" kern="1200" dirty="0" smtClean="0">
                        <a:solidFill>
                          <a:schemeClr val="dk1"/>
                        </a:solidFill>
                        <a:latin typeface="+mn-lt"/>
                        <a:ea typeface="+mn-ea"/>
                        <a:cs typeface="+mn-cs"/>
                      </a:endParaRPr>
                    </a:p>
                  </a:txBody>
                  <a:tcPr marL="68580" marR="68580" marT="0" marB="0"/>
                </a:tc>
                <a:tc>
                  <a:txBody>
                    <a:bodyPr/>
                    <a:lstStyle/>
                    <a:p>
                      <a:pPr marL="0" marR="0" algn="justLow" rtl="1">
                        <a:spcBef>
                          <a:spcPts val="0"/>
                        </a:spcBef>
                        <a:spcAft>
                          <a:spcPts val="0"/>
                        </a:spcAft>
                      </a:pPr>
                      <a:r>
                        <a:rPr lang="ar-SA" sz="1800" kern="1200" dirty="0" smtClean="0">
                          <a:solidFill>
                            <a:schemeClr val="dk1"/>
                          </a:solidFill>
                          <a:latin typeface="+mn-lt"/>
                          <a:ea typeface="+mn-ea"/>
                          <a:cs typeface="+mn-cs"/>
                        </a:rPr>
                        <a:t>قابل للعلاج.</a:t>
                      </a:r>
                      <a:endParaRPr lang="en-US" sz="1800" kern="1200" dirty="0" smtClean="0">
                        <a:solidFill>
                          <a:schemeClr val="dk1"/>
                        </a:solidFill>
                        <a:latin typeface="+mn-lt"/>
                        <a:ea typeface="+mn-ea"/>
                        <a:cs typeface="+mn-cs"/>
                      </a:endParaRPr>
                    </a:p>
                  </a:txBody>
                  <a:tcPr marL="68580" marR="68580" marT="0" marB="0"/>
                </a:tc>
              </a:tr>
              <a:tr h="370840">
                <a:tc>
                  <a:txBody>
                    <a:bodyPr/>
                    <a:lstStyle/>
                    <a:p>
                      <a:pPr marL="0" marR="0" algn="justLow" rtl="1">
                        <a:spcBef>
                          <a:spcPts val="0"/>
                        </a:spcBef>
                        <a:spcAft>
                          <a:spcPts val="0"/>
                        </a:spcAft>
                      </a:pPr>
                      <a:r>
                        <a:rPr lang="ar-SA" sz="1800" kern="1200" dirty="0" smtClean="0">
                          <a:solidFill>
                            <a:schemeClr val="dk1"/>
                          </a:solidFill>
                          <a:latin typeface="+mn-lt"/>
                          <a:ea typeface="+mn-ea"/>
                          <a:cs typeface="+mn-cs"/>
                        </a:rPr>
                        <a:t>3</a:t>
                      </a:r>
                      <a:endParaRPr lang="en-US" sz="1800" kern="1200" dirty="0" smtClean="0">
                        <a:solidFill>
                          <a:schemeClr val="dk1"/>
                        </a:solidFill>
                        <a:latin typeface="+mn-lt"/>
                        <a:ea typeface="+mn-ea"/>
                        <a:cs typeface="+mn-cs"/>
                      </a:endParaRPr>
                    </a:p>
                  </a:txBody>
                  <a:tcPr marL="68580" marR="68580" marT="0" marB="0"/>
                </a:tc>
                <a:tc>
                  <a:txBody>
                    <a:bodyPr/>
                    <a:lstStyle/>
                    <a:p>
                      <a:pPr marL="0" marR="0" algn="justLow" rtl="1">
                        <a:spcBef>
                          <a:spcPts val="0"/>
                        </a:spcBef>
                        <a:spcAft>
                          <a:spcPts val="0"/>
                        </a:spcAft>
                      </a:pPr>
                      <a:r>
                        <a:rPr lang="ar-SA" sz="1800" kern="1200" dirty="0" smtClean="0">
                          <a:solidFill>
                            <a:schemeClr val="dk1"/>
                          </a:solidFill>
                          <a:latin typeface="+mn-lt"/>
                          <a:ea typeface="+mn-ea"/>
                          <a:cs typeface="+mn-cs"/>
                        </a:rPr>
                        <a:t>معامل الذكاء أقل من المتوسط بانحرفين معياريين(أقل من 70).</a:t>
                      </a:r>
                      <a:endParaRPr lang="en-US" sz="1800" kern="1200" dirty="0" smtClean="0">
                        <a:solidFill>
                          <a:schemeClr val="dk1"/>
                        </a:solidFill>
                        <a:latin typeface="+mn-lt"/>
                        <a:ea typeface="+mn-ea"/>
                        <a:cs typeface="+mn-cs"/>
                      </a:endParaRPr>
                    </a:p>
                  </a:txBody>
                  <a:tcPr marL="68580" marR="68580" marT="0" marB="0"/>
                </a:tc>
                <a:tc>
                  <a:txBody>
                    <a:bodyPr/>
                    <a:lstStyle/>
                    <a:p>
                      <a:pPr marL="0" marR="0" algn="justLow" rtl="1">
                        <a:spcBef>
                          <a:spcPts val="0"/>
                        </a:spcBef>
                        <a:spcAft>
                          <a:spcPts val="0"/>
                        </a:spcAft>
                      </a:pPr>
                      <a:r>
                        <a:rPr lang="ar-SA" sz="1800" kern="1200" dirty="0" smtClean="0">
                          <a:solidFill>
                            <a:schemeClr val="dk1"/>
                          </a:solidFill>
                          <a:latin typeface="+mn-lt"/>
                          <a:ea typeface="+mn-ea"/>
                          <a:cs typeface="+mn-cs"/>
                        </a:rPr>
                        <a:t>معامل الذكاء متوسط أو فوق المتوسط</a:t>
                      </a:r>
                      <a:endParaRPr lang="en-US" sz="1800" kern="1200" dirty="0" smtClean="0">
                        <a:solidFill>
                          <a:schemeClr val="dk1"/>
                        </a:solidFill>
                        <a:latin typeface="+mn-lt"/>
                        <a:ea typeface="+mn-ea"/>
                        <a:cs typeface="+mn-cs"/>
                      </a:endParaRPr>
                    </a:p>
                  </a:txBody>
                  <a:tcPr marL="68580" marR="68580" marT="0" marB="0"/>
                </a:tc>
              </a:tr>
              <a:tr h="370840">
                <a:tc>
                  <a:txBody>
                    <a:bodyPr/>
                    <a:lstStyle/>
                    <a:p>
                      <a:pPr marL="0" marR="0" algn="justLow" rtl="1">
                        <a:spcBef>
                          <a:spcPts val="0"/>
                        </a:spcBef>
                        <a:spcAft>
                          <a:spcPts val="0"/>
                        </a:spcAft>
                      </a:pPr>
                      <a:r>
                        <a:rPr lang="ar-SA" sz="1800" kern="1200" dirty="0" smtClean="0">
                          <a:solidFill>
                            <a:schemeClr val="dk1"/>
                          </a:solidFill>
                          <a:latin typeface="+mn-lt"/>
                          <a:ea typeface="+mn-ea"/>
                          <a:cs typeface="+mn-cs"/>
                        </a:rPr>
                        <a:t>4</a:t>
                      </a:r>
                      <a:endParaRPr lang="en-US" sz="1800" kern="1200" dirty="0" smtClean="0">
                        <a:solidFill>
                          <a:schemeClr val="dk1"/>
                        </a:solidFill>
                        <a:latin typeface="+mn-lt"/>
                        <a:ea typeface="+mn-ea"/>
                        <a:cs typeface="+mn-cs"/>
                      </a:endParaRPr>
                    </a:p>
                  </a:txBody>
                  <a:tcPr marL="68580" marR="68580" marT="0" marB="0"/>
                </a:tc>
                <a:tc>
                  <a:txBody>
                    <a:bodyPr/>
                    <a:lstStyle/>
                    <a:p>
                      <a:pPr marL="0" marR="0" algn="justLow" rtl="1">
                        <a:spcBef>
                          <a:spcPts val="0"/>
                        </a:spcBef>
                        <a:spcAft>
                          <a:spcPts val="0"/>
                        </a:spcAft>
                      </a:pPr>
                      <a:r>
                        <a:rPr lang="ar-SA" sz="1800" kern="1200" dirty="0" smtClean="0">
                          <a:solidFill>
                            <a:schemeClr val="dk1"/>
                          </a:solidFill>
                          <a:latin typeface="+mn-lt"/>
                          <a:ea typeface="+mn-ea"/>
                          <a:cs typeface="+mn-cs"/>
                        </a:rPr>
                        <a:t>ليس لديه هلاوس سمعية أو بصرية.</a:t>
                      </a:r>
                      <a:endParaRPr lang="en-US" sz="1800" kern="1200" dirty="0" smtClean="0">
                        <a:solidFill>
                          <a:schemeClr val="dk1"/>
                        </a:solidFill>
                        <a:latin typeface="+mn-lt"/>
                        <a:ea typeface="+mn-ea"/>
                        <a:cs typeface="+mn-cs"/>
                      </a:endParaRPr>
                    </a:p>
                  </a:txBody>
                  <a:tcPr marL="68580" marR="68580" marT="0" marB="0"/>
                </a:tc>
                <a:tc>
                  <a:txBody>
                    <a:bodyPr/>
                    <a:lstStyle/>
                    <a:p>
                      <a:pPr marL="0" marR="0" algn="justLow" rtl="1">
                        <a:spcBef>
                          <a:spcPts val="0"/>
                        </a:spcBef>
                        <a:spcAft>
                          <a:spcPts val="0"/>
                        </a:spcAft>
                      </a:pPr>
                      <a:r>
                        <a:rPr lang="ar-SA" sz="1800" kern="1200" dirty="0" smtClean="0">
                          <a:solidFill>
                            <a:schemeClr val="dk1"/>
                          </a:solidFill>
                          <a:latin typeface="+mn-lt"/>
                          <a:ea typeface="+mn-ea"/>
                          <a:cs typeface="+mn-cs"/>
                        </a:rPr>
                        <a:t>لديه هلاوس سمعية وبصرية.</a:t>
                      </a:r>
                      <a:endParaRPr lang="en-US" sz="1800" kern="1200" dirty="0" smtClean="0">
                        <a:solidFill>
                          <a:schemeClr val="dk1"/>
                        </a:solidFill>
                        <a:latin typeface="+mn-lt"/>
                        <a:ea typeface="+mn-ea"/>
                        <a:cs typeface="+mn-cs"/>
                      </a:endParaRPr>
                    </a:p>
                  </a:txBody>
                  <a:tcPr marL="68580" marR="68580" marT="0" marB="0"/>
                </a:tc>
              </a:tr>
              <a:tr h="370840">
                <a:tc>
                  <a:txBody>
                    <a:bodyPr/>
                    <a:lstStyle/>
                    <a:p>
                      <a:pPr marL="0" marR="0" algn="justLow" rtl="1">
                        <a:spcBef>
                          <a:spcPts val="0"/>
                        </a:spcBef>
                        <a:spcAft>
                          <a:spcPts val="0"/>
                        </a:spcAft>
                      </a:pPr>
                      <a:r>
                        <a:rPr lang="ar-SA" sz="1800" kern="1200" dirty="0" smtClean="0">
                          <a:solidFill>
                            <a:schemeClr val="dk1"/>
                          </a:solidFill>
                          <a:latin typeface="+mn-lt"/>
                          <a:ea typeface="+mn-ea"/>
                          <a:cs typeface="+mn-cs"/>
                        </a:rPr>
                        <a:t>5</a:t>
                      </a:r>
                      <a:endParaRPr lang="en-US" sz="1800" kern="1200" dirty="0" smtClean="0">
                        <a:solidFill>
                          <a:schemeClr val="dk1"/>
                        </a:solidFill>
                        <a:latin typeface="+mn-lt"/>
                        <a:ea typeface="+mn-ea"/>
                        <a:cs typeface="+mn-cs"/>
                      </a:endParaRPr>
                    </a:p>
                  </a:txBody>
                  <a:tcPr marL="68580" marR="68580" marT="0" marB="0"/>
                </a:tc>
                <a:tc>
                  <a:txBody>
                    <a:bodyPr/>
                    <a:lstStyle/>
                    <a:p>
                      <a:pPr marL="0" marR="0" algn="justLow" rtl="1">
                        <a:spcBef>
                          <a:spcPts val="0"/>
                        </a:spcBef>
                        <a:spcAft>
                          <a:spcPts val="0"/>
                        </a:spcAft>
                      </a:pPr>
                      <a:r>
                        <a:rPr lang="ar-SA" sz="1800" kern="1200" dirty="0" smtClean="0">
                          <a:solidFill>
                            <a:schemeClr val="dk1"/>
                          </a:solidFill>
                          <a:latin typeface="+mn-lt"/>
                          <a:ea typeface="+mn-ea"/>
                          <a:cs typeface="+mn-cs"/>
                        </a:rPr>
                        <a:t>لا يفقد صلته بالواقع.</a:t>
                      </a:r>
                      <a:endParaRPr lang="en-US" sz="1800" kern="1200" dirty="0" smtClean="0">
                        <a:solidFill>
                          <a:schemeClr val="dk1"/>
                        </a:solidFill>
                        <a:latin typeface="+mn-lt"/>
                        <a:ea typeface="+mn-ea"/>
                        <a:cs typeface="+mn-cs"/>
                      </a:endParaRPr>
                    </a:p>
                  </a:txBody>
                  <a:tcPr marL="68580" marR="68580" marT="0" marB="0"/>
                </a:tc>
                <a:tc>
                  <a:txBody>
                    <a:bodyPr/>
                    <a:lstStyle/>
                    <a:p>
                      <a:pPr marL="0" marR="0" algn="justLow" rtl="1">
                        <a:spcBef>
                          <a:spcPts val="0"/>
                        </a:spcBef>
                        <a:spcAft>
                          <a:spcPts val="0"/>
                        </a:spcAft>
                      </a:pPr>
                      <a:r>
                        <a:rPr lang="ar-SA" sz="1800" kern="1200" dirty="0" smtClean="0">
                          <a:solidFill>
                            <a:schemeClr val="dk1"/>
                          </a:solidFill>
                          <a:latin typeface="+mn-lt"/>
                          <a:ea typeface="+mn-ea"/>
                          <a:cs typeface="+mn-cs"/>
                        </a:rPr>
                        <a:t>يفقد صلته بالواقع ويعيش في حالة انقطاع عن العالم الواقعي.</a:t>
                      </a:r>
                      <a:endParaRPr lang="en-US" sz="1800" kern="1200" dirty="0" smtClean="0">
                        <a:solidFill>
                          <a:schemeClr val="dk1"/>
                        </a:solidFill>
                        <a:latin typeface="+mn-lt"/>
                        <a:ea typeface="+mn-ea"/>
                        <a:cs typeface="+mn-cs"/>
                      </a:endParaRPr>
                    </a:p>
                  </a:txBody>
                  <a:tcPr marL="68580" marR="68580" marT="0" marB="0"/>
                </a:tc>
              </a:tr>
              <a:tr h="370840">
                <a:tc>
                  <a:txBody>
                    <a:bodyPr/>
                    <a:lstStyle/>
                    <a:p>
                      <a:pPr marL="0" marR="0" algn="justLow" rtl="1">
                        <a:spcBef>
                          <a:spcPts val="0"/>
                        </a:spcBef>
                        <a:spcAft>
                          <a:spcPts val="0"/>
                        </a:spcAft>
                      </a:pPr>
                      <a:r>
                        <a:rPr lang="ar-SA" sz="1800" kern="1200" dirty="0" smtClean="0">
                          <a:solidFill>
                            <a:schemeClr val="dk1"/>
                          </a:solidFill>
                          <a:latin typeface="+mn-lt"/>
                          <a:ea typeface="+mn-ea"/>
                          <a:cs typeface="+mn-cs"/>
                        </a:rPr>
                        <a:t>6</a:t>
                      </a:r>
                      <a:endParaRPr lang="en-US" sz="1800" kern="1200" dirty="0" smtClean="0">
                        <a:solidFill>
                          <a:schemeClr val="dk1"/>
                        </a:solidFill>
                        <a:latin typeface="+mn-lt"/>
                        <a:ea typeface="+mn-ea"/>
                        <a:cs typeface="+mn-cs"/>
                      </a:endParaRPr>
                    </a:p>
                  </a:txBody>
                  <a:tcPr marL="68580" marR="68580" marT="0" marB="0"/>
                </a:tc>
                <a:tc>
                  <a:txBody>
                    <a:bodyPr/>
                    <a:lstStyle/>
                    <a:p>
                      <a:pPr marL="0" marR="0" algn="justLow" rtl="1">
                        <a:spcBef>
                          <a:spcPts val="0"/>
                        </a:spcBef>
                        <a:spcAft>
                          <a:spcPts val="0"/>
                        </a:spcAft>
                      </a:pPr>
                      <a:r>
                        <a:rPr lang="ar-SA" sz="1800" kern="1200" dirty="0" smtClean="0">
                          <a:solidFill>
                            <a:schemeClr val="dk1"/>
                          </a:solidFill>
                          <a:latin typeface="+mn-lt"/>
                          <a:ea typeface="+mn-ea"/>
                          <a:cs typeface="+mn-cs"/>
                        </a:rPr>
                        <a:t>لا يقاوم العلاج والتدريب.</a:t>
                      </a:r>
                      <a:endParaRPr lang="en-US" sz="1800" kern="1200" dirty="0" smtClean="0">
                        <a:solidFill>
                          <a:schemeClr val="dk1"/>
                        </a:solidFill>
                        <a:latin typeface="+mn-lt"/>
                        <a:ea typeface="+mn-ea"/>
                        <a:cs typeface="+mn-cs"/>
                      </a:endParaRPr>
                    </a:p>
                  </a:txBody>
                  <a:tcPr marL="68580" marR="68580" marT="0" marB="0"/>
                </a:tc>
                <a:tc>
                  <a:txBody>
                    <a:bodyPr/>
                    <a:lstStyle/>
                    <a:p>
                      <a:pPr marL="0" marR="0" algn="justLow" rtl="1">
                        <a:spcBef>
                          <a:spcPts val="0"/>
                        </a:spcBef>
                        <a:spcAft>
                          <a:spcPts val="0"/>
                        </a:spcAft>
                      </a:pPr>
                      <a:r>
                        <a:rPr lang="ar-SA" sz="1800" kern="1200" dirty="0" smtClean="0">
                          <a:solidFill>
                            <a:schemeClr val="dk1"/>
                          </a:solidFill>
                          <a:latin typeface="+mn-lt"/>
                          <a:ea typeface="+mn-ea"/>
                          <a:cs typeface="+mn-cs"/>
                        </a:rPr>
                        <a:t>يقاوم العلاج.</a:t>
                      </a:r>
                      <a:endParaRPr lang="en-US" sz="1800" kern="1200" dirty="0" smtClean="0">
                        <a:solidFill>
                          <a:schemeClr val="dk1"/>
                        </a:solidFill>
                        <a:latin typeface="+mn-lt"/>
                        <a:ea typeface="+mn-ea"/>
                        <a:cs typeface="+mn-cs"/>
                      </a:endParaRPr>
                    </a:p>
                  </a:txBody>
                  <a:tcPr marL="68580" marR="68580" marT="0" marB="0"/>
                </a:tc>
              </a:tr>
            </a:tbl>
          </a:graphicData>
        </a:graphic>
      </p:graphicFrame>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1353</TotalTime>
  <Words>1048</Words>
  <Application>Microsoft Office PowerPoint</Application>
  <PresentationFormat>A4 Paper (210x297 mm)‎</PresentationFormat>
  <Paragraphs>86</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الأولى</vt:lpstr>
      <vt:lpstr>مقدمة عن تعريف الإعاقة العقلية</vt:lpstr>
      <vt:lpstr>تابع مقدمة عن تعريف الإعاقة العقلية</vt:lpstr>
      <vt:lpstr>تابع مقدمة عن تعريف الإعاقة العقلية</vt:lpstr>
      <vt:lpstr>تابع مقدمة عن تعريف الإعاقة العقلية</vt:lpstr>
      <vt:lpstr>تابع مقدمة عن تعريف الإعاقة العقلية</vt:lpstr>
      <vt:lpstr>أ- التعريف الطبي  Medical Definition:</vt:lpstr>
      <vt:lpstr>أ- التعريف الطبي  تابع</vt:lpstr>
      <vt:lpstr>ب- التعريف السيكومتري psychometric:</vt:lpstr>
      <vt:lpstr>منحنى التوزيع الطبيعي للقدرة العقلية</vt:lpstr>
      <vt:lpstr>الفرق بين الإعاقة العقلية وبطئ التعلم</vt:lpstr>
      <vt:lpstr>الفرق بين الإعاقة العقلية وصعوبات التعلم</vt:lpstr>
      <vt:lpstr>الفرق بين الإعاقة العقلية والمرض العقلي </vt:lpstr>
      <vt:lpstr>الشريحة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arelsayed</cp:lastModifiedBy>
  <cp:revision>84</cp:revision>
  <dcterms:created xsi:type="dcterms:W3CDTF">2009-10-14T19:14:34Z</dcterms:created>
  <dcterms:modified xsi:type="dcterms:W3CDTF">2010-10-04T07:29:21Z</dcterms:modified>
</cp:coreProperties>
</file>