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000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EG" sz="2600" dirty="0" err="1">
                <a:solidFill>
                  <a:srgbClr val="898989"/>
                </a:solidFill>
                <a:latin typeface="Calibri" pitchFamily="34" charset="0"/>
              </a:rPr>
              <a:t>ا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الدرسات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الإ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س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لا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م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3178175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التلاوة والتجويد (2) (سلم 204)</a:t>
            </a:r>
            <a:r>
              <a:rPr lang="ar-SA" dirty="0" smtClean="0"/>
              <a:t>28716ـ 28717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خالد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الدوغان</a:t>
            </a:r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kaldoghan@kfu.edu.sa</a:t>
            </a:r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ثانيا: 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ar-SA" sz="4400" b="1" dirty="0" smtClean="0">
                <a:cs typeface="Traditional Arabic" pitchFamily="2" charset="-78"/>
              </a:rPr>
              <a:t>سبق الحديث في المحاضرة السابقة عن بعض الصفات التي لا ضد لها </a:t>
            </a:r>
          </a:p>
          <a:p>
            <a:pPr marL="514350" indent="-514350"/>
            <a:r>
              <a:rPr lang="ar-SA" sz="8000" b="1" dirty="0" smtClean="0">
                <a:solidFill>
                  <a:srgbClr val="FF0000"/>
                </a:solidFill>
                <a:cs typeface="Traditional Arabic" pitchFamily="2" charset="-78"/>
              </a:rPr>
              <a:t>الصفير </a:t>
            </a:r>
            <a:r>
              <a:rPr lang="ar-SA" sz="8000" b="1" dirty="0" err="1" smtClean="0">
                <a:cs typeface="Traditional Arabic" pitchFamily="2" charset="-78"/>
              </a:rPr>
              <a:t>ـ</a:t>
            </a:r>
            <a:r>
              <a:rPr lang="ar-SA" sz="8000" b="1" dirty="0" smtClean="0">
                <a:solidFill>
                  <a:srgbClr val="FF0000"/>
                </a:solidFill>
                <a:cs typeface="Traditional Arabic" pitchFamily="2" charset="-78"/>
              </a:rPr>
              <a:t> القلقلة </a:t>
            </a:r>
            <a:r>
              <a:rPr lang="ar-SA" sz="8000" b="1" dirty="0" err="1" smtClean="0">
                <a:cs typeface="Traditional Arabic" pitchFamily="2" charset="-78"/>
              </a:rPr>
              <a:t>ـ</a:t>
            </a:r>
            <a:r>
              <a:rPr lang="ar-SA" sz="8000" b="1" dirty="0" smtClean="0">
                <a:solidFill>
                  <a:srgbClr val="FF0000"/>
                </a:solidFill>
                <a:cs typeface="Traditional Arabic" pitchFamily="2" charset="-78"/>
              </a:rPr>
              <a:t> اللين </a:t>
            </a:r>
            <a:r>
              <a:rPr lang="ar-SA" sz="8000" b="1" dirty="0" err="1" smtClean="0">
                <a:cs typeface="Traditional Arabic" pitchFamily="2" charset="-78"/>
              </a:rPr>
              <a:t>ـ</a:t>
            </a:r>
            <a:r>
              <a:rPr lang="ar-SA" sz="8000" b="1" dirty="0" smtClean="0">
                <a:solidFill>
                  <a:srgbClr val="FF0000"/>
                </a:solidFill>
                <a:cs typeface="Traditional Arabic" pitchFamily="2" charset="-78"/>
              </a:rPr>
              <a:t> الانحراف.</a:t>
            </a:r>
            <a:endParaRPr lang="ar-SA" sz="8000" b="1" dirty="0" smtClean="0"/>
          </a:p>
          <a:p>
            <a:pPr marL="514350" indent="-514350"/>
            <a:endParaRPr lang="ar-SA" dirty="0" smtClean="0"/>
          </a:p>
          <a:p>
            <a:pPr marL="514350" indent="-514350">
              <a:buFont typeface="+mj-lt"/>
              <a:buAutoNum type="arabicPeriod"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r>
              <a:rPr lang="ar-SA" b="1" dirty="0" smtClean="0">
                <a:cs typeface="Traditional Arabic" pitchFamily="2" charset="-78"/>
              </a:rPr>
              <a:t>وسيكون الحديث في هذه المحاضرة عن الصفات التالية:</a:t>
            </a:r>
          </a:p>
          <a:p>
            <a:r>
              <a:rPr lang="ar-SA" sz="6000" b="1" dirty="0" smtClean="0">
                <a:solidFill>
                  <a:srgbClr val="FF0000"/>
                </a:solidFill>
                <a:cs typeface="Traditional Arabic" pitchFamily="2" charset="-78"/>
              </a:rPr>
              <a:t>التكرير </a:t>
            </a:r>
            <a:r>
              <a:rPr lang="ar-SA" sz="6000" b="1" dirty="0" err="1" smtClean="0">
                <a:solidFill>
                  <a:srgbClr val="000000"/>
                </a:solidFill>
                <a:cs typeface="Traditional Arabic" pitchFamily="2" charset="-78"/>
              </a:rPr>
              <a:t>ـ</a:t>
            </a:r>
            <a:r>
              <a:rPr lang="ar-SA" sz="6000" b="1" dirty="0" smtClean="0">
                <a:solidFill>
                  <a:srgbClr val="FF0000"/>
                </a:solidFill>
                <a:cs typeface="Traditional Arabic" pitchFamily="2" charset="-78"/>
              </a:rPr>
              <a:t> التفشي </a:t>
            </a:r>
            <a:r>
              <a:rPr lang="ar-SA" sz="6000" b="1" dirty="0" smtClean="0">
                <a:cs typeface="Traditional Arabic" pitchFamily="2" charset="-78"/>
              </a:rPr>
              <a:t>ـ</a:t>
            </a:r>
            <a:r>
              <a:rPr lang="ar-SA" sz="6000" b="1" dirty="0" smtClean="0">
                <a:solidFill>
                  <a:srgbClr val="FF0000"/>
                </a:solidFill>
                <a:cs typeface="Traditional Arabic" pitchFamily="2" charset="-78"/>
              </a:rPr>
              <a:t> الاستطالة </a:t>
            </a:r>
            <a:r>
              <a:rPr lang="ar-SA" sz="6000" b="1" dirty="0" err="1" smtClean="0">
                <a:cs typeface="Traditional Arabic" pitchFamily="2" charset="-78"/>
              </a:rPr>
              <a:t>ـ</a:t>
            </a:r>
            <a:r>
              <a:rPr lang="ar-SA" sz="6000" b="1" dirty="0" smtClean="0">
                <a:solidFill>
                  <a:srgbClr val="FF0000"/>
                </a:solidFill>
                <a:cs typeface="Traditional Arabic" pitchFamily="2" charset="-78"/>
              </a:rPr>
              <a:t> الخفاء </a:t>
            </a:r>
            <a:r>
              <a:rPr lang="ar-SA" sz="6000" b="1" dirty="0" err="1" smtClean="0">
                <a:cs typeface="Traditional Arabic" pitchFamily="2" charset="-78"/>
              </a:rPr>
              <a:t>ـ</a:t>
            </a:r>
            <a:r>
              <a:rPr lang="ar-SA" sz="6000" b="1" dirty="0" smtClean="0">
                <a:solidFill>
                  <a:srgbClr val="FF0000"/>
                </a:solidFill>
                <a:cs typeface="Traditional Arabic" pitchFamily="2" charset="-78"/>
              </a:rPr>
              <a:t> الغنة .</a:t>
            </a:r>
            <a:endParaRPr lang="ar-SA" sz="6000" b="1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754563"/>
          </a:xfrm>
        </p:spPr>
        <p:txBody>
          <a:bodyPr/>
          <a:lstStyle/>
          <a:p>
            <a:r>
              <a:rPr lang="ar-SA" sz="5400" b="1" dirty="0" smtClean="0">
                <a:solidFill>
                  <a:srgbClr val="FF0000"/>
                </a:solidFill>
              </a:rPr>
              <a:t>5- التكرير:</a:t>
            </a:r>
          </a:p>
          <a:p>
            <a:r>
              <a:rPr lang="ar-SA" sz="5400" b="1" dirty="0" smtClean="0"/>
              <a:t>ومعناه لغة: الإعادة. </a:t>
            </a:r>
          </a:p>
          <a:p>
            <a:r>
              <a:rPr lang="ar-SA" sz="5400" b="1" dirty="0" smtClean="0"/>
              <a:t>واصطلاحًا: ارتعاد رأس اللسان عند النطق بالحرف. </a:t>
            </a:r>
          </a:p>
          <a:p>
            <a:r>
              <a:rPr lang="ar-SA" sz="5400" b="1" dirty="0" smtClean="0"/>
              <a:t>وحرف التكرير هو الراء.</a:t>
            </a:r>
          </a:p>
          <a:p>
            <a:endParaRPr lang="ar-SA" b="1" dirty="0" smtClean="0"/>
          </a:p>
          <a:p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/>
              <a:t>والتكرير صفة ملازمة لحرف الراء بمعنى أنها قابلة لها فيجب التحرز عنها؛ لأن </a:t>
            </a:r>
            <a:r>
              <a:rPr lang="ar-SA" sz="4000" b="1" dirty="0" smtClean="0">
                <a:solidFill>
                  <a:srgbClr val="00B050"/>
                </a:solidFill>
              </a:rPr>
              <a:t>الغرض من معرفة هذه الصفة تركها</a:t>
            </a:r>
            <a:r>
              <a:rPr lang="ar-SA" sz="4000" b="1" dirty="0" smtClean="0"/>
              <a:t>، بمعنى: </a:t>
            </a:r>
            <a:r>
              <a:rPr lang="ar-SA" sz="4000" b="1" dirty="0" smtClean="0">
                <a:solidFill>
                  <a:srgbClr val="FF0000"/>
                </a:solidFill>
              </a:rPr>
              <a:t>عدم المبالغة فيها</a:t>
            </a:r>
            <a:r>
              <a:rPr lang="ar-SA" sz="4000" b="1" dirty="0" smtClean="0"/>
              <a:t>، </a:t>
            </a:r>
            <a:r>
              <a:rPr lang="ar-SA" sz="4000" b="1" u="sng" dirty="0" smtClean="0">
                <a:solidFill>
                  <a:srgbClr val="00B0F0"/>
                </a:solidFill>
              </a:rPr>
              <a:t>وأكثر ما يظهر التكرير إذا كانت الراء مشددة نحو: </a:t>
            </a:r>
            <a:r>
              <a:rPr lang="ar-SA" sz="4000" b="1" u="sng" dirty="0" smtClean="0">
                <a:solidFill>
                  <a:srgbClr val="FF0000"/>
                </a:solidFill>
              </a:rPr>
              <a:t>كرة،</a:t>
            </a:r>
            <a:r>
              <a:rPr lang="ar-SA" sz="4000" b="1" dirty="0" smtClean="0"/>
              <a:t> مرة، فالواجب على القارئ أن يخفي هذا التكرير ولا يظهره لقول الإمام ابن الجزري: وأخفِ تكريرًا إذا تشدد.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754563"/>
          </a:xfrm>
        </p:spPr>
        <p:txBody>
          <a:bodyPr/>
          <a:lstStyle/>
          <a:p>
            <a:pPr rtl="1"/>
            <a:r>
              <a:rPr lang="ar-SA" sz="4000" b="1" dirty="0" smtClean="0">
                <a:solidFill>
                  <a:srgbClr val="FF3300"/>
                </a:solidFill>
              </a:rPr>
              <a:t>وليس معنى إخفاء التكرير إعدام ارتعاد رأس اللسان بالكلية</a:t>
            </a:r>
            <a:r>
              <a:rPr lang="ar-SA" sz="4000" b="1" dirty="0" smtClean="0"/>
              <a:t>؛ لأن ذلك يؤدي إلى حصر الصوت بين رأس اللسان واللَّثة كما في حرف الطاء وهذا خطأ لا يجوز، </a:t>
            </a:r>
            <a:r>
              <a:rPr lang="ar-SA" sz="4000" b="1" dirty="0" smtClean="0">
                <a:solidFill>
                  <a:srgbClr val="FF3300"/>
                </a:solidFill>
              </a:rPr>
              <a:t>وإنما يرتعد رأس اللسان </a:t>
            </a:r>
            <a:r>
              <a:rPr lang="ar-SA" sz="4000" b="1" dirty="0" err="1" smtClean="0">
                <a:solidFill>
                  <a:srgbClr val="FF3300"/>
                </a:solidFill>
              </a:rPr>
              <a:t>ارتعادة</a:t>
            </a:r>
            <a:r>
              <a:rPr lang="ar-SA" sz="4000" b="1" dirty="0" smtClean="0">
                <a:solidFill>
                  <a:srgbClr val="FF3300"/>
                </a:solidFill>
              </a:rPr>
              <a:t> واحدة خفيفة حتى لا تنعدم الصفة.</a:t>
            </a:r>
          </a:p>
          <a:p>
            <a:pPr rtl="1"/>
            <a:r>
              <a:rPr lang="ar-SA" sz="4000" b="1" dirty="0" smtClean="0"/>
              <a:t>وطريق الخلاص من هذا </a:t>
            </a:r>
            <a:r>
              <a:rPr lang="ar-SA" sz="4000" b="1" dirty="0" smtClean="0">
                <a:solidFill>
                  <a:srgbClr val="00B0F0"/>
                </a:solidFill>
              </a:rPr>
              <a:t>أن يلصق القارئ ظهر لسانه بأعلى حنكه بحيث لا يرتعد رأس اللسان كثيرًاً</a:t>
            </a:r>
            <a:endParaRPr lang="ar-SA" sz="4000" dirty="0">
              <a:solidFill>
                <a:srgbClr val="00B0F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754563"/>
          </a:xfrm>
        </p:spPr>
        <p:txBody>
          <a:bodyPr/>
          <a:lstStyle/>
          <a:p>
            <a:pPr rtl="1"/>
            <a:r>
              <a:rPr lang="ar-SA" b="1" dirty="0" smtClean="0"/>
              <a:t>6</a:t>
            </a:r>
            <a:r>
              <a:rPr lang="ar-SA" sz="4000" b="1" dirty="0" smtClean="0"/>
              <a:t>- التفشي:</a:t>
            </a:r>
          </a:p>
          <a:p>
            <a:pPr rtl="1"/>
            <a:r>
              <a:rPr lang="ar-SA" sz="4000" b="1" dirty="0" smtClean="0"/>
              <a:t>ومعناه </a:t>
            </a:r>
            <a:r>
              <a:rPr lang="ar-SA" sz="4000" b="1" dirty="0" smtClean="0">
                <a:solidFill>
                  <a:srgbClr val="FF0000"/>
                </a:solidFill>
              </a:rPr>
              <a:t>لغة</a:t>
            </a:r>
            <a:r>
              <a:rPr lang="ar-SA" sz="4000" b="1" dirty="0" smtClean="0"/>
              <a:t>: الانتشار وقيل الاتساع .</a:t>
            </a:r>
          </a:p>
          <a:p>
            <a:pPr rtl="1"/>
            <a:r>
              <a:rPr lang="ar-SA" sz="4000" b="1" dirty="0" smtClean="0"/>
              <a:t>و</a:t>
            </a:r>
            <a:r>
              <a:rPr lang="ar-SA" sz="4000" b="1" dirty="0" smtClean="0">
                <a:solidFill>
                  <a:srgbClr val="FF0000"/>
                </a:solidFill>
              </a:rPr>
              <a:t>اصطلاحًا</a:t>
            </a:r>
            <a:r>
              <a:rPr lang="ar-SA" sz="4000" b="1" dirty="0" smtClean="0"/>
              <a:t>: انتشار خروج الريح بين اللسان والحنك الأعلى عند النطق بالحرف. </a:t>
            </a:r>
          </a:p>
          <a:p>
            <a:pPr rtl="1"/>
            <a:r>
              <a:rPr lang="ar-SA" sz="4000" b="1" dirty="0" smtClean="0">
                <a:solidFill>
                  <a:srgbClr val="FF0066"/>
                </a:solidFill>
              </a:rPr>
              <a:t>وحرف التفشي هو الشين.</a:t>
            </a:r>
          </a:p>
          <a:p>
            <a:pPr rtl="1"/>
            <a:r>
              <a:rPr lang="ar-SA" sz="4000" b="1" dirty="0" smtClean="0">
                <a:solidFill>
                  <a:srgbClr val="00B0F0"/>
                </a:solidFill>
              </a:rPr>
              <a:t>وسمِّيت الشين متفشية</a:t>
            </a:r>
            <a:r>
              <a:rPr lang="ar-SA" sz="4000" b="1" dirty="0" smtClean="0"/>
              <a:t>؛ لانتشار الريح في الفم عند النطق </a:t>
            </a:r>
            <a:r>
              <a:rPr lang="ar-SA" sz="4000" b="1" dirty="0" err="1" smtClean="0"/>
              <a:t>بها</a:t>
            </a:r>
            <a:r>
              <a:rPr lang="ar-SA" sz="4000" b="1" dirty="0" smtClean="0"/>
              <a:t> حتى تتصل بمخرج الظاء.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6000" b="1" dirty="0" smtClean="0">
                <a:solidFill>
                  <a:srgbClr val="FF0000"/>
                </a:solidFill>
              </a:rPr>
              <a:t>7- الاستطالة:</a:t>
            </a:r>
          </a:p>
          <a:p>
            <a:pPr rtl="1"/>
            <a:r>
              <a:rPr lang="ar-SA" sz="6000" b="1" dirty="0" smtClean="0"/>
              <a:t>ومعناه </a:t>
            </a:r>
            <a:r>
              <a:rPr lang="ar-SA" sz="6000" b="1" dirty="0" smtClean="0">
                <a:solidFill>
                  <a:srgbClr val="FF0000"/>
                </a:solidFill>
              </a:rPr>
              <a:t>لغة</a:t>
            </a:r>
            <a:r>
              <a:rPr lang="ar-SA" sz="6000" b="1" dirty="0" smtClean="0"/>
              <a:t>: الامتداد.</a:t>
            </a:r>
          </a:p>
          <a:p>
            <a:pPr rtl="1"/>
            <a:r>
              <a:rPr lang="ar-SA" sz="6000" b="1" dirty="0" smtClean="0"/>
              <a:t>و</a:t>
            </a:r>
            <a:r>
              <a:rPr lang="ar-SA" sz="6000" b="1" dirty="0" smtClean="0">
                <a:solidFill>
                  <a:srgbClr val="FF0000"/>
                </a:solidFill>
              </a:rPr>
              <a:t>اصطلاحًا</a:t>
            </a:r>
            <a:r>
              <a:rPr lang="ar-SA" sz="6000" b="1" dirty="0" smtClean="0"/>
              <a:t>: امتداد الصوت من أول إحدى حافتي اللسان إلى آخرها.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4000" b="1" dirty="0" smtClean="0">
                <a:solidFill>
                  <a:srgbClr val="FF0000"/>
                </a:solidFill>
              </a:rPr>
              <a:t>وحرف الاستطالة: هو الضاد.</a:t>
            </a:r>
          </a:p>
          <a:p>
            <a:pPr rtl="1"/>
            <a:r>
              <a:rPr lang="ar-SA" sz="4000" b="1" dirty="0" smtClean="0"/>
              <a:t>وسمِّيت الضاد مستطيلة؛ </a:t>
            </a:r>
            <a:r>
              <a:rPr lang="ar-SA" sz="4000" b="1" u="sng" dirty="0" smtClean="0">
                <a:solidFill>
                  <a:srgbClr val="00B0F0"/>
                </a:solidFill>
              </a:rPr>
              <a:t>لاستطالة مخرجها حتى تتصل بمخرج اللام،</a:t>
            </a:r>
            <a:r>
              <a:rPr lang="ar-SA" sz="4000" b="1" dirty="0" smtClean="0"/>
              <a:t> </a:t>
            </a:r>
          </a:p>
          <a:p>
            <a:pPr rtl="1"/>
            <a:r>
              <a:rPr lang="ar-SA" sz="4000" b="1" dirty="0" smtClean="0">
                <a:solidFill>
                  <a:srgbClr val="00B050"/>
                </a:solidFill>
              </a:rPr>
              <a:t>والحرف المستطيل يمتد الصوت </a:t>
            </a:r>
            <a:r>
              <a:rPr lang="ar-SA" sz="4000" b="1" dirty="0" err="1" smtClean="0">
                <a:solidFill>
                  <a:srgbClr val="00B050"/>
                </a:solidFill>
              </a:rPr>
              <a:t>به</a:t>
            </a:r>
            <a:r>
              <a:rPr lang="ar-SA" sz="4000" b="1" dirty="0" smtClean="0">
                <a:solidFill>
                  <a:srgbClr val="00B050"/>
                </a:solidFill>
              </a:rPr>
              <a:t> ولكن لم يبلغ قدر الحرف الممدود</a:t>
            </a:r>
            <a:r>
              <a:rPr lang="ar-SA" sz="4000" b="1" dirty="0" smtClean="0"/>
              <a:t>، وذلك لأن </a:t>
            </a:r>
            <a:r>
              <a:rPr lang="ar-SA" sz="4000" b="1" u="sng" dirty="0" smtClean="0">
                <a:solidFill>
                  <a:srgbClr val="FF0066"/>
                </a:solidFill>
              </a:rPr>
              <a:t>المستطيل يجري في مخرجه، والممدود يجري في ذاته؛ </a:t>
            </a:r>
            <a:r>
              <a:rPr lang="ar-SA" sz="4000" b="1" dirty="0" smtClean="0"/>
              <a:t>حيث إن مخرجه مقدر.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4400" b="1" dirty="0" smtClean="0"/>
              <a:t>والفرق بينهما أن الحرف المستطيل يجري الصوت في مخرجه بقدر طوله ولم يتجاوزه حيث إن الحرف لا يتجاوز مخرجه المحقق.</a:t>
            </a:r>
          </a:p>
          <a:p>
            <a:pPr rtl="1"/>
            <a:r>
              <a:rPr lang="ar-SA" sz="4400" b="1" dirty="0" smtClean="0"/>
              <a:t>أما الحرف الممدود فليس له مخرج محقق، وإنما مخرجه مقدر كما عرفت، فيجري الصوت في ذاته، ولا ينقطع إلا بانقطاع الهواء</a:t>
            </a:r>
            <a:endParaRPr lang="ar-SA" sz="4400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754563"/>
          </a:xfrm>
        </p:spPr>
        <p:txBody>
          <a:bodyPr/>
          <a:lstStyle/>
          <a:p>
            <a:pPr rtl="1"/>
            <a:r>
              <a:rPr lang="ar-SA" sz="3600" b="1" dirty="0" smtClean="0"/>
              <a:t>8- الخفاء:</a:t>
            </a:r>
          </a:p>
          <a:p>
            <a:pPr rtl="1"/>
            <a:r>
              <a:rPr lang="ar-SA" sz="3600" b="1" dirty="0" smtClean="0"/>
              <a:t>ومعناه </a:t>
            </a:r>
            <a:r>
              <a:rPr lang="ar-SA" sz="3600" b="1" dirty="0" smtClean="0">
                <a:solidFill>
                  <a:srgbClr val="FF0066"/>
                </a:solidFill>
              </a:rPr>
              <a:t>لغة</a:t>
            </a:r>
            <a:r>
              <a:rPr lang="ar-SA" sz="3600" b="1" dirty="0" smtClean="0"/>
              <a:t>: الاستتار.</a:t>
            </a:r>
          </a:p>
          <a:p>
            <a:pPr rtl="1"/>
            <a:r>
              <a:rPr lang="ar-SA" sz="3600" b="1" dirty="0" smtClean="0">
                <a:solidFill>
                  <a:srgbClr val="FF0066"/>
                </a:solidFill>
              </a:rPr>
              <a:t>واصطلاحًا</a:t>
            </a:r>
            <a:r>
              <a:rPr lang="ar-SA" sz="3600" b="1" dirty="0" smtClean="0"/>
              <a:t>: خفاء صوت الحرف عند النطق </a:t>
            </a:r>
            <a:r>
              <a:rPr lang="ar-SA" sz="3600" b="1" dirty="0" err="1" smtClean="0"/>
              <a:t>به</a:t>
            </a:r>
            <a:r>
              <a:rPr lang="ar-SA" sz="3600" b="1" dirty="0" smtClean="0"/>
              <a:t>.</a:t>
            </a:r>
          </a:p>
          <a:p>
            <a:pPr rtl="1"/>
            <a:r>
              <a:rPr lang="ar-SA" sz="3600" b="1" dirty="0" smtClean="0"/>
              <a:t>وحروف صفة الخفاء </a:t>
            </a:r>
            <a:r>
              <a:rPr lang="ar-SA" sz="3600" b="1" dirty="0" smtClean="0">
                <a:solidFill>
                  <a:srgbClr val="FF0066"/>
                </a:solidFill>
              </a:rPr>
              <a:t>أربعة</a:t>
            </a:r>
            <a:r>
              <a:rPr lang="ar-SA" sz="3600" b="1" dirty="0" smtClean="0"/>
              <a:t>: </a:t>
            </a:r>
            <a:r>
              <a:rPr lang="ar-SA" sz="3600" b="1" dirty="0" smtClean="0">
                <a:solidFill>
                  <a:srgbClr val="00B0F0"/>
                </a:solidFill>
              </a:rPr>
              <a:t>حروف المد الثلاثة والهاء</a:t>
            </a:r>
            <a:r>
              <a:rPr lang="ar-SA" sz="3600" b="1" dirty="0" smtClean="0"/>
              <a:t>، ويجمعها كلمة: </a:t>
            </a:r>
            <a:r>
              <a:rPr lang="ar-SA" sz="3600" b="1" dirty="0" smtClean="0">
                <a:solidFill>
                  <a:srgbClr val="FF0066"/>
                </a:solidFill>
              </a:rPr>
              <a:t>هاوي</a:t>
            </a:r>
            <a:r>
              <a:rPr lang="ar-SA" sz="3600" b="1" dirty="0" smtClean="0"/>
              <a:t>. </a:t>
            </a:r>
          </a:p>
          <a:p>
            <a:pPr rtl="1"/>
            <a:r>
              <a:rPr lang="ar-SA" sz="3600" b="1" u="sng" dirty="0" smtClean="0"/>
              <a:t>أما خفاء حروف المد فلِسَعَة مخرجها، أما خفاء الهاء؛ فلأن صفاتها كلها ضعيفة ومن أجل هذا قويت بالصلة .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الصفات التي لا ضد لها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754563"/>
          </a:xfrm>
        </p:spPr>
        <p:txBody>
          <a:bodyPr/>
          <a:lstStyle/>
          <a:p>
            <a:pPr rtl="1"/>
            <a:r>
              <a:rPr lang="ar-SA" sz="4800" b="1" dirty="0" smtClean="0">
                <a:solidFill>
                  <a:srgbClr val="FF0000"/>
                </a:solidFill>
              </a:rPr>
              <a:t>9- الغنة:</a:t>
            </a:r>
          </a:p>
          <a:p>
            <a:pPr rtl="1"/>
            <a:r>
              <a:rPr lang="ar-SA" sz="4800" b="1" dirty="0" smtClean="0"/>
              <a:t>ومعناها </a:t>
            </a:r>
            <a:r>
              <a:rPr lang="ar-SA" sz="4800" b="1" dirty="0" smtClean="0">
                <a:solidFill>
                  <a:srgbClr val="FF0000"/>
                </a:solidFill>
              </a:rPr>
              <a:t>لغة</a:t>
            </a:r>
            <a:r>
              <a:rPr lang="ar-SA" sz="4800" b="1" dirty="0" smtClean="0"/>
              <a:t>: صوت له رنين في الخيشوم.</a:t>
            </a:r>
          </a:p>
          <a:p>
            <a:pPr rtl="1"/>
            <a:r>
              <a:rPr lang="ar-SA" sz="4800" b="1" dirty="0" smtClean="0">
                <a:solidFill>
                  <a:srgbClr val="FF0000"/>
                </a:solidFill>
              </a:rPr>
              <a:t>واصطلاحًا</a:t>
            </a:r>
            <a:r>
              <a:rPr lang="ar-SA" sz="4800" b="1" dirty="0" smtClean="0"/>
              <a:t>: صوت لذيذ مركب في جسم النون والميم في كل الأحوال.</a:t>
            </a:r>
          </a:p>
          <a:p>
            <a:pPr rtl="1"/>
            <a:r>
              <a:rPr lang="ar-SA" sz="4800" b="1" dirty="0" smtClean="0"/>
              <a:t>وحروفُ صفةِ الغنةِ: اثنان وهما </a:t>
            </a:r>
            <a:r>
              <a:rPr lang="ar-SA" sz="4800" b="1" dirty="0" smtClean="0">
                <a:solidFill>
                  <a:srgbClr val="FF0000"/>
                </a:solidFill>
              </a:rPr>
              <a:t>الميم والنون.</a:t>
            </a:r>
          </a:p>
          <a:p>
            <a:pPr rtl="1"/>
            <a:endParaRPr lang="ar-SA" sz="5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0" y="1"/>
            <a:ext cx="9906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FF0000"/>
                </a:solidFill>
              </a:rPr>
              <a:t>وعلى هذا إذا أردت أن تعرف صفات أي حرف من حروف الهجاء</a:t>
            </a:r>
            <a:r>
              <a:rPr lang="ar-SA" sz="3200" b="1" dirty="0" smtClean="0"/>
              <a:t> فابحث عنه أولا في الصفات التي لها ضد بحيث تبدأ بصفتي الهمس والجهر، فإن وجد في حروف الهمس والجهر، فإن وجد في حروف الهمس وهي: </a:t>
            </a:r>
            <a:r>
              <a:rPr lang="ar-SA" sz="3200" b="1" dirty="0" smtClean="0">
                <a:solidFill>
                  <a:srgbClr val="FF0000"/>
                </a:solidFill>
              </a:rPr>
              <a:t>فحثه شخص سكت</a:t>
            </a:r>
            <a:r>
              <a:rPr lang="ar-SA" sz="3200" b="1" dirty="0" smtClean="0"/>
              <a:t>، فهو مهموس، وإلا فهو </a:t>
            </a:r>
            <a:r>
              <a:rPr lang="ar-SA" sz="3200" b="1" dirty="0" err="1" smtClean="0"/>
              <a:t>مجهور</a:t>
            </a:r>
            <a:r>
              <a:rPr lang="ar-SA" sz="3200" b="1" dirty="0" smtClean="0"/>
              <a:t>، ثم تنتقل إلى صفات الشدة والتوسط والرِّخاوة، فإن وجد في حروف الشدة وهي: </a:t>
            </a:r>
            <a:r>
              <a:rPr lang="ar-SA" sz="3200" b="1" dirty="0" smtClean="0">
                <a:solidFill>
                  <a:srgbClr val="FF0000"/>
                </a:solidFill>
              </a:rPr>
              <a:t>أجد قط بكت</a:t>
            </a:r>
            <a:r>
              <a:rPr lang="ar-SA" sz="3200" b="1" dirty="0" smtClean="0"/>
              <a:t>، فهو شديد، وإن وجد في حروف التوسط وهي</a:t>
            </a:r>
            <a:r>
              <a:rPr lang="ar-SA" sz="3200" b="1" dirty="0" smtClean="0">
                <a:solidFill>
                  <a:srgbClr val="FF0000"/>
                </a:solidFill>
              </a:rPr>
              <a:t>: لن عمر</a:t>
            </a:r>
            <a:r>
              <a:rPr lang="ar-SA" sz="3200" b="1" dirty="0" smtClean="0"/>
              <a:t>، فهو متوسط وإلا فهو رخوي، ثم تنتقل إلى صفتي الاستعلاء </a:t>
            </a:r>
            <a:r>
              <a:rPr lang="ar-SA" sz="3200" b="1" dirty="0" err="1" smtClean="0"/>
              <a:t>والاستفال</a:t>
            </a:r>
            <a:r>
              <a:rPr lang="ar-SA" sz="3200" b="1" dirty="0" smtClean="0"/>
              <a:t>، فإن وجد في حروف الاستعلاء فهو مستعلٍ وإلا فهو </a:t>
            </a:r>
            <a:r>
              <a:rPr lang="ar-SA" sz="3200" b="1" dirty="0" err="1" smtClean="0"/>
              <a:t>مستفِل</a:t>
            </a:r>
            <a:r>
              <a:rPr lang="ar-SA" sz="3200" b="1" dirty="0" smtClean="0"/>
              <a:t>، ثم تنتقل إلى صفتي الإطباق والانفتاح فإن وجد في حروف </a:t>
            </a:r>
            <a:r>
              <a:rPr lang="ar-SA" sz="3200" b="1" dirty="0" smtClean="0">
                <a:solidFill>
                  <a:srgbClr val="FF0000"/>
                </a:solidFill>
              </a:rPr>
              <a:t>الإطباق</a:t>
            </a:r>
            <a:r>
              <a:rPr lang="ar-SA" sz="3200" b="1" dirty="0" smtClean="0"/>
              <a:t> وهي: </a:t>
            </a:r>
            <a:r>
              <a:rPr lang="ar-SA" sz="3200" b="1" dirty="0" smtClean="0">
                <a:solidFill>
                  <a:srgbClr val="FF0000"/>
                </a:solidFill>
              </a:rPr>
              <a:t>الصاد، والضاد، والطاء، والظاء،</a:t>
            </a:r>
            <a:r>
              <a:rPr lang="ar-SA" sz="3200" b="1" dirty="0" smtClean="0"/>
              <a:t> فهو مطبق وإلا فهو منفتح، ثم تنتقل إلى صفتي </a:t>
            </a:r>
            <a:r>
              <a:rPr lang="ar-SA" sz="3200" b="1" dirty="0" err="1" smtClean="0"/>
              <a:t>الإذلاق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والإصمات</a:t>
            </a:r>
            <a:r>
              <a:rPr lang="ar-SA" sz="3200" b="1" dirty="0" smtClean="0"/>
              <a:t> فإن وجد في حروف </a:t>
            </a:r>
            <a:r>
              <a:rPr lang="ar-SA" sz="3200" b="1" dirty="0" err="1" smtClean="0"/>
              <a:t>الإذلاق</a:t>
            </a:r>
            <a:r>
              <a:rPr lang="ar-SA" sz="3200" b="1" dirty="0" smtClean="0"/>
              <a:t> وهي</a:t>
            </a:r>
            <a:r>
              <a:rPr lang="ar-SA" sz="3200" b="1" dirty="0" smtClean="0">
                <a:solidFill>
                  <a:srgbClr val="FF0000"/>
                </a:solidFill>
              </a:rPr>
              <a:t>: فرَّ من لب</a:t>
            </a:r>
            <a:r>
              <a:rPr lang="ar-SA" sz="3200" b="1" dirty="0" smtClean="0"/>
              <a:t>، فهو </a:t>
            </a:r>
            <a:r>
              <a:rPr lang="ar-SA" sz="3200" b="1" dirty="0" err="1" smtClean="0"/>
              <a:t>مذلق</a:t>
            </a:r>
            <a:r>
              <a:rPr lang="ar-SA" sz="3200" b="1" dirty="0" smtClean="0"/>
              <a:t> وإلا فهو مصمت، </a:t>
            </a:r>
            <a:r>
              <a:rPr lang="ar-SA" sz="4400" b="1" u="sng" dirty="0" smtClean="0">
                <a:solidFill>
                  <a:srgbClr val="FF0066"/>
                </a:solidFill>
              </a:rPr>
              <a:t>وإلى هنا يكون الحرف قد تمَّ له خمس صفات.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0" y="0"/>
            <a:ext cx="9906000" cy="716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u="sng" dirty="0" smtClean="0">
                <a:solidFill>
                  <a:srgbClr val="FF0066"/>
                </a:solidFill>
              </a:rPr>
              <a:t>ثم تنتقل إلى الصفات التسع التي لا ضد لها </a:t>
            </a:r>
            <a:r>
              <a:rPr lang="ar-SA" sz="3600" b="1" dirty="0" smtClean="0"/>
              <a:t>وابحث عنه فيها فإذا وجد له صفة منها كانت الصفة السادسة بالإضافة إلى الصفات الخمس السابقة </a:t>
            </a:r>
            <a:r>
              <a:rPr lang="ar-SA" sz="3600" b="1" dirty="0" smtClean="0">
                <a:solidFill>
                  <a:srgbClr val="C00000"/>
                </a:solidFill>
              </a:rPr>
              <a:t>ولا يكون ذلك إلا في الحروف التسعة عشر الآتية:</a:t>
            </a:r>
          </a:p>
          <a:p>
            <a:r>
              <a:rPr lang="ar-SA" sz="3600" b="1" dirty="0" smtClean="0">
                <a:solidFill>
                  <a:srgbClr val="C00000"/>
                </a:solidFill>
              </a:rPr>
              <a:t>الصاد، الزاي، السين، القاف، الطاء، الباء، الجيم، الدال، الواو والياء الساكنتان المفتوح ما قبلهما، اللام، الشين، الضاد، الهاء، حروف المد الثلاثة، الميم، النون. </a:t>
            </a:r>
          </a:p>
          <a:p>
            <a:endParaRPr lang="ar-SA" sz="3600" b="1" dirty="0" smtClean="0"/>
          </a:p>
          <a:p>
            <a:r>
              <a:rPr lang="ar-SA" sz="3600" b="1" u="sng" dirty="0" smtClean="0"/>
              <a:t>فهذه الأحرف لكل منها ست صفات</a:t>
            </a:r>
            <a:r>
              <a:rPr lang="ar-SA" sz="3600" b="1" dirty="0" smtClean="0"/>
              <a:t>، </a:t>
            </a:r>
            <a:r>
              <a:rPr lang="ar-SA" sz="3600" b="1" dirty="0" smtClean="0">
                <a:solidFill>
                  <a:srgbClr val="FF0000"/>
                </a:solidFill>
              </a:rPr>
              <a:t>ولا يوجد حرف له سبع صفات إلا الراء.</a:t>
            </a:r>
          </a:p>
          <a:p>
            <a:r>
              <a:rPr lang="ar-SA" sz="3600" b="1" dirty="0" smtClean="0"/>
              <a:t>وخلاصة ذلك أن أي حرف من حروف الهجاء لا تقل صفاته عن خمس ولا تزيد </a:t>
            </a:r>
            <a:r>
              <a:rPr lang="ar-SA" sz="3600" b="1" smtClean="0"/>
              <a:t>عن سبع.</a:t>
            </a:r>
            <a:endParaRPr lang="ar-SA" sz="3600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798</Words>
  <Application>Microsoft Office PowerPoint</Application>
  <PresentationFormat>A4 Paper (210x297 mm)‎</PresentationFormat>
  <Paragraphs>74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ثانيا: الصفات التي لا ضد لها</vt:lpstr>
      <vt:lpstr>الصفات التي لا ضد لها</vt:lpstr>
      <vt:lpstr>الصفات التي لا ضد لها </vt:lpstr>
      <vt:lpstr>الصفات التي لا ضد لها</vt:lpstr>
      <vt:lpstr>الصفات التي لا ضد لها</vt:lpstr>
      <vt:lpstr>الصفات التي لا ضد لها</vt:lpstr>
      <vt:lpstr>الصفات التي لا ضد لها</vt:lpstr>
      <vt:lpstr>الصفات التي لا ضد لها</vt:lpstr>
      <vt:lpstr>الصفات التي لا ضد لها</vt:lpstr>
      <vt:lpstr>الصفات التي لا ضد لها</vt:lpstr>
      <vt:lpstr>الصفات التي لا ضد لها</vt:lpstr>
      <vt:lpstr>الشريحة 13</vt:lpstr>
      <vt:lpstr>الشريحة 14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105</cp:revision>
  <dcterms:created xsi:type="dcterms:W3CDTF">2009-10-14T19:14:34Z</dcterms:created>
  <dcterms:modified xsi:type="dcterms:W3CDTF">2010-11-10T11:31:34Z</dcterms:modified>
</cp:coreProperties>
</file>