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ms-office.legacyDiagramTex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302" r:id="rId4"/>
    <p:sldId id="308" r:id="rId5"/>
    <p:sldId id="309" r:id="rId6"/>
    <p:sldId id="310" r:id="rId7"/>
    <p:sldId id="311" r:id="rId8"/>
    <p:sldId id="305" r:id="rId9"/>
    <p:sldId id="259" r:id="rId10"/>
    <p:sldId id="295" r:id="rId11"/>
    <p:sldId id="296" r:id="rId12"/>
    <p:sldId id="297" r:id="rId13"/>
    <p:sldId id="298" r:id="rId14"/>
    <p:sldId id="312" r:id="rId15"/>
    <p:sldId id="313" r:id="rId16"/>
    <p:sldId id="314" r:id="rId17"/>
    <p:sldId id="266" r:id="rId1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60" autoAdjust="0"/>
    <p:restoredTop sz="94646" autoAdjust="0"/>
  </p:normalViewPr>
  <p:slideViewPr>
    <p:cSldViewPr>
      <p:cViewPr>
        <p:scale>
          <a:sx n="75" d="100"/>
          <a:sy n="75" d="100"/>
        </p:scale>
        <p:origin x="-258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06/relationships/legacyDocTextInfo" Target="legacyDocTextInfo.bin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6" Type="http://schemas.microsoft.com/office/2006/relationships/legacyDiagramText" Target="legacyDiagramText6.bin"/><Relationship Id="rId5" Type="http://schemas.microsoft.com/office/2006/relationships/legacyDiagramText" Target="legacyDiagramText5.bin"/><Relationship Id="rId4" Type="http://schemas.microsoft.com/office/2006/relationships/legacyDiagramText" Target="legacyDiagramText4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52D2830-EB9C-4C09-A5F1-3819B23E5DF5}" type="datetimeFigureOut">
              <a:rPr lang="en-US"/>
              <a:pPr>
                <a:defRPr/>
              </a:pPr>
              <a:t>11/10/2010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92BB55F9-6B65-4001-AA63-37D729B44C8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B3D6F27-E7A8-4991-9C9D-DC71F0BAC237}" type="slidenum">
              <a:rPr lang="ar-SA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5E7B550-0F8D-4324-92B6-0CDB830B49C6}" type="slidenum">
              <a:rPr lang="ar-SA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19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59987D5-3591-473E-AD5E-3517E0A147F6}" type="slidenum">
              <a:rPr lang="ar-SA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67DE7F-7A93-4C34-A29B-31BA751F37B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BD2961-B02F-441A-BC51-A974EA24BBF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7E519C-287C-4A0F-B5AC-21F0C01BCE0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4FB821-042C-4B6E-BF68-6485A5CBD09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C30FD-D4E6-4F5F-8981-82CE58E184F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62366E-83BE-4A1D-AD62-96B2135014C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9FAF0B-FB46-4A6B-B46F-94742693299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6AC67E-72BA-48B0-A42F-B6BC6387A24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81455-0E7B-4A99-B02C-0A3CB474FED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A86812-CC41-4240-B7A0-6963EB2C803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AD868B-2F6F-45D8-AF6E-0C2C257A172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0B8D63EA-A68F-45F5-A7B2-21238764F6A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59" r:id="rId3"/>
    <p:sldLayoutId id="2147483662" r:id="rId4"/>
    <p:sldLayoutId id="2147483658" r:id="rId5"/>
    <p:sldLayoutId id="2147483657" r:id="rId6"/>
    <p:sldLayoutId id="2147483656" r:id="rId7"/>
    <p:sldLayoutId id="2147483655" r:id="rId8"/>
    <p:sldLayoutId id="2147483654" r:id="rId9"/>
    <p:sldLayoutId id="2147483653" r:id="rId10"/>
    <p:sldLayoutId id="2147483652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mtClean="0">
              <a:cs typeface="+mn-cs"/>
            </a:endParaRP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E662D85-E880-409A-A46A-051773833D21}" type="slidenum">
              <a:rPr lang="ar-SA" smtClean="0"/>
              <a:pPr/>
              <a:t>1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342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charset="0"/>
              <a:buNone/>
            </a:pPr>
            <a:r>
              <a:rPr lang="ar-EG" sz="2800" b="1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charset="0"/>
              <a:buNone/>
            </a:pPr>
            <a:r>
              <a:rPr lang="ar-SA" sz="2800" b="1">
                <a:solidFill>
                  <a:srgbClr val="898989"/>
                </a:solidFill>
                <a:latin typeface="Calibri" pitchFamily="34" charset="0"/>
              </a:rPr>
              <a:t>التربية الخاصة</a:t>
            </a:r>
            <a:r>
              <a:rPr lang="en-US" sz="2600">
                <a:solidFill>
                  <a:srgbClr val="898989"/>
                </a:solidFill>
                <a:latin typeface="Calibri" pitchFamily="34" charset="0"/>
              </a:rPr>
              <a:t>  </a:t>
            </a:r>
            <a:r>
              <a:rPr lang="ar-EG" sz="2600">
                <a:solidFill>
                  <a:srgbClr val="898989"/>
                </a:solidFill>
                <a:latin typeface="Calibri" pitchFamily="34" charset="0"/>
              </a:rPr>
              <a:t>كلية ا</a:t>
            </a:r>
            <a:r>
              <a:rPr lang="ar-SA" sz="2600">
                <a:solidFill>
                  <a:srgbClr val="898989"/>
                </a:solidFill>
                <a:latin typeface="Calibri" pitchFamily="34" charset="0"/>
              </a:rPr>
              <a:t>لتربية</a:t>
            </a:r>
            <a:r>
              <a:rPr lang="ar-EG" sz="2600">
                <a:solidFill>
                  <a:srgbClr val="898989"/>
                </a:solidFill>
                <a:latin typeface="Calibri" pitchFamily="34" charset="0"/>
              </a:rPr>
              <a:t> – قسم</a:t>
            </a:r>
            <a:endParaRPr lang="en-US" sz="260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14343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348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345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EG" sz="3700" b="1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ورقمه</a:t>
            </a:r>
            <a:endParaRPr lang="ar-SA" sz="3700" b="1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b="1"/>
              <a:t>الصحة النفسية لذوى الاحتياجات الخاصة  ( خاص 205) </a:t>
            </a:r>
            <a:r>
              <a:rPr lang="ar-EG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الاول </a:t>
            </a:r>
            <a:r>
              <a:rPr lang="ar-EG" sz="3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143</a:t>
            </a:r>
            <a:r>
              <a:rPr lang="ar-SA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– 143</a:t>
            </a:r>
            <a:r>
              <a:rPr lang="ar-SA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1700" b="1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أحمد العمري</a:t>
            </a:r>
            <a:endParaRPr lang="en-US" sz="2600" b="1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4346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C02F2D33-A787-4171-951F-F16FDAD6E875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mtClean="0">
                <a:solidFill>
                  <a:srgbClr val="376092"/>
                </a:solidFill>
              </a:rPr>
              <a:t> </a:t>
            </a:r>
            <a:r>
              <a:rPr lang="en-US" smtClean="0">
                <a:solidFill>
                  <a:srgbClr val="376092"/>
                </a:solidFill>
              </a:rPr>
              <a:t>  </a:t>
            </a:r>
            <a:r>
              <a:rPr lang="ar-EG" smtClean="0">
                <a:solidFill>
                  <a:srgbClr val="376092"/>
                </a:solidFill>
              </a:rPr>
              <a:t>                 </a:t>
            </a:r>
            <a:r>
              <a:rPr lang="ar-SA" sz="2800" smtClean="0">
                <a:solidFill>
                  <a:srgbClr val="376092"/>
                </a:solidFill>
              </a:rPr>
              <a:t>الفصل الأول                      </a:t>
            </a:r>
            <a:r>
              <a:rPr lang="ar-EG" sz="2800" smtClean="0">
                <a:solidFill>
                  <a:srgbClr val="376092"/>
                </a:solidFill>
              </a:rPr>
              <a:t> </a:t>
            </a:r>
            <a:r>
              <a:rPr lang="en-US" sz="2800" smtClean="0">
                <a:solidFill>
                  <a:srgbClr val="376092"/>
                </a:solidFill>
              </a:rPr>
              <a:t>  </a:t>
            </a:r>
            <a:r>
              <a:rPr lang="ar-SA" sz="2800" smtClean="0">
                <a:solidFill>
                  <a:srgbClr val="376092"/>
                </a:solidFill>
              </a:rPr>
              <a:t/>
            </a:r>
            <a:br>
              <a:rPr lang="ar-SA" sz="2800" smtClean="0">
                <a:solidFill>
                  <a:srgbClr val="376092"/>
                </a:solidFill>
              </a:rPr>
            </a:br>
            <a:r>
              <a:rPr lang="ar-SA" sz="2800" smtClean="0">
                <a:solidFill>
                  <a:srgbClr val="376092"/>
                </a:solidFill>
              </a:rPr>
              <a:t> </a:t>
            </a:r>
            <a:r>
              <a:rPr lang="en-US" sz="2800" smtClean="0">
                <a:solidFill>
                  <a:srgbClr val="376092"/>
                </a:solidFill>
              </a:rPr>
              <a:t>MENTAL HEALTH</a:t>
            </a:r>
            <a:r>
              <a:rPr lang="ar-SA" sz="2800" smtClean="0">
                <a:solidFill>
                  <a:srgbClr val="376092"/>
                </a:solidFill>
              </a:rPr>
              <a:t>الصحة النفسية </a:t>
            </a:r>
            <a:endParaRPr lang="en-US" sz="2800" smtClean="0">
              <a:solidFill>
                <a:srgbClr val="376092"/>
              </a:solidFill>
            </a:endParaRPr>
          </a:p>
        </p:txBody>
      </p:sp>
      <p:sp>
        <p:nvSpPr>
          <p:cNvPr id="16386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smtClean="0">
                <a:solidFill>
                  <a:schemeClr val="tx1"/>
                </a:solidFill>
              </a:rPr>
              <a:t>المحاضرة ال</a:t>
            </a:r>
            <a:r>
              <a:rPr lang="ar-EG" b="1" smtClean="0">
                <a:solidFill>
                  <a:schemeClr val="tx1"/>
                </a:solidFill>
              </a:rPr>
              <a:t>سادسة</a:t>
            </a:r>
            <a:endParaRPr lang="ar-SA" b="1" smtClean="0">
              <a:solidFill>
                <a:schemeClr val="tx1"/>
              </a:solidFill>
            </a:endParaRPr>
          </a:p>
          <a:p>
            <a:pPr eaLnBrk="1" hangingPunct="1"/>
            <a:endParaRPr lang="en-US" b="1" smtClean="0">
              <a:solidFill>
                <a:schemeClr val="tx1"/>
              </a:solidFill>
            </a:endParaRP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E8ACE1A-2B05-4864-8E6D-40871899EC3B}" type="slidenum">
              <a:rPr lang="ar-SA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EG" smtClean="0">
                <a:solidFill>
                  <a:srgbClr val="376092"/>
                </a:solidFill>
              </a:rPr>
              <a:t>ملخص ما سبق عرضه في المحاضرة </a:t>
            </a:r>
            <a:r>
              <a:rPr lang="ar-SA" smtClean="0">
                <a:solidFill>
                  <a:srgbClr val="376092"/>
                </a:solidFill>
              </a:rPr>
              <a:t>الأولى</a:t>
            </a:r>
            <a:endParaRPr lang="en-US" smtClean="0">
              <a:solidFill>
                <a:srgbClr val="376092"/>
              </a:solidFill>
            </a:endParaRPr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ar-EG" sz="2400" smtClean="0"/>
              <a:t>- علم الصحة النفسية .</a:t>
            </a:r>
          </a:p>
          <a:p>
            <a:pPr>
              <a:buFont typeface="Arial" charset="0"/>
              <a:buNone/>
            </a:pPr>
            <a:r>
              <a:rPr lang="ar-EG" sz="2400" smtClean="0"/>
              <a:t>- تعريف الصحة النفسية .</a:t>
            </a:r>
          </a:p>
          <a:p>
            <a:pPr>
              <a:buFont typeface="Arial" charset="0"/>
              <a:buNone/>
            </a:pPr>
            <a:r>
              <a:rPr lang="ar-EG" sz="2400" smtClean="0"/>
              <a:t>- مجالات عمل الصحة النفسية .</a:t>
            </a:r>
          </a:p>
          <a:p>
            <a:pPr>
              <a:buFont typeface="Arial" charset="0"/>
              <a:buNone/>
            </a:pPr>
            <a:r>
              <a:rPr lang="ar-EG" sz="2400" smtClean="0"/>
              <a:t>- تعريف المرض النفسي .</a:t>
            </a:r>
          </a:p>
          <a:p>
            <a:pPr>
              <a:buFont typeface="Arial" charset="0"/>
              <a:buNone/>
            </a:pPr>
            <a:r>
              <a:rPr lang="ar-EG" sz="2400" smtClean="0"/>
              <a:t>- ملاحظات على الصحة النفسية و المرض النفسي .</a:t>
            </a:r>
          </a:p>
          <a:p>
            <a:pPr>
              <a:buFont typeface="Arial" charset="0"/>
              <a:buNone/>
            </a:pPr>
            <a:r>
              <a:rPr lang="ar-EG" sz="2400" smtClean="0"/>
              <a:t>- تعريف السوية و اللاسوية .</a:t>
            </a:r>
          </a:p>
          <a:p>
            <a:pPr>
              <a:buFont typeface="Arial" charset="0"/>
              <a:buNone/>
            </a:pPr>
            <a:r>
              <a:rPr lang="ar-EG" sz="2400" smtClean="0"/>
              <a:t>- معايير السوية و اللاسوية .</a:t>
            </a:r>
          </a:p>
          <a:p>
            <a:pPr>
              <a:buFont typeface="Arial" charset="0"/>
              <a:buNone/>
            </a:pPr>
            <a:r>
              <a:rPr lang="ar-EG" sz="2400" smtClean="0"/>
              <a:t>- ملاحظات على السوية و اللاسوية .</a:t>
            </a:r>
          </a:p>
          <a:p>
            <a:pPr>
              <a:buFont typeface="Arial" charset="0"/>
              <a:buNone/>
            </a:pPr>
            <a:r>
              <a:rPr lang="ar-EG" sz="2400" smtClean="0"/>
              <a:t>- مناهج الصحة النفسية .</a:t>
            </a:r>
          </a:p>
          <a:p>
            <a:pPr>
              <a:buFont typeface="Arial" charset="0"/>
              <a:buNone/>
            </a:pPr>
            <a:r>
              <a:rPr lang="ar-EG" sz="2400" smtClean="0"/>
              <a:t>- خصائص الشخصية المتمتعة بالصحة النفسية . </a:t>
            </a:r>
            <a:endParaRPr lang="en-US" sz="2400" smtClean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E614FD3-2BAC-470F-BDFA-9AB3D6556477}" type="slidenum">
              <a:rPr lang="ar-SA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ar-EG" smtClean="0"/>
              <a:t>ملخص ما سبق عرضه في المحاضرة </a:t>
            </a:r>
            <a:r>
              <a:rPr lang="ar-SA" smtClean="0"/>
              <a:t>ا</a:t>
            </a:r>
            <a:r>
              <a:rPr lang="ar-EG" smtClean="0"/>
              <a:t>ل</a:t>
            </a:r>
            <a:r>
              <a:rPr lang="ar-SA" smtClean="0"/>
              <a:t>ثانية</a:t>
            </a:r>
            <a:endParaRPr lang="en-US" smtClean="0"/>
          </a:p>
        </p:txBody>
      </p:sp>
      <p:sp>
        <p:nvSpPr>
          <p:cNvPr id="20482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algn="ctr" rtl="1">
              <a:lnSpc>
                <a:spcPct val="90000"/>
              </a:lnSpc>
              <a:buFont typeface="Arial" charset="0"/>
              <a:buNone/>
            </a:pPr>
            <a:r>
              <a:rPr lang="ar-SA" sz="2400" smtClean="0">
                <a:solidFill>
                  <a:srgbClr val="C00000"/>
                </a:solidFill>
              </a:rPr>
              <a:t>الصحة النفسية في الأسرة .</a:t>
            </a:r>
          </a:p>
          <a:p>
            <a:pPr rtl="1">
              <a:lnSpc>
                <a:spcPct val="90000"/>
              </a:lnSpc>
            </a:pPr>
            <a:r>
              <a:rPr lang="ar-SA" sz="2400" smtClean="0"/>
              <a:t>نتائج البحوث حول دور الاسرة في عملية التنشئة الاجتماعية للطفل و أثر ذلك على سلوكه .</a:t>
            </a:r>
          </a:p>
          <a:p>
            <a:pPr rtl="1">
              <a:lnSpc>
                <a:spcPct val="90000"/>
              </a:lnSpc>
            </a:pPr>
            <a:r>
              <a:rPr lang="ar-SA" sz="2400" smtClean="0"/>
              <a:t>اثر العلاقة بين الوالدين على صحة الطفل النفسية .</a:t>
            </a:r>
          </a:p>
          <a:p>
            <a:pPr rtl="1">
              <a:lnSpc>
                <a:spcPct val="90000"/>
              </a:lnSpc>
            </a:pPr>
            <a:r>
              <a:rPr lang="ar-SA" sz="2400" smtClean="0"/>
              <a:t>اثر العلاقة بين الوالدين والطفل على صحته النفسية .</a:t>
            </a:r>
          </a:p>
          <a:p>
            <a:pPr rtl="1">
              <a:lnSpc>
                <a:spcPct val="90000"/>
              </a:lnSpc>
            </a:pPr>
            <a:r>
              <a:rPr lang="ar-SA" sz="2400" smtClean="0"/>
              <a:t>اثر العلاقة بين الإخوة على الصحة النفسية .</a:t>
            </a:r>
          </a:p>
          <a:p>
            <a:pPr rtl="1">
              <a:lnSpc>
                <a:spcPct val="90000"/>
              </a:lnSpc>
            </a:pPr>
            <a:r>
              <a:rPr lang="ar-SA" sz="2400" smtClean="0"/>
              <a:t>اثر العلاقة بين الاسرة و المدرسة على صحة الطفل النفسية .</a:t>
            </a:r>
          </a:p>
          <a:p>
            <a:pPr rtl="1">
              <a:lnSpc>
                <a:spcPct val="90000"/>
              </a:lnSpc>
            </a:pPr>
            <a:r>
              <a:rPr lang="ar-SA" sz="2400" smtClean="0"/>
              <a:t>خصائص المناخ الاسري الذي يساعد على الصحة النفسية للطفل .</a:t>
            </a:r>
          </a:p>
          <a:p>
            <a:pPr rtl="1">
              <a:lnSpc>
                <a:spcPct val="90000"/>
              </a:lnSpc>
            </a:pPr>
            <a:r>
              <a:rPr lang="ar-SA" sz="2400" smtClean="0"/>
              <a:t>مجمل دور الاسرة في الصحة النفسية للطفل .</a:t>
            </a:r>
          </a:p>
          <a:p>
            <a:pPr rtl="1">
              <a:lnSpc>
                <a:spcPct val="90000"/>
              </a:lnSpc>
            </a:pPr>
            <a:r>
              <a:rPr lang="ar-SA" sz="2800" smtClean="0"/>
              <a:t>ردود افعال الاسرة تجاه ميلاد طفل ذوو احتياج خاص .</a:t>
            </a:r>
          </a:p>
          <a:p>
            <a:pPr rtl="1">
              <a:lnSpc>
                <a:spcPct val="90000"/>
              </a:lnSpc>
            </a:pPr>
            <a:r>
              <a:rPr lang="ar-SA" sz="2800" smtClean="0"/>
              <a:t>الظروف الاسرية غير المناسبة و آثرها على الصحة النفسية للطفل .</a:t>
            </a:r>
          </a:p>
          <a:p>
            <a:pPr rtl="1">
              <a:lnSpc>
                <a:spcPct val="90000"/>
              </a:lnSpc>
            </a:pPr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ar-EG" smtClean="0"/>
              <a:t>ملخص ما سبق عرضه في المحاضرة </a:t>
            </a:r>
            <a:r>
              <a:rPr lang="ar-SA" smtClean="0"/>
              <a:t>ا</a:t>
            </a:r>
            <a:r>
              <a:rPr lang="ar-EG" smtClean="0"/>
              <a:t>ل</a:t>
            </a:r>
            <a:r>
              <a:rPr lang="ar-SA" smtClean="0"/>
              <a:t>ثالثة</a:t>
            </a:r>
            <a:endParaRPr lang="en-US" smtClean="0"/>
          </a:p>
        </p:txBody>
      </p:sp>
      <p:sp>
        <p:nvSpPr>
          <p:cNvPr id="22530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rtl="1">
              <a:buFont typeface="Arial" charset="0"/>
              <a:buNone/>
            </a:pPr>
            <a:r>
              <a:rPr lang="en-US" sz="2400" smtClean="0"/>
              <a:t>                    </a:t>
            </a:r>
            <a:r>
              <a:rPr lang="ar-EG" sz="2400" smtClean="0"/>
              <a:t>                          </a:t>
            </a:r>
            <a:r>
              <a:rPr lang="ar-EG" sz="2400" smtClean="0">
                <a:solidFill>
                  <a:srgbClr val="C00000"/>
                </a:solidFill>
              </a:rPr>
              <a:t>الصحة النفسية في المدرسة </a:t>
            </a:r>
            <a:endParaRPr lang="en-US" sz="2400" smtClean="0">
              <a:solidFill>
                <a:srgbClr val="C00000"/>
              </a:solidFill>
            </a:endParaRPr>
          </a:p>
          <a:p>
            <a:pPr rtl="1"/>
            <a:r>
              <a:rPr lang="ar-SA" sz="2400" smtClean="0"/>
              <a:t>اهمية المدرسة في النمو النفسي و التنشئة الاجتماعية للطفل .</a:t>
            </a:r>
          </a:p>
          <a:p>
            <a:pPr rtl="1"/>
            <a:r>
              <a:rPr lang="ar-SA" sz="2400" smtClean="0"/>
              <a:t>مسئوليات المدرسة بالنسبة للنمو النفسي و الصحة النفسية للتلميذ .</a:t>
            </a:r>
          </a:p>
          <a:p>
            <a:pPr rtl="1"/>
            <a:r>
              <a:rPr lang="ar-SA" sz="2400" smtClean="0"/>
              <a:t>الأساليب النفسية التي تستخدمها المدرسة في تربية التلاميذ .</a:t>
            </a:r>
          </a:p>
          <a:p>
            <a:pPr rtl="1"/>
            <a:r>
              <a:rPr lang="ar-EG" sz="2400" smtClean="0"/>
              <a:t>أثر العلاقات الاجتماعية في المدرسة على الصحة النفسية للتلميذ و التوافق المدرسي</a:t>
            </a:r>
            <a:r>
              <a:rPr lang="ar-SA" sz="2400" smtClean="0"/>
              <a:t> .</a:t>
            </a:r>
          </a:p>
          <a:p>
            <a:pPr rtl="1"/>
            <a:r>
              <a:rPr lang="ar-EG" sz="2400" smtClean="0"/>
              <a:t>مجالات تطبيق الصحة النفسية في المدرسة</a:t>
            </a:r>
            <a:r>
              <a:rPr lang="ar-SA" sz="2400" smtClean="0"/>
              <a:t> .</a:t>
            </a:r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EG" dirty="0" smtClean="0"/>
              <a:t>ملخص ما سبق عرضه في المحاضرة الرابعة</a:t>
            </a:r>
            <a:endParaRPr lang="en-US" dirty="0"/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Font typeface="Arial" charset="0"/>
              <a:buNone/>
            </a:pPr>
            <a:r>
              <a:rPr lang="ar-EG" sz="2800" smtClean="0"/>
              <a:t>                              </a:t>
            </a:r>
            <a:r>
              <a:rPr lang="ar-SA" sz="2800" smtClean="0">
                <a:solidFill>
                  <a:srgbClr val="C00000"/>
                </a:solidFill>
              </a:rPr>
              <a:t>الصحة النفسية في المجتمع</a:t>
            </a:r>
            <a:r>
              <a:rPr lang="ar-EG" sz="2800" smtClean="0">
                <a:solidFill>
                  <a:srgbClr val="C00000"/>
                </a:solidFill>
              </a:rPr>
              <a:t> </a:t>
            </a:r>
            <a:r>
              <a:rPr lang="ar-EG" sz="2800" smtClean="0"/>
              <a:t>.</a:t>
            </a:r>
          </a:p>
          <a:p>
            <a:pPr rtl="1">
              <a:buFont typeface="Arial" charset="0"/>
              <a:buNone/>
            </a:pPr>
            <a:r>
              <a:rPr lang="ar-EG" sz="2800" smtClean="0"/>
              <a:t>أهداف الصحة النفسية في المجتمع .</a:t>
            </a:r>
          </a:p>
          <a:p>
            <a:pPr rtl="1">
              <a:buFont typeface="Arial" charset="0"/>
              <a:buNone/>
            </a:pPr>
            <a:r>
              <a:rPr lang="ar-EG" sz="2800" smtClean="0"/>
              <a:t>الصحة النفسيه للمجتمع نفسه .</a:t>
            </a:r>
          </a:p>
          <a:p>
            <a:pPr rtl="1">
              <a:buFont typeface="Arial" charset="0"/>
              <a:buNone/>
            </a:pPr>
            <a:r>
              <a:rPr lang="ar-EG" sz="2800" smtClean="0"/>
              <a:t>أهمية الصحة النفسية في مجالات الحياة الاجتماعية المختلفة بالمجتمع.</a:t>
            </a:r>
          </a:p>
          <a:p>
            <a:pPr rtl="1">
              <a:buFont typeface="Arial" charset="0"/>
              <a:buNone/>
            </a:pPr>
            <a:r>
              <a:rPr lang="ar-EG" sz="2800" smtClean="0"/>
              <a:t> العاملون في ميدان الصحة النفسية . </a:t>
            </a:r>
          </a:p>
          <a:p>
            <a:pPr>
              <a:buFont typeface="Arial" charset="0"/>
              <a:buNone/>
            </a:pPr>
            <a:endParaRPr lang="en-US" smtClean="0"/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98F0D04-6EAB-465C-9D44-5A1391EB84DC}" type="slidenum">
              <a:rPr lang="ar-SA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EG" dirty="0" smtClean="0"/>
              <a:t> ملخص ما سبق عرضه في المحاضرة الخامسة</a:t>
            </a:r>
            <a:endParaRPr lang="en-US" dirty="0"/>
          </a:p>
        </p:txBody>
      </p:sp>
      <p:sp>
        <p:nvSpPr>
          <p:cNvPr id="2662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r>
              <a:rPr lang="ar-EG" sz="2800" b="1" smtClean="0">
                <a:solidFill>
                  <a:srgbClr val="FF0000"/>
                </a:solidFill>
              </a:rPr>
              <a:t>التوافق النفسي</a:t>
            </a:r>
          </a:p>
          <a:p>
            <a:pPr>
              <a:buFont typeface="Arial" charset="0"/>
              <a:buNone/>
            </a:pPr>
            <a:r>
              <a:rPr lang="ar-EG" sz="2800" smtClean="0"/>
              <a:t>تعريف التوافق النفسي</a:t>
            </a:r>
          </a:p>
          <a:p>
            <a:pPr>
              <a:buFont typeface="Arial" charset="0"/>
              <a:buNone/>
            </a:pPr>
            <a:r>
              <a:rPr lang="ar-EG" sz="2800" smtClean="0"/>
              <a:t>أبعاد التوافق </a:t>
            </a:r>
          </a:p>
          <a:p>
            <a:pPr>
              <a:buFont typeface="Arial" charset="0"/>
              <a:buNone/>
            </a:pPr>
            <a:r>
              <a:rPr lang="ar-EG" sz="2800" smtClean="0"/>
              <a:t>عوامل التوافق النفسى  ( مطالب النمو – دوافع السلوك – حيل الدفاع )</a:t>
            </a:r>
          </a:p>
          <a:p>
            <a:pPr rtl="1">
              <a:buFont typeface="Arial" charset="0"/>
              <a:buNone/>
            </a:pPr>
            <a:r>
              <a:rPr lang="ar-EG" sz="2800" smtClean="0">
                <a:solidFill>
                  <a:srgbClr val="376092"/>
                </a:solidFill>
              </a:rPr>
              <a:t>             </a:t>
            </a:r>
            <a:r>
              <a:rPr lang="ar-EG" sz="2800" smtClean="0"/>
              <a:t>أولاً – التوافق و مطالب النمو .</a:t>
            </a:r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B1EEA66-5F35-4401-8834-1B81436FEB2C}" type="slidenum">
              <a:rPr lang="ar-SA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 rtl="1"/>
            <a:r>
              <a:rPr lang="ar-EG" smtClean="0">
                <a:solidFill>
                  <a:srgbClr val="C00000"/>
                </a:solidFill>
              </a:rPr>
              <a:t>التوافق النفسي </a:t>
            </a:r>
            <a:endParaRPr lang="en-US" smtClean="0">
              <a:solidFill>
                <a:srgbClr val="C00000"/>
              </a:solidFill>
            </a:endParaRPr>
          </a:p>
        </p:txBody>
      </p:sp>
      <p:sp>
        <p:nvSpPr>
          <p:cNvPr id="22530" name="Rectangle 3"/>
          <p:cNvSpPr>
            <a:spLocks noGrp="1"/>
          </p:cNvSpPr>
          <p:nvPr>
            <p:ph type="body" idx="4294967295"/>
          </p:nvPr>
        </p:nvSpPr>
        <p:spPr/>
        <p:txBody>
          <a:bodyPr>
            <a:normAutofit/>
          </a:bodyPr>
          <a:lstStyle/>
          <a:p>
            <a:pPr rtl="1">
              <a:buFont typeface="Arial" charset="0"/>
              <a:buNone/>
              <a:defRPr/>
            </a:pPr>
            <a:endParaRPr lang="ar-EG" dirty="0" smtClean="0"/>
          </a:p>
          <a:p>
            <a:pPr rtl="1">
              <a:buFont typeface="Arial" charset="0"/>
              <a:buNone/>
              <a:defRPr/>
            </a:pPr>
            <a:endParaRPr lang="ar-EG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 rtl="1">
              <a:buFont typeface="Arial" charset="0"/>
              <a:buNone/>
              <a:defRPr/>
            </a:pPr>
            <a:r>
              <a:rPr lang="ar-EG" dirty="0" smtClean="0"/>
              <a:t>تابع عوامل التوافق النفسي </a:t>
            </a:r>
          </a:p>
          <a:p>
            <a:pPr algn="ctr" rtl="1">
              <a:buFont typeface="Arial" charset="0"/>
              <a:buNone/>
              <a:defRPr/>
            </a:pPr>
            <a:r>
              <a:rPr lang="ar-EG" dirty="0" smtClean="0"/>
              <a:t> </a:t>
            </a:r>
          </a:p>
          <a:p>
            <a:pPr rtl="1">
              <a:buFont typeface="Arial" charset="0"/>
              <a:buNone/>
              <a:defRPr/>
            </a:pPr>
            <a:r>
              <a:rPr lang="ar-EG" dirty="0" smtClean="0"/>
              <a:t>                </a:t>
            </a:r>
            <a:r>
              <a:rPr lang="ar-EG" dirty="0" smtClean="0">
                <a:solidFill>
                  <a:srgbClr val="C00000"/>
                </a:solidFill>
              </a:rPr>
              <a:t>ثانياً : التوافق النفسي و دوافع السلوك </a:t>
            </a:r>
          </a:p>
          <a:p>
            <a:pPr>
              <a:buFont typeface="Arial" charset="0"/>
              <a:buNone/>
              <a:defRPr/>
            </a:pPr>
            <a:r>
              <a:rPr lang="ar-EG" dirty="0" smtClean="0"/>
              <a:t>                   ( </a:t>
            </a:r>
            <a:r>
              <a:rPr lang="ar-EG" dirty="0" smtClean="0">
                <a:solidFill>
                  <a:schemeClr val="accent6">
                    <a:lumMod val="75000"/>
                  </a:schemeClr>
                </a:solidFill>
              </a:rPr>
              <a:t>الغرائز</a:t>
            </a:r>
            <a:r>
              <a:rPr lang="ar-EG" dirty="0" smtClean="0"/>
              <a:t> – </a:t>
            </a:r>
            <a:r>
              <a:rPr lang="ar-EG" dirty="0" smtClean="0">
                <a:solidFill>
                  <a:schemeClr val="accent4"/>
                </a:solidFill>
              </a:rPr>
              <a:t>الحاجات</a:t>
            </a:r>
            <a:r>
              <a:rPr lang="ar-EG" dirty="0" smtClean="0">
                <a:solidFill>
                  <a:srgbClr val="FFC000"/>
                </a:solidFill>
              </a:rPr>
              <a:t> </a:t>
            </a:r>
            <a:r>
              <a:rPr lang="ar-EG" dirty="0" smtClean="0"/>
              <a:t>– </a:t>
            </a:r>
            <a:r>
              <a:rPr lang="ar-EG" dirty="0" smtClean="0">
                <a:solidFill>
                  <a:schemeClr val="accent5">
                    <a:lumMod val="75000"/>
                  </a:schemeClr>
                </a:solidFill>
              </a:rPr>
              <a:t>الدوافع</a:t>
            </a:r>
            <a:r>
              <a:rPr lang="ar-EG" dirty="0" smtClean="0"/>
              <a:t> )  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b="1" dirty="0" smtClean="0"/>
          </a:p>
          <a:p>
            <a:pPr algn="ctr">
              <a:buFont typeface="Arial" charset="0"/>
              <a:buNone/>
              <a:defRPr/>
            </a:pPr>
            <a:endParaRPr lang="ar-SA" b="1" dirty="0" smtClean="0"/>
          </a:p>
          <a:p>
            <a:pPr>
              <a:buFont typeface="Arial" charset="0"/>
              <a:buNone/>
              <a:defRPr/>
            </a:pP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EG" smtClean="0">
                <a:solidFill>
                  <a:schemeClr val="tx1"/>
                </a:solidFill>
              </a:rPr>
              <a:t>التوافق النفسي و دوافع السلوك </a:t>
            </a:r>
            <a:endParaRPr lang="ar-SA" smtClean="0">
              <a:solidFill>
                <a:schemeClr val="tx1"/>
              </a:solidFill>
            </a:endParaRPr>
          </a:p>
        </p:txBody>
      </p:sp>
      <p:sp>
        <p:nvSpPr>
          <p:cNvPr id="26626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9525000" cy="4678363"/>
          </a:xfrm>
          <a:ln>
            <a:solidFill>
              <a:srgbClr val="FF3300"/>
            </a:solidFill>
          </a:ln>
        </p:spPr>
        <p:txBody>
          <a:bodyPr/>
          <a:lstStyle/>
          <a:p>
            <a:pPr rtl="1">
              <a:defRPr/>
            </a:pPr>
            <a:r>
              <a:rPr lang="ar-EG" sz="2000" b="1" dirty="0" smtClean="0"/>
              <a:t>    يعد إشباع </a:t>
            </a:r>
            <a:r>
              <a:rPr lang="ar-EG" sz="2000" b="1" dirty="0" smtClean="0">
                <a:solidFill>
                  <a:srgbClr val="009900"/>
                </a:solidFill>
              </a:rPr>
              <a:t>دوافع السلوك و حاجات الفرد </a:t>
            </a:r>
            <a:r>
              <a:rPr lang="ar-EG" sz="2000" b="1" dirty="0" smtClean="0"/>
              <a:t>من أهم الشروط التى </a:t>
            </a:r>
            <a:r>
              <a:rPr lang="ar-EG" sz="2000" b="1" dirty="0" smtClean="0">
                <a:solidFill>
                  <a:srgbClr val="009900"/>
                </a:solidFill>
              </a:rPr>
              <a:t>تحقق التوافق النفسي . </a:t>
            </a:r>
            <a:r>
              <a:rPr lang="ar-EG" sz="2000" b="1" dirty="0" smtClean="0"/>
              <a:t>ومن أهم العوامل المباشرة لإحداث التوافق النفسي .</a:t>
            </a:r>
          </a:p>
          <a:p>
            <a:pPr rtl="1">
              <a:defRPr/>
            </a:pPr>
            <a:r>
              <a:rPr lang="ar-EG" sz="2000" b="1" dirty="0" smtClean="0">
                <a:solidFill>
                  <a:srgbClr val="009900"/>
                </a:solidFill>
              </a:rPr>
              <a:t>   </a:t>
            </a:r>
            <a:r>
              <a:rPr lang="ar-EG" sz="2000" b="1" dirty="0" smtClean="0"/>
              <a:t>يعتبر</a:t>
            </a:r>
            <a:r>
              <a:rPr lang="ar-EG" sz="2000" b="1" dirty="0" smtClean="0">
                <a:solidFill>
                  <a:srgbClr val="009900"/>
                </a:solidFill>
              </a:rPr>
              <a:t> </a:t>
            </a:r>
            <a:r>
              <a:rPr lang="ar-EG" sz="2000" b="1" dirty="0" smtClean="0"/>
              <a:t>موضوع </a:t>
            </a:r>
            <a:r>
              <a:rPr lang="ar-EG" sz="2000" b="1" dirty="0" smtClean="0">
                <a:solidFill>
                  <a:srgbClr val="009900"/>
                </a:solidFill>
              </a:rPr>
              <a:t>الدوافع أو القوى الدافعة للسلوك </a:t>
            </a:r>
            <a:r>
              <a:rPr lang="ar-EG" sz="2000" b="1" dirty="0" smtClean="0"/>
              <a:t>بصفة عامة من الموضوعات الهامة في علم النفس لأن دوافع السلوك بطبيعة الحال تفسره .</a:t>
            </a:r>
          </a:p>
          <a:p>
            <a:pPr rtl="1">
              <a:defRPr/>
            </a:pPr>
            <a:r>
              <a:rPr lang="ar-EG" sz="2000" b="1" dirty="0" smtClean="0">
                <a:solidFill>
                  <a:srgbClr val="009900"/>
                </a:solidFill>
              </a:rPr>
              <a:t>   </a:t>
            </a:r>
            <a:r>
              <a:rPr lang="ar-EG" sz="2000" b="1" dirty="0" smtClean="0"/>
              <a:t>يتحدث البعض عن موضوع </a:t>
            </a:r>
            <a:r>
              <a:rPr lang="ar-EG" sz="2000" b="1" dirty="0" smtClean="0">
                <a:solidFill>
                  <a:schemeClr val="accent5">
                    <a:lumMod val="75000"/>
                  </a:schemeClr>
                </a:solidFill>
              </a:rPr>
              <a:t>الدوافع</a:t>
            </a:r>
            <a:r>
              <a:rPr lang="ar-EG" sz="2000" b="1" dirty="0" smtClean="0"/>
              <a:t> باسم </a:t>
            </a:r>
            <a:r>
              <a:rPr lang="ar-EG" sz="2000" b="1" dirty="0" smtClean="0">
                <a:solidFill>
                  <a:schemeClr val="accent6">
                    <a:lumMod val="75000"/>
                  </a:schemeClr>
                </a:solidFill>
              </a:rPr>
              <a:t>الغرائز</a:t>
            </a:r>
            <a:r>
              <a:rPr lang="ar-EG" sz="2000" b="1" dirty="0" smtClean="0"/>
              <a:t> أو باسم </a:t>
            </a:r>
            <a:r>
              <a:rPr lang="ar-EG" sz="2000" b="1" dirty="0" smtClean="0">
                <a:solidFill>
                  <a:schemeClr val="accent4"/>
                </a:solidFill>
              </a:rPr>
              <a:t>الحاجات</a:t>
            </a:r>
            <a:r>
              <a:rPr lang="ar-EG" sz="2000" b="1" dirty="0" smtClean="0">
                <a:solidFill>
                  <a:srgbClr val="7030A0"/>
                </a:solidFill>
              </a:rPr>
              <a:t> </a:t>
            </a:r>
            <a:r>
              <a:rPr lang="ar-EG" sz="2000" b="1" dirty="0" smtClean="0"/>
              <a:t>.</a:t>
            </a:r>
          </a:p>
          <a:p>
            <a:pPr rtl="1">
              <a:defRPr/>
            </a:pPr>
            <a:r>
              <a:rPr lang="ar-EG" sz="2000" b="1" dirty="0" smtClean="0">
                <a:solidFill>
                  <a:srgbClr val="009900"/>
                </a:solidFill>
              </a:rPr>
              <a:t>   </a:t>
            </a:r>
            <a:r>
              <a:rPr lang="ar-EG" sz="2000" b="1" dirty="0" smtClean="0"/>
              <a:t>يعتبر السلوك نتاج عملية تتفاعل فيها العوامل الحيوية ” الحاجات الحيوية ” (و اشباعها ضرورى لحياة الفرد ) ,و العوامل النفسية و الاجتماعية ” الحاجات النفسية و الاجتماعية ” ( و اشباعها ضرورى لتحقيق التوافق النفسي و الاجتماعي ) .</a:t>
            </a:r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14B1B51-FE10-47B9-A040-C9D2541DAA8D}" type="slidenum">
              <a:rPr lang="ar-SA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/>
          </p:cNvSpPr>
          <p:nvPr>
            <p:ph type="title" idx="4294967295"/>
          </p:nvPr>
        </p:nvSpPr>
        <p:spPr>
          <a:xfrm>
            <a:off x="609600" y="274638"/>
            <a:ext cx="8801100" cy="1020762"/>
          </a:xfrm>
          <a:ln>
            <a:solidFill>
              <a:schemeClr val="tx1"/>
            </a:solidFill>
          </a:ln>
        </p:spPr>
        <p:txBody>
          <a:bodyPr/>
          <a:lstStyle/>
          <a:p>
            <a:pPr>
              <a:defRPr/>
            </a:pPr>
            <a:r>
              <a:rPr lang="ar-EG" dirty="0" smtClean="0">
                <a:solidFill>
                  <a:schemeClr val="accent6">
                    <a:lumMod val="75000"/>
                  </a:schemeClr>
                </a:solidFill>
              </a:rPr>
              <a:t>الغرائز</a:t>
            </a:r>
            <a:r>
              <a:rPr lang="ar-EG" dirty="0" smtClean="0"/>
              <a:t> </a:t>
            </a:r>
            <a:endParaRPr lang="en-US" dirty="0" smtClean="0"/>
          </a:p>
        </p:txBody>
      </p:sp>
      <p:sp>
        <p:nvSpPr>
          <p:cNvPr id="28674" name="Rectangle 3"/>
          <p:cNvSpPr>
            <a:spLocks noGrp="1"/>
          </p:cNvSpPr>
          <p:nvPr>
            <p:ph type="body" idx="4294967295"/>
          </p:nvPr>
        </p:nvSpPr>
        <p:spPr>
          <a:xfrm>
            <a:off x="533400" y="1447800"/>
            <a:ext cx="8915400" cy="4648200"/>
          </a:xfrm>
        </p:spPr>
        <p:txBody>
          <a:bodyPr>
            <a:normAutofit/>
          </a:bodyPr>
          <a:lstStyle/>
          <a:p>
            <a:pPr rtl="1">
              <a:buFont typeface="Arial" charset="0"/>
              <a:buNone/>
            </a:pPr>
            <a:r>
              <a:rPr lang="ar-EG" smtClean="0"/>
              <a:t>يرى </a:t>
            </a:r>
            <a:r>
              <a:rPr lang="ar-EG" u="sng" smtClean="0"/>
              <a:t>ويليام مكدوجال </a:t>
            </a:r>
            <a:r>
              <a:rPr lang="ar-EG" smtClean="0"/>
              <a:t>أن الغرائز هي المحركات الأولى للسلوك .</a:t>
            </a:r>
          </a:p>
          <a:p>
            <a:pPr rtl="1">
              <a:buFont typeface="Arial" charset="0"/>
              <a:buNone/>
            </a:pPr>
            <a:r>
              <a:rPr lang="ar-EG" smtClean="0"/>
              <a:t>   و يعرفها بأنها استعداد فطرى نفسي يحمل الكائن الحى على </a:t>
            </a:r>
            <a:r>
              <a:rPr lang="ar-EG" smtClean="0">
                <a:solidFill>
                  <a:srgbClr val="00B0F0"/>
                </a:solidFill>
              </a:rPr>
              <a:t>الانتباه</a:t>
            </a:r>
            <a:r>
              <a:rPr lang="ar-EG" smtClean="0"/>
              <a:t> إلى مثيرات معينة </a:t>
            </a:r>
            <a:r>
              <a:rPr lang="ar-EG" smtClean="0">
                <a:solidFill>
                  <a:srgbClr val="00B0F0"/>
                </a:solidFill>
              </a:rPr>
              <a:t>يدركها إدراكاً حسياً </a:t>
            </a:r>
            <a:r>
              <a:rPr lang="ar-EG" smtClean="0"/>
              <a:t>و يشعر </a:t>
            </a:r>
            <a:r>
              <a:rPr lang="ar-EG" smtClean="0">
                <a:solidFill>
                  <a:srgbClr val="77933C"/>
                </a:solidFill>
              </a:rPr>
              <a:t>بانفعال خاص </a:t>
            </a:r>
            <a:r>
              <a:rPr lang="ar-EG" smtClean="0"/>
              <a:t>عند إدراكها و على ا</a:t>
            </a:r>
            <a:r>
              <a:rPr lang="ar-EG" smtClean="0">
                <a:solidFill>
                  <a:srgbClr val="984807"/>
                </a:solidFill>
              </a:rPr>
              <a:t>لعمل</a:t>
            </a:r>
            <a:r>
              <a:rPr lang="ar-EG" smtClean="0"/>
              <a:t> أخيرا أو </a:t>
            </a:r>
            <a:r>
              <a:rPr lang="ar-EG" smtClean="0">
                <a:solidFill>
                  <a:srgbClr val="77933C"/>
                </a:solidFill>
              </a:rPr>
              <a:t>الشعور بدافع إلى العمل </a:t>
            </a:r>
            <a:r>
              <a:rPr lang="ar-EG" smtClean="0"/>
              <a:t>يأخذ شكل </a:t>
            </a:r>
            <a:r>
              <a:rPr lang="ar-EG" smtClean="0">
                <a:solidFill>
                  <a:srgbClr val="984807"/>
                </a:solidFill>
              </a:rPr>
              <a:t>سلوك معين </a:t>
            </a:r>
            <a:r>
              <a:rPr lang="ar-EG" smtClean="0"/>
              <a:t>تجاه هذا الشيء .</a:t>
            </a:r>
          </a:p>
          <a:p>
            <a:pPr rtl="1">
              <a:buFont typeface="Arial" charset="0"/>
              <a:buNone/>
            </a:pPr>
            <a:r>
              <a:rPr lang="ar-EG" smtClean="0"/>
              <a:t>و على هذا فللغريزة ثلاثة مظاهر : </a:t>
            </a:r>
          </a:p>
          <a:p>
            <a:pPr rtl="1">
              <a:buFont typeface="Arial" charset="0"/>
              <a:buNone/>
            </a:pPr>
            <a:r>
              <a:rPr lang="ar-EG" smtClean="0"/>
              <a:t>     مظهر </a:t>
            </a:r>
            <a:r>
              <a:rPr lang="ar-EG" smtClean="0">
                <a:solidFill>
                  <a:srgbClr val="00B0F0"/>
                </a:solidFill>
              </a:rPr>
              <a:t>معرفي</a:t>
            </a:r>
            <a:r>
              <a:rPr lang="ar-EG" smtClean="0"/>
              <a:t>           مظهر </a:t>
            </a:r>
            <a:r>
              <a:rPr lang="ar-EG" smtClean="0">
                <a:solidFill>
                  <a:srgbClr val="77933C"/>
                </a:solidFill>
              </a:rPr>
              <a:t>انفعالي</a:t>
            </a:r>
            <a:r>
              <a:rPr lang="ar-EG" smtClean="0"/>
              <a:t>          مظهر </a:t>
            </a:r>
            <a:r>
              <a:rPr lang="ar-EG" smtClean="0">
                <a:solidFill>
                  <a:srgbClr val="984807"/>
                </a:solidFill>
              </a:rPr>
              <a:t>نزوعي</a:t>
            </a:r>
            <a:r>
              <a:rPr lang="ar-EG" smtClean="0"/>
              <a:t> </a:t>
            </a:r>
          </a:p>
          <a:p>
            <a:pPr rtl="1">
              <a:buFont typeface="Arial" charset="0"/>
              <a:buNone/>
            </a:pPr>
            <a:r>
              <a:rPr lang="ar-EG" smtClean="0"/>
              <a:t>      </a:t>
            </a:r>
            <a:r>
              <a:rPr lang="ar-EG" sz="1800" smtClean="0"/>
              <a:t>( الانتباه – الادراك )                       ( انفعال - شعور)                           ( العمل – سلوك )</a:t>
            </a:r>
            <a:endParaRPr lang="ar-SA" sz="1800" smtClean="0"/>
          </a:p>
        </p:txBody>
      </p:sp>
      <p:sp>
        <p:nvSpPr>
          <p:cNvPr id="6" name="Left Arrow 5"/>
          <p:cNvSpPr/>
          <p:nvPr/>
        </p:nvSpPr>
        <p:spPr>
          <a:xfrm>
            <a:off x="5943600" y="4800600"/>
            <a:ext cx="977900" cy="48418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Left Arrow 6"/>
          <p:cNvSpPr/>
          <p:nvPr/>
        </p:nvSpPr>
        <p:spPr>
          <a:xfrm>
            <a:off x="3048000" y="4800600"/>
            <a:ext cx="977900" cy="48418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ar-EG" sz="3000" dirty="0" smtClean="0"/>
              <a:t>تصنيف مكدوجال </a:t>
            </a:r>
            <a:r>
              <a:rPr lang="ar-EG" sz="3000" dirty="0" smtClean="0">
                <a:solidFill>
                  <a:schemeClr val="accent6">
                    <a:lumMod val="75000"/>
                  </a:schemeClr>
                </a:solidFill>
              </a:rPr>
              <a:t>للغرائز </a:t>
            </a:r>
            <a:endParaRPr lang="ar-SA" sz="3000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0722" name="Rectangle 3"/>
          <p:cNvSpPr>
            <a:spLocks noGrp="1"/>
          </p:cNvSpPr>
          <p:nvPr>
            <p:ph type="body" idx="4294967295"/>
          </p:nvPr>
        </p:nvSpPr>
        <p:spPr>
          <a:xfrm>
            <a:off x="381000" y="1600200"/>
            <a:ext cx="8915400" cy="4525963"/>
          </a:xfrm>
        </p:spPr>
        <p:txBody>
          <a:bodyPr>
            <a:normAutofit/>
          </a:bodyPr>
          <a:lstStyle/>
          <a:p>
            <a:pPr rtl="1">
              <a:buFont typeface="Arial" charset="0"/>
              <a:buNone/>
            </a:pPr>
            <a:r>
              <a:rPr lang="ar-EG" smtClean="0"/>
              <a:t>قسم مكدوجال </a:t>
            </a:r>
            <a:r>
              <a:rPr lang="ar-EG" smtClean="0">
                <a:solidFill>
                  <a:srgbClr val="E46C0A"/>
                </a:solidFill>
              </a:rPr>
              <a:t>الغرائز</a:t>
            </a:r>
            <a:r>
              <a:rPr lang="ar-EG" smtClean="0"/>
              <a:t> الى نوعان </a:t>
            </a:r>
          </a:p>
          <a:p>
            <a:pPr rtl="1">
              <a:buFontTx/>
              <a:buChar char="-"/>
            </a:pPr>
            <a:r>
              <a:rPr lang="ar-EG" smtClean="0">
                <a:solidFill>
                  <a:srgbClr val="E46C0A"/>
                </a:solidFill>
              </a:rPr>
              <a:t>غرائز فردية </a:t>
            </a:r>
            <a:r>
              <a:rPr lang="ar-EG" smtClean="0"/>
              <a:t>: يثيرها و يشبعها تغير في الوظائف الفسيولوجية .</a:t>
            </a:r>
          </a:p>
          <a:p>
            <a:pPr rtl="1">
              <a:buFont typeface="Arial" charset="0"/>
              <a:buNone/>
            </a:pPr>
            <a:endParaRPr lang="ar-EG" smtClean="0"/>
          </a:p>
          <a:p>
            <a:pPr rtl="1">
              <a:buFontTx/>
              <a:buChar char="-"/>
            </a:pPr>
            <a:r>
              <a:rPr lang="ar-EG" smtClean="0">
                <a:solidFill>
                  <a:srgbClr val="E46C0A"/>
                </a:solidFill>
              </a:rPr>
              <a:t>غرائز اجتماعية </a:t>
            </a:r>
            <a:r>
              <a:rPr lang="ar-EG" smtClean="0"/>
              <a:t>:و يثيرها و يشبعها و لو جزئياً أفراد آخرون .</a:t>
            </a:r>
          </a:p>
          <a:p>
            <a:pPr rtl="1">
              <a:buFont typeface="Arial" charset="0"/>
              <a:buNone/>
            </a:pPr>
            <a:endParaRPr lang="ar-EG" smtClean="0"/>
          </a:p>
          <a:p>
            <a:pPr rtl="1">
              <a:buFont typeface="Arial" charset="0"/>
              <a:buNone/>
            </a:pPr>
            <a:endParaRPr lang="ar-EG" smtClean="0"/>
          </a:p>
          <a:p>
            <a:pPr rtl="1">
              <a:buFont typeface="Arial" charset="0"/>
              <a:buNone/>
            </a:pPr>
            <a:endParaRPr lang="ar-EG" smtClean="0"/>
          </a:p>
          <a:p>
            <a:pPr rtl="1">
              <a:buFont typeface="Arial" charset="0"/>
              <a:buNone/>
            </a:pPr>
            <a:endParaRPr lang="ar-EG" smtClean="0"/>
          </a:p>
          <a:p>
            <a:pPr rtl="1">
              <a:buFont typeface="Arial" charset="0"/>
              <a:buNone/>
            </a:pPr>
            <a:endParaRPr lang="ar-EG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ar-EG" sz="3600" dirty="0" smtClean="0"/>
              <a:t>تابع </a:t>
            </a:r>
            <a:r>
              <a:rPr lang="ar-EG" sz="3600" dirty="0" smtClean="0">
                <a:solidFill>
                  <a:schemeClr val="accent6">
                    <a:lumMod val="75000"/>
                  </a:schemeClr>
                </a:solidFill>
              </a:rPr>
              <a:t>الغرائز</a:t>
            </a:r>
            <a:r>
              <a:rPr lang="ar-EG" sz="3600" dirty="0" smtClean="0"/>
              <a:t> </a:t>
            </a:r>
            <a:endParaRPr lang="ar-SA" sz="3600" dirty="0" smtClean="0"/>
          </a:p>
        </p:txBody>
      </p:sp>
      <p:sp>
        <p:nvSpPr>
          <p:cNvPr id="32770" name="Rectangle 3"/>
          <p:cNvSpPr>
            <a:spLocks noGrp="1"/>
          </p:cNvSpPr>
          <p:nvPr>
            <p:ph type="body" idx="4294967295"/>
          </p:nvPr>
        </p:nvSpPr>
        <p:spPr>
          <a:xfrm>
            <a:off x="533400" y="1524000"/>
            <a:ext cx="8915400" cy="4525963"/>
          </a:xfrm>
        </p:spPr>
        <p:txBody>
          <a:bodyPr/>
          <a:lstStyle/>
          <a:p>
            <a:pPr rtl="1">
              <a:buFont typeface="Arial" charset="0"/>
              <a:buNone/>
              <a:defRPr/>
            </a:pPr>
            <a:r>
              <a:rPr lang="ar-EG" sz="2400" dirty="0" smtClean="0"/>
              <a:t>و </a:t>
            </a:r>
            <a:r>
              <a:rPr lang="ar-EG" sz="2400" dirty="0" smtClean="0">
                <a:solidFill>
                  <a:schemeClr val="accent6">
                    <a:lumMod val="75000"/>
                  </a:schemeClr>
                </a:solidFill>
              </a:rPr>
              <a:t>الغرائز</a:t>
            </a:r>
            <a:r>
              <a:rPr lang="ar-EG" sz="2400" dirty="0" smtClean="0"/>
              <a:t> عند </a:t>
            </a:r>
            <a:r>
              <a:rPr lang="ar-EG" sz="2400" u="sng" dirty="0" smtClean="0"/>
              <a:t>سجموند فرويد</a:t>
            </a:r>
            <a:r>
              <a:rPr lang="ar-EG" sz="2400" dirty="0" smtClean="0"/>
              <a:t> قوة نفترض وجودها وراء التوترات المتأصلة في حاجات الكائن العضوى ( حاجات الهو ) .</a:t>
            </a:r>
          </a:p>
          <a:p>
            <a:pPr rtl="1">
              <a:buFont typeface="Arial" charset="0"/>
              <a:buNone/>
              <a:defRPr/>
            </a:pPr>
            <a:r>
              <a:rPr lang="ar-EG" sz="2400" dirty="0" smtClean="0"/>
              <a:t>ف</a:t>
            </a:r>
            <a:r>
              <a:rPr lang="ar-EG" sz="2400" dirty="0" smtClean="0">
                <a:solidFill>
                  <a:schemeClr val="accent6">
                    <a:lumMod val="75000"/>
                  </a:schemeClr>
                </a:solidFill>
              </a:rPr>
              <a:t>الغريزة</a:t>
            </a:r>
            <a:r>
              <a:rPr lang="ar-EG" sz="2400" dirty="0" smtClean="0"/>
              <a:t> مفهوم يقع على حدود الظواهر الحيوية و الظواهر النفسية , فهى تمثل مطلب الجسم من الحياة النفسية .</a:t>
            </a:r>
          </a:p>
          <a:p>
            <a:pPr rtl="1">
              <a:buFont typeface="Arial" charset="0"/>
              <a:buNone/>
              <a:defRPr/>
            </a:pPr>
            <a:r>
              <a:rPr lang="ar-EG" sz="2400" dirty="0" smtClean="0">
                <a:solidFill>
                  <a:schemeClr val="accent6">
                    <a:lumMod val="75000"/>
                  </a:schemeClr>
                </a:solidFill>
              </a:rPr>
              <a:t>مصدر الغريزة </a:t>
            </a:r>
            <a:r>
              <a:rPr lang="ar-EG" sz="2400" dirty="0" smtClean="0"/>
              <a:t>هو حالة التوتر داخل الجسم . “ الجوع ” </a:t>
            </a:r>
          </a:p>
          <a:p>
            <a:pPr rtl="1">
              <a:buFont typeface="Arial" charset="0"/>
              <a:buNone/>
              <a:defRPr/>
            </a:pPr>
            <a:r>
              <a:rPr lang="ar-EG" sz="2400" dirty="0" smtClean="0">
                <a:solidFill>
                  <a:schemeClr val="accent6">
                    <a:lumMod val="75000"/>
                  </a:schemeClr>
                </a:solidFill>
              </a:rPr>
              <a:t>هدف الغريزة </a:t>
            </a:r>
            <a:r>
              <a:rPr lang="ar-EG" sz="2400" dirty="0" smtClean="0"/>
              <a:t>هو القضاء على هذا التوتر . “ الشبع ” </a:t>
            </a:r>
          </a:p>
          <a:p>
            <a:pPr rtl="1">
              <a:buFont typeface="Arial" charset="0"/>
              <a:buNone/>
              <a:defRPr/>
            </a:pPr>
            <a:r>
              <a:rPr lang="ar-EG" sz="2400" dirty="0" smtClean="0">
                <a:solidFill>
                  <a:schemeClr val="accent6">
                    <a:lumMod val="75000"/>
                  </a:schemeClr>
                </a:solidFill>
              </a:rPr>
              <a:t>موضوع الغريزة </a:t>
            </a:r>
            <a:r>
              <a:rPr lang="ar-EG" sz="2400" dirty="0" smtClean="0"/>
              <a:t>هو الأداة التى تحقق الاشباع و توصل إليه . “ الطعام ” </a:t>
            </a:r>
          </a:p>
          <a:p>
            <a:pPr rtl="1">
              <a:buFont typeface="Arial" charset="0"/>
              <a:buNone/>
              <a:defRPr/>
            </a:pPr>
            <a:endParaRPr lang="ar-EG" sz="2400" dirty="0" smtClean="0"/>
          </a:p>
          <a:p>
            <a:pPr rtl="1">
              <a:buFont typeface="Arial" charset="0"/>
              <a:buNone/>
              <a:defRPr/>
            </a:pPr>
            <a:r>
              <a:rPr lang="ar-EG" sz="2400" dirty="0" smtClean="0"/>
              <a:t>هناك عدد كبير من الغرائز , إلا أن معظمها يستنتج من عدد قليل من الغرائز الاساسية.</a:t>
            </a:r>
          </a:p>
          <a:p>
            <a:pPr rtl="1">
              <a:buFont typeface="Arial" charset="0"/>
              <a:buNone/>
              <a:defRPr/>
            </a:pPr>
            <a:endParaRPr lang="ar-EG" sz="24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rtl="1">
              <a:buFont typeface="Arial" charset="0"/>
              <a:buNone/>
              <a:defRPr/>
            </a:pPr>
            <a:endParaRPr lang="ar-EG" sz="2400" dirty="0" smtClean="0"/>
          </a:p>
          <a:p>
            <a:pPr rtl="1">
              <a:buFont typeface="Arial" charset="0"/>
              <a:buNone/>
              <a:defRPr/>
            </a:pPr>
            <a:r>
              <a:rPr lang="ar-EG" sz="2400" dirty="0" smtClean="0"/>
              <a:t>  </a:t>
            </a:r>
            <a:endParaRPr lang="ar-SA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6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ar-EG" sz="3600" dirty="0" smtClean="0"/>
              <a:t>تصنيف سجموند فرويد </a:t>
            </a:r>
            <a:r>
              <a:rPr lang="ar-EG" sz="3600" dirty="0" smtClean="0">
                <a:solidFill>
                  <a:schemeClr val="accent6">
                    <a:lumMod val="75000"/>
                  </a:schemeClr>
                </a:solidFill>
              </a:rPr>
              <a:t>للغرائز </a:t>
            </a:r>
            <a:endParaRPr lang="ar-SA" sz="3600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4818" name="Rectangle 3"/>
          <p:cNvSpPr>
            <a:spLocks noGrp="1"/>
          </p:cNvSpPr>
          <p:nvPr>
            <p:ph type="body" idx="4294967295"/>
          </p:nvPr>
        </p:nvSpPr>
        <p:spPr>
          <a:xfrm>
            <a:off x="0" y="1371600"/>
            <a:ext cx="9906000" cy="4602163"/>
          </a:xfrm>
        </p:spPr>
        <p:txBody>
          <a:bodyPr/>
          <a:lstStyle/>
          <a:p>
            <a:pPr rtl="1">
              <a:buFont typeface="Arial" charset="0"/>
              <a:buNone/>
              <a:defRPr/>
            </a:pPr>
            <a:r>
              <a:rPr lang="ar-EG" dirty="0" smtClean="0"/>
              <a:t>قسم فرويد </a:t>
            </a:r>
            <a:r>
              <a:rPr lang="ar-EG" dirty="0" smtClean="0">
                <a:solidFill>
                  <a:schemeClr val="accent6">
                    <a:lumMod val="75000"/>
                  </a:schemeClr>
                </a:solidFill>
              </a:rPr>
              <a:t>الغرائز</a:t>
            </a:r>
            <a:r>
              <a:rPr lang="ar-EG" dirty="0" smtClean="0"/>
              <a:t> الى غريزتان اساسيتان</a:t>
            </a:r>
          </a:p>
          <a:p>
            <a:pPr rtl="1">
              <a:buFont typeface="Arial" charset="0"/>
              <a:buNone/>
              <a:defRPr/>
            </a:pPr>
            <a:r>
              <a:rPr lang="ar-EG" dirty="0" smtClean="0"/>
              <a:t>1 -</a:t>
            </a:r>
            <a:r>
              <a:rPr lang="ar-EG" dirty="0" smtClean="0">
                <a:solidFill>
                  <a:schemeClr val="accent6">
                    <a:lumMod val="75000"/>
                  </a:schemeClr>
                </a:solidFill>
              </a:rPr>
              <a:t> غريزة الحياة       </a:t>
            </a:r>
          </a:p>
          <a:p>
            <a:pPr rtl="1">
              <a:buFont typeface="Arial" charset="0"/>
              <a:buNone/>
              <a:defRPr/>
            </a:pPr>
            <a:r>
              <a:rPr lang="ar-EG" dirty="0" smtClean="0"/>
              <a:t>2</a:t>
            </a:r>
            <a:r>
              <a:rPr lang="ar-EG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ar-EG" dirty="0" smtClean="0"/>
              <a:t>-</a:t>
            </a:r>
            <a:r>
              <a:rPr lang="ar-EG" dirty="0" smtClean="0">
                <a:solidFill>
                  <a:schemeClr val="accent6">
                    <a:lumMod val="75000"/>
                  </a:schemeClr>
                </a:solidFill>
              </a:rPr>
              <a:t> غريزة الموت</a:t>
            </a:r>
          </a:p>
          <a:p>
            <a:pPr rtl="1">
              <a:buFont typeface="Arial" charset="0"/>
              <a:buNone/>
              <a:defRPr/>
            </a:pPr>
            <a:r>
              <a:rPr lang="ar-EG" dirty="0" smtClean="0"/>
              <a:t>و السلوك وفقا لنظريته مزيج متوافق أو متعارض بينهما .</a:t>
            </a:r>
          </a:p>
          <a:p>
            <a:pPr rtl="1">
              <a:buFont typeface="Arial" charset="0"/>
              <a:buNone/>
              <a:defRPr/>
            </a:pPr>
            <a:r>
              <a:rPr lang="ar-EG" dirty="0" smtClean="0"/>
              <a:t> و يؤكد على أن كثيراً من العوامل الاجتماعية ترجع إلى دوافع غريزية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EG" dirty="0" smtClean="0">
                <a:solidFill>
                  <a:schemeClr val="accent4"/>
                </a:solidFill>
              </a:rPr>
              <a:t>الحاجات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ar-SA" smtClean="0"/>
              <a:t>-</a:t>
            </a:r>
            <a:r>
              <a:rPr lang="ar-SA" smtClean="0">
                <a:solidFill>
                  <a:srgbClr val="8064A2"/>
                </a:solidFill>
              </a:rPr>
              <a:t> </a:t>
            </a:r>
            <a:r>
              <a:rPr lang="ar-EG" smtClean="0">
                <a:solidFill>
                  <a:srgbClr val="8064A2"/>
                </a:solidFill>
              </a:rPr>
              <a:t>الحاجة </a:t>
            </a:r>
            <a:r>
              <a:rPr lang="ar-EG" smtClean="0"/>
              <a:t>شيء ضرورى لاستقرار الحياة نفسها(</a:t>
            </a:r>
            <a:r>
              <a:rPr lang="ar-EG" smtClean="0">
                <a:solidFill>
                  <a:srgbClr val="8064A2"/>
                </a:solidFill>
              </a:rPr>
              <a:t>حاجات فسيولوجية </a:t>
            </a:r>
            <a:r>
              <a:rPr lang="ar-EG" smtClean="0"/>
              <a:t>) </a:t>
            </a:r>
            <a:r>
              <a:rPr lang="ar-EG" sz="2400" smtClean="0"/>
              <a:t>” </a:t>
            </a:r>
            <a:r>
              <a:rPr lang="ar-EG" sz="2400" smtClean="0">
                <a:solidFill>
                  <a:srgbClr val="8064A2"/>
                </a:solidFill>
              </a:rPr>
              <a:t>الحاجة</a:t>
            </a:r>
            <a:r>
              <a:rPr lang="ar-EG" sz="2400" smtClean="0"/>
              <a:t> الى الاكسوجين ” </a:t>
            </a:r>
            <a:r>
              <a:rPr lang="ar-EG" smtClean="0"/>
              <a:t>أو للحياة بأسلوب أفضل (</a:t>
            </a:r>
            <a:r>
              <a:rPr lang="ar-EG" smtClean="0">
                <a:solidFill>
                  <a:srgbClr val="8064A2"/>
                </a:solidFill>
              </a:rPr>
              <a:t>حاجات نفسية </a:t>
            </a:r>
            <a:r>
              <a:rPr lang="ar-EG" smtClean="0"/>
              <a:t>)     </a:t>
            </a:r>
            <a:r>
              <a:rPr lang="ar-EG" sz="2400" smtClean="0"/>
              <a:t>“ </a:t>
            </a:r>
            <a:r>
              <a:rPr lang="ar-EG" sz="2400" smtClean="0">
                <a:solidFill>
                  <a:srgbClr val="8064A2"/>
                </a:solidFill>
              </a:rPr>
              <a:t>الحاجة</a:t>
            </a:r>
            <a:r>
              <a:rPr lang="ar-EG" sz="2400" smtClean="0"/>
              <a:t> الى الحب و التقبل ”. </a:t>
            </a:r>
            <a:endParaRPr lang="ar-SA" sz="2400" smtClean="0"/>
          </a:p>
          <a:p>
            <a:pPr>
              <a:buFont typeface="Arial" charset="0"/>
              <a:buNone/>
            </a:pPr>
            <a:r>
              <a:rPr lang="ar-SA" sz="2400" smtClean="0"/>
              <a:t>- تتوقف كثير من خصائص الشخصية على , و تنبع من , </a:t>
            </a:r>
            <a:r>
              <a:rPr lang="ar-SA" sz="2400" smtClean="0">
                <a:solidFill>
                  <a:schemeClr val="folHlink"/>
                </a:solidFill>
              </a:rPr>
              <a:t>حاجات</a:t>
            </a:r>
            <a:r>
              <a:rPr lang="ar-SA" sz="2400" smtClean="0"/>
              <a:t> الفرد و مدى إشباع هذه ا</a:t>
            </a:r>
            <a:r>
              <a:rPr lang="ar-SA" sz="2400" smtClean="0">
                <a:solidFill>
                  <a:schemeClr val="folHlink"/>
                </a:solidFill>
              </a:rPr>
              <a:t>لحاجات</a:t>
            </a:r>
            <a:r>
              <a:rPr lang="ar-SA" sz="2400" smtClean="0"/>
              <a:t> .</a:t>
            </a:r>
          </a:p>
          <a:p>
            <a:pPr>
              <a:buFont typeface="Arial" charset="0"/>
              <a:buNone/>
            </a:pPr>
            <a:r>
              <a:rPr lang="ar-SA" sz="2400" smtClean="0"/>
              <a:t>- فهم </a:t>
            </a:r>
            <a:r>
              <a:rPr lang="ar-SA" sz="2400" smtClean="0">
                <a:solidFill>
                  <a:schemeClr val="folHlink"/>
                </a:solidFill>
              </a:rPr>
              <a:t>حاجات</a:t>
            </a:r>
            <a:r>
              <a:rPr lang="ar-SA" sz="2400" smtClean="0"/>
              <a:t> الفرد و طرق إشباعها يضيف الى قدرتنا على مساعدته للوصول إلى أفضل مستوى للنمو و التوافق النفسي و الصحة النفسية .</a:t>
            </a:r>
          </a:p>
          <a:p>
            <a:pPr>
              <a:buFont typeface="Arial" charset="0"/>
              <a:buNone/>
            </a:pPr>
            <a:r>
              <a:rPr lang="ar-SA" sz="2400" smtClean="0"/>
              <a:t>- يعد هرم ماسلو من اشهر تصنيفات </a:t>
            </a:r>
            <a:r>
              <a:rPr lang="ar-SA" sz="2400" smtClean="0">
                <a:solidFill>
                  <a:schemeClr val="folHlink"/>
                </a:solidFill>
              </a:rPr>
              <a:t>الحاجات</a:t>
            </a:r>
            <a:r>
              <a:rPr lang="ar-SA" sz="2400" smtClean="0"/>
              <a:t> .</a:t>
            </a:r>
          </a:p>
          <a:p>
            <a:pPr>
              <a:buFont typeface="Arial" charset="0"/>
              <a:buNone/>
            </a:pPr>
            <a:endParaRPr lang="ar-EG" sz="2400" smtClean="0"/>
          </a:p>
          <a:p>
            <a:pPr>
              <a:buFont typeface="Arial" charset="0"/>
              <a:buNone/>
            </a:pPr>
            <a:r>
              <a:rPr lang="ar-EG" sz="2400" smtClean="0"/>
              <a:t> </a:t>
            </a:r>
            <a:endParaRPr lang="en-US" sz="2400" smtClean="0"/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1155409-C5D8-4E15-B94E-B77B2FB0B415}" type="slidenum">
              <a:rPr lang="ar-SA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7" name="Rectangle 9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ar-SA" smtClean="0"/>
              <a:t>هرم ماسلو </a:t>
            </a:r>
            <a:r>
              <a:rPr lang="ar-SA" smtClean="0">
                <a:solidFill>
                  <a:schemeClr val="folHlink"/>
                </a:solidFill>
              </a:rPr>
              <a:t>للحاجات</a:t>
            </a:r>
            <a:endParaRPr lang="en-US" smtClean="0">
              <a:solidFill>
                <a:schemeClr val="folHlink"/>
              </a:solidFill>
            </a:endParaRPr>
          </a:p>
        </p:txBody>
      </p:sp>
      <p:graphicFrame>
        <p:nvGraphicFramePr>
          <p:cNvPr id="48133" name="Diagram 5"/>
          <p:cNvGraphicFramePr>
            <a:graphicFrameLocks/>
          </p:cNvGraphicFramePr>
          <p:nvPr>
            <p:ph idx="4294967295"/>
          </p:nvPr>
        </p:nvGraphicFramePr>
        <p:xfrm>
          <a:off x="495300" y="1600200"/>
          <a:ext cx="8915400" cy="4525963"/>
        </p:xfrm>
        <a:graphic>
          <a:graphicData uri="http://schemas.openxmlformats.org/drawingml/2006/compatibility">
            <com:legacyDrawing xmlns:com="http://schemas.openxmlformats.org/drawingml/2006/compatibility" spid="_x0000_s4813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rtl="1"/>
            <a:r>
              <a:rPr lang="ar-SA" smtClean="0"/>
              <a:t>أهم </a:t>
            </a:r>
            <a:r>
              <a:rPr lang="ar-SA" smtClean="0">
                <a:solidFill>
                  <a:schemeClr val="folHlink"/>
                </a:solidFill>
              </a:rPr>
              <a:t>الحاجات</a:t>
            </a:r>
            <a:r>
              <a:rPr lang="ar-SA" smtClean="0"/>
              <a:t> </a:t>
            </a:r>
            <a:endParaRPr lang="en-US" smtClean="0"/>
          </a:p>
        </p:txBody>
      </p:sp>
      <p:sp>
        <p:nvSpPr>
          <p:cNvPr id="5120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rtl="1"/>
            <a:r>
              <a:rPr lang="ar-SA" smtClean="0">
                <a:solidFill>
                  <a:schemeClr val="folHlink"/>
                </a:solidFill>
              </a:rPr>
              <a:t>الحاجة</a:t>
            </a:r>
            <a:r>
              <a:rPr lang="ar-SA" smtClean="0"/>
              <a:t> إلى الحب والمحبة . </a:t>
            </a:r>
            <a:r>
              <a:rPr lang="ar-SA" sz="1400" smtClean="0"/>
              <a:t>(ص 33 المرجع الرئيسى )</a:t>
            </a:r>
          </a:p>
          <a:p>
            <a:pPr rtl="1">
              <a:buFont typeface="Arial" charset="0"/>
              <a:buNone/>
            </a:pPr>
            <a:endParaRPr lang="ar-SA" sz="1400" smtClean="0"/>
          </a:p>
          <a:p>
            <a:pPr rtl="1"/>
            <a:r>
              <a:rPr lang="ar-SA" smtClean="0">
                <a:solidFill>
                  <a:schemeClr val="folHlink"/>
                </a:solidFill>
              </a:rPr>
              <a:t>الحاجة </a:t>
            </a:r>
            <a:r>
              <a:rPr lang="ar-SA" smtClean="0"/>
              <a:t>إلى الأمن . </a:t>
            </a:r>
            <a:r>
              <a:rPr lang="ar-SA" sz="1400" smtClean="0"/>
              <a:t>(ص 33 المرجع الرئيسى )</a:t>
            </a:r>
            <a:endParaRPr lang="ar-SA" smtClean="0"/>
          </a:p>
          <a:p>
            <a:pPr rtl="1">
              <a:buFont typeface="Arial" charset="0"/>
              <a:buNone/>
            </a:pPr>
            <a:endParaRPr lang="ar-SA" smtClean="0"/>
          </a:p>
          <a:p>
            <a:pPr rtl="1"/>
            <a:r>
              <a:rPr lang="ar-SA" smtClean="0">
                <a:solidFill>
                  <a:schemeClr val="folHlink"/>
                </a:solidFill>
              </a:rPr>
              <a:t>الحاجة</a:t>
            </a:r>
            <a:r>
              <a:rPr lang="ar-SA" smtClean="0"/>
              <a:t> إلى تأكيد الذات . </a:t>
            </a:r>
            <a:r>
              <a:rPr lang="ar-SA" sz="1400" smtClean="0"/>
              <a:t>(ص 34 المرجع الرئيسى )</a:t>
            </a:r>
          </a:p>
          <a:p>
            <a:pPr rtl="1">
              <a:buFont typeface="Arial" charset="0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DCB136E-B828-460A-9A59-8E8DE2146375}" type="slidenum">
              <a:rPr lang="ar-SA" smtClean="0"/>
              <a:pPr/>
              <a:t>17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43011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4301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3012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3013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2906</TotalTime>
  <Words>879</Words>
  <Application>Microsoft Office PowerPoint</Application>
  <PresentationFormat>A4 Paper (210x297 mm)‎</PresentationFormat>
  <Paragraphs>124</Paragraphs>
  <Slides>17</Slides>
  <Notes>17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سمة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22" baseType="lpstr">
      <vt:lpstr>Arial</vt:lpstr>
      <vt:lpstr>Calibri</vt:lpstr>
      <vt:lpstr>AYM Wadiy S_U normal.</vt:lpstr>
      <vt:lpstr>Times New Roman</vt:lpstr>
      <vt:lpstr>Office Theme</vt:lpstr>
      <vt:lpstr>الشريحة 1</vt:lpstr>
      <vt:lpstr>                    الفصل الأول                           MENTAL HEALTHالصحة النفسية </vt:lpstr>
      <vt:lpstr>ملخص ما سبق عرضه في المحاضرة الأولى</vt:lpstr>
      <vt:lpstr>ملخص ما سبق عرضه في المحاضرة الثانية</vt:lpstr>
      <vt:lpstr>ملخص ما سبق عرضه في المحاضرة الثالثة</vt:lpstr>
      <vt:lpstr>ملخص ما سبق عرضه في المحاضرة الرابعة</vt:lpstr>
      <vt:lpstr> ملخص ما سبق عرضه في المحاضرة الخامسة</vt:lpstr>
      <vt:lpstr>التوافق النفسي </vt:lpstr>
      <vt:lpstr>التوافق النفسي و دوافع السلوك </vt:lpstr>
      <vt:lpstr>الغرائز </vt:lpstr>
      <vt:lpstr>تصنيف مكدوجال للغرائز </vt:lpstr>
      <vt:lpstr>تابع الغرائز </vt:lpstr>
      <vt:lpstr>تصنيف سجموند فرويد للغرائز </vt:lpstr>
      <vt:lpstr>الحاجات</vt:lpstr>
      <vt:lpstr>هرم ماسلو للحاجات</vt:lpstr>
      <vt:lpstr>أهم الحاجات </vt:lpstr>
      <vt:lpstr>الشريحة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msarhan</cp:lastModifiedBy>
  <cp:revision>149</cp:revision>
  <dcterms:created xsi:type="dcterms:W3CDTF">2009-10-14T19:14:34Z</dcterms:created>
  <dcterms:modified xsi:type="dcterms:W3CDTF">2010-11-10T11:33:03Z</dcterms:modified>
</cp:coreProperties>
</file>