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316" r:id="rId4"/>
    <p:sldId id="313" r:id="rId5"/>
    <p:sldId id="314" r:id="rId6"/>
    <p:sldId id="31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60" autoAdjust="0"/>
    <p:restoredTop sz="94646" autoAdjust="0"/>
  </p:normalViewPr>
  <p:slideViewPr>
    <p:cSldViewPr>
      <p:cViewPr>
        <p:scale>
          <a:sx n="75" d="100"/>
          <a:sy n="75" d="100"/>
        </p:scale>
        <p:origin x="-25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A15CAB-8276-4DD5-BBBB-5D5BBFF45CA1}" type="datetimeFigureOut">
              <a:rPr lang="en-US"/>
              <a:pPr>
                <a:defRPr/>
              </a:pPr>
              <a:t>11/10/2010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265614C-C543-4371-BB52-BFACD749FC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6BF89-2521-4BAC-825F-A5E70B6684A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5E549-C8E1-4415-9595-FC89E9F61B9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5D5AA-7889-4DC9-A7B3-5ADB83B51CF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9B140-F7F4-45AD-9EC3-A13D830975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BA76F-8674-430D-A1DC-5471D1D712B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5BA55-3D98-4866-A0AD-00B8784EEFA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BE4D-2BE1-400B-8A15-9B97C213F94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32FD7-D8AB-4D9C-91D8-7AEC1C747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EE45B-6900-46EE-8EA3-2B458B9379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69271-566D-4FFD-97B9-F26EC99D03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DFA7C-4DBE-438C-841D-D4936F95FC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6A4696F-FD8D-494D-9DF0-F48BC9CCD70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62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7ED78D-D0A6-4D72-AF15-3808036E5C44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2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charset="0"/>
              <a:buNone/>
            </a:pPr>
            <a:r>
              <a:rPr lang="ar-SA" sz="2800" b="1">
                <a:solidFill>
                  <a:srgbClr val="898989"/>
                </a:solidFill>
                <a:latin typeface="Calibri" pitchFamily="34" charset="0"/>
              </a:rPr>
              <a:t>التربية الخاصة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 – قسم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3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5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/>
              <a:t>الصحة النفسية لذوى الاحتياجات الخاصة  ( خاص 205) 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الاول 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العمري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434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63522F3-74AD-4F43-AA7F-7DCC9878827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</a:rPr>
              <a:t> </a:t>
            </a:r>
            <a:r>
              <a:rPr lang="en-US" smtClean="0">
                <a:solidFill>
                  <a:srgbClr val="376092"/>
                </a:solidFill>
              </a:rPr>
              <a:t>  </a:t>
            </a:r>
            <a:r>
              <a:rPr lang="ar-EG" smtClean="0">
                <a:solidFill>
                  <a:srgbClr val="376092"/>
                </a:solidFill>
              </a:rPr>
              <a:t>                 </a:t>
            </a:r>
            <a:r>
              <a:rPr lang="ar-SA" sz="2800" smtClean="0">
                <a:solidFill>
                  <a:srgbClr val="376092"/>
                </a:solidFill>
              </a:rPr>
              <a:t>الفصل الأول                      </a:t>
            </a:r>
            <a:r>
              <a:rPr lang="ar-EG" sz="2800" smtClean="0">
                <a:solidFill>
                  <a:srgbClr val="376092"/>
                </a:solidFill>
              </a:rPr>
              <a:t> </a:t>
            </a:r>
            <a:r>
              <a:rPr lang="en-US" sz="2800" smtClean="0">
                <a:solidFill>
                  <a:srgbClr val="376092"/>
                </a:solidFill>
              </a:rPr>
              <a:t>  </a:t>
            </a:r>
            <a:r>
              <a:rPr lang="ar-SA" sz="2800" smtClean="0">
                <a:solidFill>
                  <a:srgbClr val="376092"/>
                </a:solidFill>
              </a:rPr>
              <a:t/>
            </a:r>
            <a:br>
              <a:rPr lang="ar-SA" sz="2800" smtClean="0">
                <a:solidFill>
                  <a:srgbClr val="376092"/>
                </a:solidFill>
              </a:rPr>
            </a:br>
            <a:r>
              <a:rPr lang="ar-SA" sz="2800" smtClean="0">
                <a:solidFill>
                  <a:srgbClr val="376092"/>
                </a:solidFill>
              </a:rPr>
              <a:t> </a:t>
            </a:r>
            <a:r>
              <a:rPr lang="en-US" sz="2800" smtClean="0">
                <a:solidFill>
                  <a:srgbClr val="376092"/>
                </a:solidFill>
              </a:rPr>
              <a:t>MENTAL HEALTH</a:t>
            </a:r>
            <a:r>
              <a:rPr lang="ar-SA" sz="2800" smtClean="0">
                <a:solidFill>
                  <a:srgbClr val="376092"/>
                </a:solidFill>
              </a:rPr>
              <a:t>الصحة النفسية </a:t>
            </a:r>
            <a:endParaRPr lang="en-US" sz="2800" smtClean="0">
              <a:solidFill>
                <a:srgbClr val="376092"/>
              </a:solidFill>
            </a:endParaRPr>
          </a:p>
        </p:txBody>
      </p:sp>
      <p:sp>
        <p:nvSpPr>
          <p:cNvPr id="16386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chemeClr val="tx1"/>
                </a:solidFill>
              </a:rPr>
              <a:t>المحاضرة السابعة </a:t>
            </a:r>
          </a:p>
          <a:p>
            <a:pPr eaLnBrk="1" hangingPunct="1"/>
            <a:endParaRPr lang="en-US" b="1" smtClean="0">
              <a:solidFill>
                <a:schemeClr val="tx1"/>
              </a:solidFill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B5F47D-1E59-43E6-8A86-1EE8D5F4FA72}" type="slidenum">
              <a:rPr lang="ar-SA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>
                <a:solidFill>
                  <a:schemeClr val="accent1"/>
                </a:solidFill>
              </a:rPr>
              <a:t>الدوافع</a:t>
            </a:r>
            <a:r>
              <a:rPr lang="ar-SA" smtClean="0"/>
              <a:t> </a:t>
            </a:r>
            <a:endParaRPr lang="en-US" smtClean="0"/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sz="2800" smtClean="0"/>
              <a:t>النظريات النفسية الحديثة لم تعد ترجع السلوك البشرى الى </a:t>
            </a:r>
            <a:r>
              <a:rPr lang="ar-SA" sz="2800" smtClean="0">
                <a:solidFill>
                  <a:srgbClr val="FF3300"/>
                </a:solidFill>
              </a:rPr>
              <a:t>الغرائز</a:t>
            </a:r>
            <a:r>
              <a:rPr lang="ar-SA" sz="2800" smtClean="0"/>
              <a:t> فحسب بل اصبحت تصف السلوك فى ضوء تكامل اهدافه و ضرورة سعى الفرد لإشباع </a:t>
            </a:r>
            <a:r>
              <a:rPr lang="ar-SA" sz="2800" smtClean="0">
                <a:solidFill>
                  <a:schemeClr val="folHlink"/>
                </a:solidFill>
              </a:rPr>
              <a:t>الحاجات</a:t>
            </a:r>
            <a:r>
              <a:rPr lang="ar-SA" sz="2800" smtClean="0"/>
              <a:t> و تحقيق الأهداف و خفض التوتر .</a:t>
            </a:r>
          </a:p>
          <a:p>
            <a:pPr rtl="1"/>
            <a:r>
              <a:rPr lang="ar-SA" sz="2800" smtClean="0"/>
              <a:t>المجتمع يوجه </a:t>
            </a:r>
            <a:r>
              <a:rPr lang="ar-SA" sz="2800" smtClean="0">
                <a:solidFill>
                  <a:srgbClr val="FF3300"/>
                </a:solidFill>
              </a:rPr>
              <a:t>الغرائز</a:t>
            </a:r>
            <a:r>
              <a:rPr lang="ar-SA" sz="2800" smtClean="0"/>
              <a:t> و يحدد طرق اشباعها و يحولها الى سلوك مقبول اجتماعياً و مرغوب فيه .</a:t>
            </a:r>
          </a:p>
          <a:p>
            <a:pPr rtl="1"/>
            <a:r>
              <a:rPr lang="ar-SA" sz="2800" smtClean="0"/>
              <a:t>السلوك البشرى يمكن التنبؤ به من خلال معرفتنا لدوافع السلوك البشرى و الاطار الاجتماعى الذى يحدث فيه السلوك .</a:t>
            </a:r>
          </a:p>
          <a:p>
            <a:pPr rtl="1"/>
            <a:r>
              <a:rPr lang="ar-SA" sz="2800" smtClean="0"/>
              <a:t>نتيجة للانتقادات التى وجهت انظرية </a:t>
            </a:r>
            <a:r>
              <a:rPr lang="ar-SA" sz="2800" smtClean="0">
                <a:solidFill>
                  <a:srgbClr val="FF3300"/>
                </a:solidFill>
              </a:rPr>
              <a:t>الغرائز</a:t>
            </a:r>
            <a:r>
              <a:rPr lang="ar-SA" sz="2800" smtClean="0"/>
              <a:t> يفضل علماء النفس الآن مصطلح ( </a:t>
            </a:r>
            <a:r>
              <a:rPr lang="ar-SA" sz="2800" smtClean="0">
                <a:solidFill>
                  <a:schemeClr val="accent1"/>
                </a:solidFill>
              </a:rPr>
              <a:t>الدوافع </a:t>
            </a:r>
            <a:r>
              <a:rPr lang="ar-SA" sz="2800" smtClean="0"/>
              <a:t>) أكثر من مصطلح ( </a:t>
            </a:r>
            <a:r>
              <a:rPr lang="ar-SA" sz="2800" smtClean="0">
                <a:solidFill>
                  <a:srgbClr val="FF3300"/>
                </a:solidFill>
              </a:rPr>
              <a:t>الغرائز</a:t>
            </a:r>
            <a:r>
              <a:rPr lang="ar-SA" sz="2800" smtClean="0"/>
              <a:t> ) .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/>
              <a:t>تعريف </a:t>
            </a:r>
            <a:r>
              <a:rPr lang="ar-SA" smtClean="0">
                <a:solidFill>
                  <a:schemeClr val="accent1"/>
                </a:solidFill>
              </a:rPr>
              <a:t>الدوافع </a:t>
            </a:r>
            <a:endParaRPr lang="en-US" smtClean="0">
              <a:solidFill>
                <a:schemeClr val="accent1"/>
              </a:solidFill>
            </a:endParaRP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u="sng" smtClean="0"/>
              <a:t>يعرف </a:t>
            </a:r>
            <a:r>
              <a:rPr lang="ar-SA" u="sng" smtClean="0">
                <a:solidFill>
                  <a:schemeClr val="accent1"/>
                </a:solidFill>
              </a:rPr>
              <a:t>الدافع</a:t>
            </a:r>
            <a:r>
              <a:rPr lang="ar-SA" sz="2800" smtClean="0"/>
              <a:t> بأنه حالة جسمية أو نفسية داخلية ( تكوين فرضى ) يؤدى إلى توجيه الكائن الحى تجاه أهداف معينة تجاه أهداف معينة ومن شأنه أن يقوى استجابات محددة من بين عدة استجابات يمكن أن تقابل مثيراً محدداً .</a:t>
            </a:r>
          </a:p>
          <a:p>
            <a:pPr rtl="1"/>
            <a:r>
              <a:rPr lang="ar-SA" sz="2800" smtClean="0"/>
              <a:t>لا يمكن إخضاع </a:t>
            </a:r>
            <a:r>
              <a:rPr lang="ar-SA" sz="2800" smtClean="0">
                <a:solidFill>
                  <a:schemeClr val="accent1"/>
                </a:solidFill>
              </a:rPr>
              <a:t>الدوافع</a:t>
            </a:r>
            <a:r>
              <a:rPr lang="ar-SA" sz="2800" smtClean="0"/>
              <a:t> للملاحظة المباشرة وإنما نلاحظها عن طريق السلوك الناتج عنها .</a:t>
            </a:r>
          </a:p>
          <a:p>
            <a:pPr rtl="1"/>
            <a:r>
              <a:rPr lang="ar-SA" sz="2800" smtClean="0"/>
              <a:t>هناك </a:t>
            </a:r>
            <a:r>
              <a:rPr lang="ar-SA" sz="2800" smtClean="0">
                <a:solidFill>
                  <a:schemeClr val="accent1"/>
                </a:solidFill>
              </a:rPr>
              <a:t>دوافع</a:t>
            </a:r>
            <a:r>
              <a:rPr lang="ar-SA" sz="2800" smtClean="0"/>
              <a:t> متعددة بقدر ما هناك أوجه للنشاط أو السلوك البشرى .</a:t>
            </a:r>
          </a:p>
          <a:p>
            <a:pPr rtl="1"/>
            <a:r>
              <a:rPr lang="ar-SA" sz="2800" smtClean="0"/>
              <a:t>يمكن التحدث عن الدوافع بالنسبة للحاجات الأساسية التى تشبعها هذه </a:t>
            </a:r>
            <a:r>
              <a:rPr lang="ar-SA" sz="2800" smtClean="0">
                <a:solidFill>
                  <a:schemeClr val="accent1"/>
                </a:solidFill>
              </a:rPr>
              <a:t>الدوافع</a:t>
            </a:r>
            <a:r>
              <a:rPr lang="ar-SA" sz="2800" smtClean="0"/>
              <a:t> .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>
                <a:solidFill>
                  <a:schemeClr val="tx1"/>
                </a:solidFill>
              </a:rPr>
              <a:t>أنواع</a:t>
            </a:r>
            <a:r>
              <a:rPr lang="ar-SA" smtClean="0"/>
              <a:t> الدوافع </a:t>
            </a:r>
            <a:endParaRPr lang="en-US" smtClean="0"/>
          </a:p>
        </p:txBody>
      </p:sp>
      <p:sp>
        <p:nvSpPr>
          <p:cNvPr id="573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smtClean="0"/>
              <a:t>يمكن التفرقه بين نوعين رئيسيين من الدوافع : </a:t>
            </a:r>
          </a:p>
          <a:p>
            <a:pPr rtl="1">
              <a:buFont typeface="Arial" charset="0"/>
              <a:buNone/>
            </a:pPr>
            <a:r>
              <a:rPr lang="ar-SA" smtClean="0"/>
              <a:t>   1 – </a:t>
            </a:r>
            <a:r>
              <a:rPr lang="ar-SA" smtClean="0">
                <a:solidFill>
                  <a:schemeClr val="accent1"/>
                </a:solidFill>
              </a:rPr>
              <a:t>الدوافع الأولية</a:t>
            </a:r>
            <a:r>
              <a:rPr lang="ar-SA" smtClean="0"/>
              <a:t> أو </a:t>
            </a:r>
            <a:r>
              <a:rPr lang="ar-SA" smtClean="0">
                <a:solidFill>
                  <a:schemeClr val="accent1"/>
                </a:solidFill>
              </a:rPr>
              <a:t>الدوافع الفطرية</a:t>
            </a:r>
            <a:r>
              <a:rPr lang="ar-SA" smtClean="0"/>
              <a:t> . ( بقاء الكائن الحى )</a:t>
            </a:r>
          </a:p>
          <a:p>
            <a:pPr rtl="1">
              <a:buFont typeface="Arial" charset="0"/>
              <a:buNone/>
            </a:pPr>
            <a:r>
              <a:rPr lang="ar-SA" smtClean="0"/>
              <a:t>   2 – </a:t>
            </a:r>
            <a:r>
              <a:rPr lang="ar-SA" smtClean="0">
                <a:solidFill>
                  <a:schemeClr val="accent1"/>
                </a:solidFill>
              </a:rPr>
              <a:t>الدوافع الثانوية</a:t>
            </a:r>
            <a:r>
              <a:rPr lang="ar-SA" smtClean="0"/>
              <a:t> أو </a:t>
            </a:r>
            <a:r>
              <a:rPr lang="ar-SA" smtClean="0">
                <a:solidFill>
                  <a:schemeClr val="accent1"/>
                </a:solidFill>
              </a:rPr>
              <a:t>الدوافع المكتسبة</a:t>
            </a:r>
            <a:r>
              <a:rPr lang="ar-SA" smtClean="0"/>
              <a:t> .( تضبط السلوك الاجتماعى ) </a:t>
            </a:r>
          </a:p>
          <a:p>
            <a:pPr rtl="1">
              <a:buFont typeface="Arial" charset="0"/>
              <a:buNone/>
            </a:pPr>
            <a:r>
              <a:rPr lang="ar-SA" smtClean="0"/>
              <a:t>       - </a:t>
            </a:r>
            <a:r>
              <a:rPr lang="ar-SA" smtClean="0">
                <a:solidFill>
                  <a:schemeClr val="accent1"/>
                </a:solidFill>
              </a:rPr>
              <a:t>الدوافع الاجتماعية</a:t>
            </a:r>
            <a:r>
              <a:rPr lang="ar-SA" sz="2800" smtClean="0"/>
              <a:t>( يثيره و يشبعه و لو جزئيا أشخاص آخرين ) .</a:t>
            </a:r>
          </a:p>
          <a:p>
            <a:pPr rtl="1">
              <a:buFont typeface="Arial" charset="0"/>
              <a:buNone/>
            </a:pPr>
            <a:r>
              <a:rPr lang="ar-SA" smtClean="0"/>
              <a:t>       - </a:t>
            </a:r>
            <a:r>
              <a:rPr lang="ar-SA" smtClean="0">
                <a:solidFill>
                  <a:schemeClr val="accent1"/>
                </a:solidFill>
              </a:rPr>
              <a:t>الدوافع الذاتية</a:t>
            </a:r>
            <a:r>
              <a:rPr lang="ar-SA" smtClean="0"/>
              <a:t> .</a:t>
            </a:r>
          </a:p>
          <a:p>
            <a:pPr rtl="1"/>
            <a:r>
              <a:rPr lang="ar-SA" smtClean="0"/>
              <a:t>ملاحظات على </a:t>
            </a:r>
            <a:r>
              <a:rPr lang="ar-SA" smtClean="0">
                <a:solidFill>
                  <a:schemeClr val="accent1"/>
                </a:solidFill>
              </a:rPr>
              <a:t>الدوافع</a:t>
            </a:r>
            <a:r>
              <a:rPr lang="ar-SA" smtClean="0"/>
              <a:t> : </a:t>
            </a:r>
            <a:r>
              <a:rPr lang="ar-SA" sz="1400" smtClean="0"/>
              <a:t>( ص 35 – 36 المرجع الرئيسى )</a:t>
            </a:r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>
                <a:solidFill>
                  <a:schemeClr val="tx1"/>
                </a:solidFill>
              </a:rPr>
              <a:t>أهم</a:t>
            </a:r>
            <a:r>
              <a:rPr lang="ar-SA" smtClean="0"/>
              <a:t> </a:t>
            </a:r>
            <a:r>
              <a:rPr lang="ar-SA" smtClean="0">
                <a:solidFill>
                  <a:schemeClr val="accent1"/>
                </a:solidFill>
              </a:rPr>
              <a:t>الدوافع</a:t>
            </a:r>
            <a:r>
              <a:rPr lang="ar-SA" smtClean="0"/>
              <a:t> </a:t>
            </a:r>
            <a:r>
              <a:rPr lang="ar-SA" sz="1400" smtClean="0">
                <a:solidFill>
                  <a:schemeClr val="tx1"/>
                </a:solidFill>
              </a:rPr>
              <a:t>( ص 36 – 38 المرجع الرئيسى )</a:t>
            </a:r>
            <a:r>
              <a:rPr lang="ar-SA" smtClean="0"/>
              <a:t> </a:t>
            </a:r>
            <a:endParaRPr lang="en-US" smtClean="0"/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smtClean="0">
                <a:solidFill>
                  <a:schemeClr val="accent1"/>
                </a:solidFill>
              </a:rPr>
              <a:t>الدافع</a:t>
            </a:r>
            <a:r>
              <a:rPr lang="ar-SA" smtClean="0"/>
              <a:t> للحفاظ على النوع </a:t>
            </a:r>
          </a:p>
          <a:p>
            <a:pPr rtl="1"/>
            <a:r>
              <a:rPr lang="ar-SA" smtClean="0">
                <a:solidFill>
                  <a:schemeClr val="accent1"/>
                </a:solidFill>
              </a:rPr>
              <a:t>دافع</a:t>
            </a:r>
            <a:r>
              <a:rPr lang="ar-SA" smtClean="0"/>
              <a:t> الوالدية </a:t>
            </a:r>
          </a:p>
          <a:p>
            <a:pPr rtl="1"/>
            <a:r>
              <a:rPr lang="ar-SA" smtClean="0">
                <a:solidFill>
                  <a:schemeClr val="accent1"/>
                </a:solidFill>
              </a:rPr>
              <a:t>دافع</a:t>
            </a:r>
            <a:r>
              <a:rPr lang="ar-SA" smtClean="0"/>
              <a:t> المقاتلة </a:t>
            </a:r>
          </a:p>
          <a:p>
            <a:pPr rtl="1"/>
            <a:r>
              <a:rPr lang="ar-SA" smtClean="0">
                <a:solidFill>
                  <a:schemeClr val="accent1"/>
                </a:solidFill>
              </a:rPr>
              <a:t>دافع</a:t>
            </a:r>
            <a:r>
              <a:rPr lang="ar-SA" smtClean="0"/>
              <a:t> السيطرة </a:t>
            </a:r>
          </a:p>
          <a:p>
            <a:pPr rtl="1"/>
            <a:r>
              <a:rPr lang="ar-SA" smtClean="0">
                <a:solidFill>
                  <a:schemeClr val="accent1"/>
                </a:solidFill>
              </a:rPr>
              <a:t>دافع</a:t>
            </a:r>
            <a:r>
              <a:rPr lang="ar-SA" smtClean="0"/>
              <a:t> التملك </a:t>
            </a:r>
          </a:p>
          <a:p>
            <a:pPr rtl="1"/>
            <a:r>
              <a:rPr lang="ar-SA" smtClean="0">
                <a:solidFill>
                  <a:schemeClr val="accent1"/>
                </a:solidFill>
              </a:rPr>
              <a:t>دافع</a:t>
            </a:r>
            <a:r>
              <a:rPr lang="ar-SA" smtClean="0"/>
              <a:t> اللعب</a:t>
            </a:r>
          </a:p>
          <a:p>
            <a:pPr rtl="1"/>
            <a:r>
              <a:rPr lang="ar-SA" smtClean="0">
                <a:solidFill>
                  <a:schemeClr val="accent1"/>
                </a:solidFill>
              </a:rPr>
              <a:t>دافع</a:t>
            </a:r>
            <a:r>
              <a:rPr lang="ar-SA" smtClean="0"/>
              <a:t> الاستطلاع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7A4AB8-E0AA-42E8-8425-29ADFDF0BE7E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0419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042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420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0421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3004</TotalTime>
  <Words>298</Words>
  <Application>Microsoft Office PowerPoint</Application>
  <PresentationFormat>A4 Paper (210x297 mm)‎</PresentationFormat>
  <Paragraphs>37</Paragraphs>
  <Slides>7</Slides>
  <Notes>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                    الفصل الأول                           MENTAL HEALTHالصحة النفسية </vt:lpstr>
      <vt:lpstr>الدوافع </vt:lpstr>
      <vt:lpstr>تعريف الدوافع </vt:lpstr>
      <vt:lpstr>أنواع الدوافع </vt:lpstr>
      <vt:lpstr>أهم الدوافع ( ص 36 – 38 المرجع الرئيسى ) </vt:lpstr>
      <vt:lpstr>الشريحة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152</cp:revision>
  <dcterms:created xsi:type="dcterms:W3CDTF">2009-10-14T19:14:34Z</dcterms:created>
  <dcterms:modified xsi:type="dcterms:W3CDTF">2010-11-10T11:32:59Z</dcterms:modified>
</cp:coreProperties>
</file>