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1"/>
  </p:sldMasterIdLst>
  <p:notesMasterIdLst>
    <p:notesMasterId r:id="rId29"/>
  </p:notesMasterIdLst>
  <p:handoutMasterIdLst>
    <p:handoutMasterId r:id="rId30"/>
  </p:handoutMasterIdLst>
  <p:sldIdLst>
    <p:sldId id="336" r:id="rId2"/>
    <p:sldId id="480" r:id="rId3"/>
    <p:sldId id="481" r:id="rId4"/>
    <p:sldId id="468" r:id="rId5"/>
    <p:sldId id="482" r:id="rId6"/>
    <p:sldId id="469" r:id="rId7"/>
    <p:sldId id="483" r:id="rId8"/>
    <p:sldId id="484" r:id="rId9"/>
    <p:sldId id="470" r:id="rId10"/>
    <p:sldId id="472" r:id="rId11"/>
    <p:sldId id="485" r:id="rId12"/>
    <p:sldId id="473" r:id="rId13"/>
    <p:sldId id="486" r:id="rId14"/>
    <p:sldId id="474" r:id="rId15"/>
    <p:sldId id="436" r:id="rId16"/>
    <p:sldId id="460" r:id="rId17"/>
    <p:sldId id="456" r:id="rId18"/>
    <p:sldId id="487" r:id="rId19"/>
    <p:sldId id="455" r:id="rId20"/>
    <p:sldId id="475" r:id="rId21"/>
    <p:sldId id="465" r:id="rId22"/>
    <p:sldId id="476" r:id="rId23"/>
    <p:sldId id="477" r:id="rId24"/>
    <p:sldId id="478" r:id="rId25"/>
    <p:sldId id="488" r:id="rId26"/>
    <p:sldId id="453" r:id="rId27"/>
    <p:sldId id="479" r:id="rId28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94" autoAdjust="0"/>
    <p:restoredTop sz="95685" autoAdjust="0"/>
  </p:normalViewPr>
  <p:slideViewPr>
    <p:cSldViewPr>
      <p:cViewPr>
        <p:scale>
          <a:sx n="64" d="100"/>
          <a:sy n="64" d="100"/>
        </p:scale>
        <p:origin x="-252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w Cen MT" pitchFamily="34" charset="0"/>
              </a:defRPr>
            </a:lvl1pPr>
          </a:lstStyle>
          <a:p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Tw Cen MT" pitchFamily="34" charset="0"/>
              </a:defRPr>
            </a:lvl1pPr>
          </a:lstStyle>
          <a:p>
            <a:fld id="{2FA3E47F-64F4-42FB-8EF5-5560A5A24C49}" type="datetimeFigureOut">
              <a:rPr lang="ar-SA"/>
              <a:pPr/>
              <a:t>15/07/1430</a:t>
            </a:fld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w Cen MT" pitchFamily="34" charset="0"/>
              </a:defRPr>
            </a:lvl1pPr>
          </a:lstStyle>
          <a:p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Tw Cen MT" pitchFamily="34" charset="0"/>
              </a:defRPr>
            </a:lvl1pPr>
          </a:lstStyle>
          <a:p>
            <a:fld id="{B1B12248-C761-4C03-AF4F-FD4736A2D494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w Cen MT" pitchFamily="34" charset="0"/>
              </a:defRPr>
            </a:lvl1pPr>
          </a:lstStyle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Tw Cen MT" pitchFamily="34" charset="0"/>
              </a:defRPr>
            </a:lvl1pPr>
          </a:lstStyle>
          <a:p>
            <a:fld id="{C80231CD-D777-4617-84DE-2E57720DD197}" type="datetimeFigureOut">
              <a:rPr lang="ar-SA"/>
              <a:pPr/>
              <a:t>15/07/1430</a:t>
            </a:fld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w Cen MT" pitchFamily="34" charset="0"/>
              </a:defRPr>
            </a:lvl1pPr>
          </a:lstStyle>
          <a:p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Tw Cen MT" pitchFamily="34" charset="0"/>
              </a:defRPr>
            </a:lvl1pPr>
          </a:lstStyle>
          <a:p>
            <a:fld id="{1D7CBC1B-0DF0-4A9C-811C-F2AE8214F947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6DA17F-5456-4BED-AD1D-8554E1B2498F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B370-485E-4A0D-9D3B-659336025AC1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DD8021-CB97-4EF9-8522-AEFB16B1A163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DAE2-E880-4E60-9F08-B9B63F0426F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E65B85-95FD-4326-A8C3-D0B62F48FD0A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98D35-F5F2-424A-8887-3C25BE61041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82EDA2-77EE-4716-A8A8-ED6B0B152281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E583-55CA-44E5-A2C3-2D314ADAB3F9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10D93B-E46E-4E39-A063-09C62BDAE618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105E3-2D53-4D2E-BC62-387311E92E58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071646-21D1-4315-A517-1F48A85AA6F2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4ABA-95DC-43B4-93ED-9DB7B1663CBE}" type="slidenum">
              <a:rPr lang="ar-SA" smtClean="0"/>
              <a:pPr/>
              <a:t>‹#›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AA3E0E-B7F0-48C9-8EDC-39633D0D98F7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316A-4DB4-46AE-A538-4C2B58AC3F0F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17309-0485-4C70-B96C-FBE3407BE923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1746191-80C1-4CCE-BEC8-424C3C8AE224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>
              <a:defRPr/>
            </a:pPr>
            <a:fld id="{09B18056-B778-4F71-872D-89E920BA7908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7BF3-75E9-4F62-9CF4-88045AEBDDF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684A03-870A-4515-89AC-D14FE5307DBD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51C2-9C0F-466B-9DBB-09B61DD0FE5B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5C023B-9C76-40EF-8342-54564E0C5AEB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6C41-6A45-47F0-BDC7-37FDB89B2EA3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شكل حر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7/7/2009</a:t>
            </a:fld>
            <a:endParaRPr lang="en-US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ransition>
    <p:dissolve/>
    <p:sndAc>
      <p:stSnd>
        <p:snd r:embed="rId13" name="applause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1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r" rtl="1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r" rtl="1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r" rtl="1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r" rtl="1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3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openxmlformats.org/officeDocument/2006/relationships/audio" Target="../media/audio7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8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audio" Target="../media/audio2.wav"/><Relationship Id="rId4" Type="http://schemas.openxmlformats.org/officeDocument/2006/relationships/audio" Target="../media/audio7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9.wav"/><Relationship Id="rId4" Type="http://schemas.openxmlformats.org/officeDocument/2006/relationships/audio" Target="../media/audio4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9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0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5984" y="642918"/>
            <a:ext cx="4794804" cy="1285884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ar-SA" sz="6600" b="1" dirty="0" smtClean="0">
                <a:solidFill>
                  <a:srgbClr val="FFFF00"/>
                </a:solidFill>
              </a:rPr>
              <a:t>ا</a:t>
            </a:r>
            <a:r>
              <a:rPr lang="ar-SA" sz="5400" b="1" dirty="0" smtClean="0">
                <a:solidFill>
                  <a:srgbClr val="FFFF00"/>
                </a:solidFill>
              </a:rPr>
              <a:t>لدرس الثامن عشر</a:t>
            </a:r>
            <a:endParaRPr lang="ar-SA" sz="5400" b="1" dirty="0">
              <a:solidFill>
                <a:srgbClr val="FFFF00"/>
              </a:solidFill>
            </a:endParaRPr>
          </a:p>
        </p:txBody>
      </p:sp>
      <p:sp>
        <p:nvSpPr>
          <p:cNvPr id="5" name="شبه منحرف 4"/>
          <p:cNvSpPr/>
          <p:nvPr/>
        </p:nvSpPr>
        <p:spPr>
          <a:xfrm>
            <a:off x="2357422" y="3143248"/>
            <a:ext cx="4429156" cy="2531566"/>
          </a:xfrm>
          <a:prstGeom prst="trapezoid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7200" b="1" dirty="0" smtClean="0"/>
              <a:t>مِمَّ يتكون غذاؤنا؟</a:t>
            </a:r>
            <a:endParaRPr lang="ar-SA" sz="7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وجة مزدوجة 5"/>
          <p:cNvSpPr/>
          <p:nvPr/>
        </p:nvSpPr>
        <p:spPr>
          <a:xfrm>
            <a:off x="1928794" y="357166"/>
            <a:ext cx="6308822" cy="940653"/>
          </a:xfrm>
          <a:prstGeom prst="doubleWav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ماذا تناولت من الأطعمة هذا الصباح؟</a:t>
            </a:r>
            <a:endParaRPr lang="ar-SA" sz="4800" b="1" dirty="0">
              <a:solidFill>
                <a:srgbClr val="002060"/>
              </a:solidFill>
            </a:endParaRPr>
          </a:p>
        </p:txBody>
      </p:sp>
      <p:sp>
        <p:nvSpPr>
          <p:cNvPr id="7" name="موجة مزدوجة 6"/>
          <p:cNvSpPr/>
          <p:nvPr/>
        </p:nvSpPr>
        <p:spPr>
          <a:xfrm>
            <a:off x="2000232" y="3500438"/>
            <a:ext cx="6308822" cy="940653"/>
          </a:xfrm>
          <a:prstGeom prst="doubleWav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لماذا تناولت طعامك اليوم وكلَّ يوم؟</a:t>
            </a:r>
            <a:endParaRPr lang="ar-SA" sz="4800" b="1" dirty="0">
              <a:solidFill>
                <a:srgbClr val="002060"/>
              </a:solidFill>
            </a:endParaRPr>
          </a:p>
        </p:txBody>
      </p:sp>
      <p:sp>
        <p:nvSpPr>
          <p:cNvPr id="8" name="موجة مزدوجة 7"/>
          <p:cNvSpPr/>
          <p:nvPr/>
        </p:nvSpPr>
        <p:spPr>
          <a:xfrm>
            <a:off x="1071538" y="1928802"/>
            <a:ext cx="7809020" cy="940653"/>
          </a:xfrm>
          <a:prstGeom prst="doubleWav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ماذا تناولت من الأطعمة في عشائك ليلة أمس؟</a:t>
            </a:r>
            <a:endParaRPr lang="ar-SA" sz="4800" b="1" dirty="0">
              <a:solidFill>
                <a:srgbClr val="002060"/>
              </a:solidFill>
            </a:endParaRPr>
          </a:p>
        </p:txBody>
      </p:sp>
      <p:sp>
        <p:nvSpPr>
          <p:cNvPr id="9" name="موجة مزدوجة 8"/>
          <p:cNvSpPr/>
          <p:nvPr/>
        </p:nvSpPr>
        <p:spPr>
          <a:xfrm>
            <a:off x="1142976" y="5000636"/>
            <a:ext cx="7809020" cy="940653"/>
          </a:xfrm>
          <a:prstGeom prst="doubleWav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هل يمكنك أن تبقى أياماً دون أن تتناول الطعام؟</a:t>
            </a:r>
            <a:endParaRPr lang="ar-SA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ريط إلى الأسفل 1"/>
          <p:cNvSpPr/>
          <p:nvPr/>
        </p:nvSpPr>
        <p:spPr>
          <a:xfrm>
            <a:off x="1214414" y="2000241"/>
            <a:ext cx="6880326" cy="2314039"/>
          </a:xfrm>
          <a:prstGeom prst="ribbon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/>
              <a:t>اذكر المواد الغذائية التي يتكون منها الغذاء؟ </a:t>
            </a:r>
            <a:endParaRPr lang="ar-SA" sz="40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على شكل سحابة 3"/>
          <p:cNvSpPr/>
          <p:nvPr/>
        </p:nvSpPr>
        <p:spPr>
          <a:xfrm>
            <a:off x="6572232" y="928670"/>
            <a:ext cx="2571768" cy="1077575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بروتينات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5" name="وسيلة شرح على شكل سحابة 4"/>
          <p:cNvSpPr/>
          <p:nvPr/>
        </p:nvSpPr>
        <p:spPr>
          <a:xfrm>
            <a:off x="0" y="1071546"/>
            <a:ext cx="2928958" cy="1077575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الفيتامينات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2857488" y="1857364"/>
            <a:ext cx="3714744" cy="2014597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النشويات والسكريات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7" name="وسيلة شرح على شكل سحابة 6"/>
          <p:cNvSpPr/>
          <p:nvPr/>
        </p:nvSpPr>
        <p:spPr>
          <a:xfrm>
            <a:off x="214282" y="4143380"/>
            <a:ext cx="2571768" cy="1077575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/>
              <a:t>الدهون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8" name="وسيلة شرح على شكل سحابة 7"/>
          <p:cNvSpPr/>
          <p:nvPr/>
        </p:nvSpPr>
        <p:spPr>
          <a:xfrm>
            <a:off x="6000760" y="4714884"/>
            <a:ext cx="2662605" cy="1077575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/>
              <a:t>الأملاح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9" name="وسيلة شرح على شكل سحابة 8"/>
          <p:cNvSpPr/>
          <p:nvPr/>
        </p:nvSpPr>
        <p:spPr>
          <a:xfrm>
            <a:off x="2857488" y="5429264"/>
            <a:ext cx="2571768" cy="1077575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/>
              <a:t>الماء</a:t>
            </a:r>
            <a:endParaRPr lang="ar-SA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ريط إلى الأسفل 1"/>
          <p:cNvSpPr/>
          <p:nvPr/>
        </p:nvSpPr>
        <p:spPr>
          <a:xfrm>
            <a:off x="1500166" y="1928802"/>
            <a:ext cx="5451566" cy="2534424"/>
          </a:xfrm>
          <a:prstGeom prst="ribbon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400" b="1" dirty="0" smtClean="0"/>
              <a:t>اذكر فوائد المواد الغذائية؟ </a:t>
            </a:r>
            <a:endParaRPr lang="ar-SA" sz="4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خطط انسيابي: محطة طرفية 3"/>
          <p:cNvSpPr/>
          <p:nvPr/>
        </p:nvSpPr>
        <p:spPr>
          <a:xfrm>
            <a:off x="3500430" y="571480"/>
            <a:ext cx="3094112" cy="995422"/>
          </a:xfrm>
          <a:prstGeom prst="flowChartTerminator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1- بروتينات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785786" y="3571876"/>
            <a:ext cx="7880458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/>
              <a:t>تساعد جسمك على بناء </a:t>
            </a:r>
            <a:r>
              <a:rPr lang="ar-SA" sz="3600" b="1" dirty="0" smtClean="0"/>
              <a:t>خلاياه وأعضائه </a:t>
            </a:r>
            <a:r>
              <a:rPr lang="ar-SA" sz="3600" b="1" dirty="0" smtClean="0"/>
              <a:t>، ونعوض النقص </a:t>
            </a:r>
            <a:r>
              <a:rPr lang="ar-SA" sz="3600" b="1" dirty="0" smtClean="0"/>
              <a:t>في الدم </a:t>
            </a:r>
            <a:r>
              <a:rPr lang="ar-SA" sz="3600" b="1" dirty="0" smtClean="0"/>
              <a:t>عند الإصابة بالجروح.</a:t>
            </a:r>
            <a:endParaRPr lang="ar-SA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6" y="500042"/>
            <a:ext cx="6000760" cy="4254331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مستطيل 10"/>
          <p:cNvSpPr/>
          <p:nvPr/>
        </p:nvSpPr>
        <p:spPr>
          <a:xfrm>
            <a:off x="928662" y="5214950"/>
            <a:ext cx="7880458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002060"/>
                </a:solidFill>
              </a:rPr>
              <a:t>تأمل الصورة التي أمامك واذكر أسماء أغذية غنية بالبروتينات</a:t>
            </a:r>
            <a:endParaRPr lang="ar-SA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خطط انسيابي: محطة طرفية 3"/>
          <p:cNvSpPr/>
          <p:nvPr/>
        </p:nvSpPr>
        <p:spPr>
          <a:xfrm>
            <a:off x="2571736" y="642918"/>
            <a:ext cx="4737186" cy="995422"/>
          </a:xfrm>
          <a:prstGeom prst="flowChartTerminator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2- الفواكه والخضراوات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6" name="دبوس زينة 5"/>
          <p:cNvSpPr/>
          <p:nvPr/>
        </p:nvSpPr>
        <p:spPr>
          <a:xfrm>
            <a:off x="1785918" y="3500438"/>
            <a:ext cx="6523136" cy="156019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/>
              <a:t>تزودك بالمعادن والفيتامينات التي تساعد</a:t>
            </a:r>
          </a:p>
          <a:p>
            <a:r>
              <a:rPr lang="ar-SA" sz="3600" b="1" dirty="0" smtClean="0"/>
              <a:t>أجهزة جسمك على القيام بأعمالها.</a:t>
            </a:r>
            <a:endParaRPr lang="ar-SA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785786" y="5929330"/>
            <a:ext cx="80947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تأمل الصور التي أمامك واذكر أسماء أغذية غنية بالفيتامينات </a:t>
            </a:r>
            <a:endParaRPr lang="ar-SA" sz="3600" b="1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285728"/>
            <a:ext cx="4153453" cy="3113120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370" y="2571745"/>
            <a:ext cx="4065279" cy="2714644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143240" y="642918"/>
            <a:ext cx="3594178" cy="995422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3 - الدهون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6" name="دبوس زينة 5"/>
          <p:cNvSpPr/>
          <p:nvPr/>
        </p:nvSpPr>
        <p:spPr>
          <a:xfrm>
            <a:off x="928662" y="3500438"/>
            <a:ext cx="7666144" cy="14001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تزود جسمك بالطاقة التي تساعدك على العمل ، وما زاد منها عن حاجتك يخزن في جسمك لوقت الحاجة.</a:t>
            </a:r>
            <a:endParaRPr lang="ar-SA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وجة مزدوجة 10"/>
          <p:cNvSpPr/>
          <p:nvPr/>
        </p:nvSpPr>
        <p:spPr>
          <a:xfrm>
            <a:off x="785786" y="5929330"/>
            <a:ext cx="8094772" cy="695265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تأمل الصورة التي أمامك واذكر أسماء أغذية غنية بالدهون</a:t>
            </a:r>
            <a:endParaRPr lang="ar-SA" sz="36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6" y="428604"/>
            <a:ext cx="6200797" cy="3988987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2571736" y="857232"/>
            <a:ext cx="4451434" cy="995422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4 - النشويات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6" name="مخطط انسيابي: إدخال يدوي 5"/>
          <p:cNvSpPr/>
          <p:nvPr/>
        </p:nvSpPr>
        <p:spPr>
          <a:xfrm>
            <a:off x="1500166" y="2928934"/>
            <a:ext cx="5643602" cy="2407801"/>
          </a:xfrm>
          <a:prstGeom prst="flowChartManualInpu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تساعد الدهون في تزويدك بالطاقة </a:t>
            </a:r>
            <a:r>
              <a:rPr lang="ar-SA" sz="4000" b="1" dirty="0" smtClean="0"/>
              <a:t>التي تساعدك </a:t>
            </a:r>
            <a:r>
              <a:rPr lang="ar-SA" sz="4000" b="1" dirty="0" smtClean="0"/>
              <a:t>على العمل وتجعلك نشيطاً.</a:t>
            </a:r>
            <a:endParaRPr lang="ar-SA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785786" y="5929330"/>
            <a:ext cx="80947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تأمل الصورة التي أمامك واذكر أسماء أغذية غنية بالنشويات</a:t>
            </a:r>
            <a:endParaRPr lang="ar-SA" sz="36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428604"/>
            <a:ext cx="4030615" cy="4631509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500430" y="714356"/>
            <a:ext cx="3022674" cy="1168539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800" b="1" dirty="0" smtClean="0"/>
              <a:t>5- الماء</a:t>
            </a:r>
            <a:endParaRPr lang="ar-SA" sz="6000" b="1" dirty="0">
              <a:solidFill>
                <a:srgbClr val="FFFF00"/>
              </a:solidFill>
            </a:endParaRPr>
          </a:p>
        </p:txBody>
      </p:sp>
      <p:sp>
        <p:nvSpPr>
          <p:cNvPr id="6" name="دبوس زينة 5"/>
          <p:cNvSpPr/>
          <p:nvPr/>
        </p:nvSpPr>
        <p:spPr>
          <a:xfrm>
            <a:off x="3214678" y="3143248"/>
            <a:ext cx="5594442" cy="14001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أساعد جسمك للمحافظة على حرارته ثابتة، وأساعد في ترطيب أعضائك .</a:t>
            </a:r>
            <a:endParaRPr lang="ar-SA" sz="4000" b="1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2786058"/>
            <a:ext cx="2351270" cy="3624294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دبوس زينة 11"/>
          <p:cNvSpPr/>
          <p:nvPr/>
        </p:nvSpPr>
        <p:spPr>
          <a:xfrm>
            <a:off x="357158" y="2071678"/>
            <a:ext cx="8451962" cy="14001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هل نأكل من النشويات ، أم من البروتينات ، أم من الدهون أم من </a:t>
            </a:r>
            <a:r>
              <a:rPr lang="ar-SA" sz="3200" b="1" dirty="0" smtClean="0"/>
              <a:t>الأملاح والفيتامينات</a:t>
            </a:r>
            <a:r>
              <a:rPr lang="ar-SA" sz="3200" b="1" dirty="0" smtClean="0"/>
              <a:t>، أم نكتفي بشرب الماء ؟!</a:t>
            </a:r>
            <a:endParaRPr lang="ar-SA" sz="3200" b="1" dirty="0" smtClean="0">
              <a:solidFill>
                <a:srgbClr val="FFFF00"/>
              </a:solidFill>
            </a:endParaRPr>
          </a:p>
        </p:txBody>
      </p:sp>
      <p:sp>
        <p:nvSpPr>
          <p:cNvPr id="4" name="وسيلة شرح مستطيلة مستديرة الزوايا 3"/>
          <p:cNvSpPr/>
          <p:nvPr/>
        </p:nvSpPr>
        <p:spPr>
          <a:xfrm>
            <a:off x="2928926" y="428604"/>
            <a:ext cx="2736922" cy="851297"/>
          </a:xfrm>
          <a:prstGeom prst="wedgeRoundRectCallout">
            <a:avLst>
              <a:gd name="adj1" fmla="val 5654"/>
              <a:gd name="adj2" fmla="val 129580"/>
              <a:gd name="adj3" fmla="val 16667"/>
            </a:avLst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dirty="0" smtClean="0"/>
              <a:t>فكر معي :</a:t>
            </a:r>
            <a:endParaRPr lang="ar-SA" sz="5400" b="1" dirty="0">
              <a:solidFill>
                <a:srgbClr val="FFFF00"/>
              </a:solidFill>
            </a:endParaRPr>
          </a:p>
        </p:txBody>
      </p:sp>
      <p:sp>
        <p:nvSpPr>
          <p:cNvPr id="8" name="موجة مزدوجة 7"/>
          <p:cNvSpPr/>
          <p:nvPr/>
        </p:nvSpPr>
        <p:spPr>
          <a:xfrm>
            <a:off x="857224" y="5143512"/>
            <a:ext cx="7809020" cy="777061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يجب علينا الأكل من كل نوع لنستفيد من فوائدها جميعها </a:t>
            </a:r>
            <a:r>
              <a:rPr lang="ar-SA" sz="3200" dirty="0" smtClean="0"/>
              <a:t>.</a:t>
            </a:r>
            <a:endParaRPr lang="ar-SA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وجة مزدوجة 1"/>
          <p:cNvSpPr/>
          <p:nvPr/>
        </p:nvSpPr>
        <p:spPr>
          <a:xfrm>
            <a:off x="357158" y="1928802"/>
            <a:ext cx="8523400" cy="940653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لنتأمل في الشكل التالي ليساعدنا على تعرف ذلك :</a:t>
            </a:r>
            <a:endParaRPr lang="ar-SA" sz="4800" b="1" dirty="0">
              <a:solidFill>
                <a:srgbClr val="002060"/>
              </a:solidFill>
            </a:endParaRPr>
          </a:p>
        </p:txBody>
      </p:sp>
      <p:sp>
        <p:nvSpPr>
          <p:cNvPr id="3" name="موجة مزدوجة 2"/>
          <p:cNvSpPr/>
          <p:nvPr/>
        </p:nvSpPr>
        <p:spPr>
          <a:xfrm>
            <a:off x="285720" y="571480"/>
            <a:ext cx="8572528" cy="1022449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ولكن ما مقدار ما علينا أن نأكله من كل نوع ؟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4" name="وسيلة شرح على شكل سحابة 3"/>
          <p:cNvSpPr/>
          <p:nvPr/>
        </p:nvSpPr>
        <p:spPr>
          <a:xfrm>
            <a:off x="4500562" y="4357694"/>
            <a:ext cx="4308558" cy="1643074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يسمى هذا الشكل : الهرم الغذائي</a:t>
            </a:r>
            <a:endParaRPr lang="ar-SA" sz="4000" b="1" dirty="0">
              <a:solidFill>
                <a:srgbClr val="FFFF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/>
          <a:srcRect l="2402" t="2703"/>
          <a:stretch>
            <a:fillRect/>
          </a:stretch>
        </p:blipFill>
        <p:spPr bwMode="auto">
          <a:xfrm>
            <a:off x="642910" y="3643314"/>
            <a:ext cx="2902965" cy="2571768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وجة مزدوجة 5"/>
          <p:cNvSpPr/>
          <p:nvPr/>
        </p:nvSpPr>
        <p:spPr>
          <a:xfrm>
            <a:off x="571472" y="2857496"/>
            <a:ext cx="8166210" cy="858857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rgbClr val="002060"/>
                </a:solidFill>
              </a:rPr>
              <a:t>ما الأغذية التي تشغل مساحة أكثر في الهرم الغذائي؟</a:t>
            </a:r>
            <a:endParaRPr lang="ar-SA" sz="4400" b="1" dirty="0">
              <a:solidFill>
                <a:srgbClr val="002060"/>
              </a:solidFill>
            </a:endParaRPr>
          </a:p>
        </p:txBody>
      </p:sp>
      <p:sp>
        <p:nvSpPr>
          <p:cNvPr id="8" name="وسيلة شرح مستطيلة مستديرة الزوايا 7"/>
          <p:cNvSpPr/>
          <p:nvPr/>
        </p:nvSpPr>
        <p:spPr>
          <a:xfrm>
            <a:off x="428596" y="785794"/>
            <a:ext cx="8429652" cy="715089"/>
          </a:xfrm>
          <a:prstGeom prst="wedgeRoundRectCallout">
            <a:avLst>
              <a:gd name="adj1" fmla="val -16565"/>
              <a:gd name="adj2" fmla="val 10232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/>
              <a:t>من خلال تأملك في الهرم الغذائي أجب علي الآتي:-</a:t>
            </a:r>
            <a:endParaRPr lang="ar-SA" sz="4400" b="1" dirty="0">
              <a:solidFill>
                <a:srgbClr val="002060"/>
              </a:solidFill>
            </a:endParaRPr>
          </a:p>
        </p:txBody>
      </p:sp>
      <p:sp>
        <p:nvSpPr>
          <p:cNvPr id="7" name="مخطط انسيابي: محطة طرفية 6"/>
          <p:cNvSpPr/>
          <p:nvPr/>
        </p:nvSpPr>
        <p:spPr>
          <a:xfrm>
            <a:off x="3428992" y="4429132"/>
            <a:ext cx="2676674" cy="995422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/>
              <a:t>النشويات</a:t>
            </a:r>
            <a:endParaRPr lang="ar-SA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خطط انسيابي: محطة طرفية 8"/>
          <p:cNvSpPr/>
          <p:nvPr/>
        </p:nvSpPr>
        <p:spPr>
          <a:xfrm>
            <a:off x="3143240" y="4071942"/>
            <a:ext cx="3808492" cy="1081980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الدهون والسكريات</a:t>
            </a:r>
            <a:r>
              <a:rPr lang="ar-SA" sz="4400" b="1" dirty="0" smtClean="0"/>
              <a:t> </a:t>
            </a:r>
            <a:endParaRPr lang="ar-SA" sz="4000" b="1" dirty="0">
              <a:solidFill>
                <a:srgbClr val="002060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500034" y="1714488"/>
            <a:ext cx="816621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rgbClr val="002060"/>
                </a:solidFill>
              </a:rPr>
              <a:t>ما الأغذية التي تشغل مساحة أقل في الهرم الغذائي؟</a:t>
            </a:r>
            <a:endParaRPr lang="ar-SA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3857620" y="500042"/>
            <a:ext cx="1928826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انتبه:-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57158" y="2857496"/>
            <a:ext cx="85234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dirty="0" smtClean="0"/>
              <a:t>إن المساحة المخصصة لكل نوع من أنواع الأغذية في الهرم الغذائي تساوي كمية ما يجب أن نتناوله من ذلك النوع يومياً .</a:t>
            </a:r>
            <a:endParaRPr lang="ar-SA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دبوس زينة 2"/>
          <p:cNvSpPr/>
          <p:nvPr/>
        </p:nvSpPr>
        <p:spPr>
          <a:xfrm>
            <a:off x="1071538" y="2428868"/>
            <a:ext cx="7594706" cy="396049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بعض الأغذية تحتوي على أكثر من نوع من المواد الغذائية ، فمثلاً :</a:t>
            </a:r>
          </a:p>
          <a:p>
            <a:r>
              <a:rPr lang="ar-SA" sz="3200" b="1" dirty="0" smtClean="0"/>
              <a:t>٭ بعض الفواكه تحتوي على أملاح وفيتامينات، كما تحتوي على سكريات وماء .</a:t>
            </a:r>
          </a:p>
          <a:p>
            <a:r>
              <a:rPr lang="ar-SA" sz="3200" b="1" dirty="0" smtClean="0"/>
              <a:t>٭ اللحوم تحتوي على بروتينات وكمية من الدهون والأملاح والفيتامينات .</a:t>
            </a:r>
            <a:endParaRPr lang="ar-SA" sz="4000" b="1" dirty="0">
              <a:solidFill>
                <a:srgbClr val="002060"/>
              </a:solidFill>
            </a:endParaRPr>
          </a:p>
        </p:txBody>
      </p:sp>
      <p:sp>
        <p:nvSpPr>
          <p:cNvPr id="4" name="وسيلة شرح بيضاوية 3"/>
          <p:cNvSpPr/>
          <p:nvPr/>
        </p:nvSpPr>
        <p:spPr>
          <a:xfrm>
            <a:off x="3643306" y="357166"/>
            <a:ext cx="2714644" cy="995422"/>
          </a:xfrm>
          <a:prstGeom prst="wedgeEllipseCallout">
            <a:avLst>
              <a:gd name="adj1" fmla="val -1506"/>
              <a:gd name="adj2" fmla="val 121231"/>
            </a:avLst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لاحظ أن :</a:t>
            </a:r>
            <a:endParaRPr lang="ar-SA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خطط انسيابي: متعدد المستندات 5"/>
          <p:cNvSpPr/>
          <p:nvPr/>
        </p:nvSpPr>
        <p:spPr>
          <a:xfrm>
            <a:off x="3071802" y="214290"/>
            <a:ext cx="3451302" cy="962918"/>
          </a:xfrm>
          <a:prstGeom prst="flowChartMultidocumen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ماذا تعلمت </a:t>
            </a:r>
            <a:r>
              <a:rPr lang="ar-SA" sz="4400" b="1" dirty="0" smtClean="0">
                <a:solidFill>
                  <a:srgbClr val="002060"/>
                </a:solidFill>
              </a:rPr>
              <a:t>: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7" name="موجة مزدوجة 6"/>
          <p:cNvSpPr/>
          <p:nvPr/>
        </p:nvSpPr>
        <p:spPr>
          <a:xfrm>
            <a:off x="214282" y="1428736"/>
            <a:ext cx="8594838" cy="531674"/>
          </a:xfrm>
          <a:prstGeom prst="doubleWav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b="1" dirty="0" smtClean="0"/>
              <a:t>المواد الغذائية ست : البروتينات ، النشويات والسكريات ، الدهون ، الفيتامينات ، الأملاح ، الماء . 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8" name="موجة مزدوجة 7"/>
          <p:cNvSpPr/>
          <p:nvPr/>
        </p:nvSpPr>
        <p:spPr>
          <a:xfrm>
            <a:off x="357158" y="2214554"/>
            <a:ext cx="8501122" cy="695265"/>
          </a:xfrm>
          <a:prstGeom prst="doubleWav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/>
              <a:t>البروتينات تساعد في نمو الجسم وتعويض النقص في الخلايا والأعضاء .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0" name="موجة مزدوجة 9"/>
          <p:cNvSpPr/>
          <p:nvPr/>
        </p:nvSpPr>
        <p:spPr>
          <a:xfrm>
            <a:off x="285720" y="3357562"/>
            <a:ext cx="8594838" cy="695265"/>
          </a:xfrm>
          <a:prstGeom prst="doubleWav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/>
              <a:t>الدهون والنشويات والدهون تزود الجسم بالطاقة اللازمة للعمل والنشاط .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9" name="موجة مزدوجة 8"/>
          <p:cNvSpPr/>
          <p:nvPr/>
        </p:nvSpPr>
        <p:spPr>
          <a:xfrm>
            <a:off x="642910" y="4286256"/>
            <a:ext cx="8309086" cy="777061"/>
          </a:xfrm>
          <a:prstGeom prst="doubleWav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السكريات نوع من الأغذية طعمها حلو وتمدنا بالطاقة .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11" name="موجة مزدوجة 10"/>
          <p:cNvSpPr/>
          <p:nvPr/>
        </p:nvSpPr>
        <p:spPr>
          <a:xfrm>
            <a:off x="428596" y="5500702"/>
            <a:ext cx="8451962" cy="1267837"/>
          </a:xfrm>
          <a:prstGeom prst="doubleWav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/>
              <a:t>الأملاح والفيتامينات مهمة لوقاية أجسامنا من الأمراض ومساعدة أجهزة أجسامنا على أداء وظائفها.</a:t>
            </a:r>
            <a:endParaRPr lang="ar-SA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9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بوس زينة 6"/>
          <p:cNvSpPr/>
          <p:nvPr/>
        </p:nvSpPr>
        <p:spPr>
          <a:xfrm>
            <a:off x="357158" y="500042"/>
            <a:ext cx="8594838" cy="124015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/>
              <a:t>الماء مهم لهضم الطعام وللمحافظة على درجة حرارة الجسم ولترطيبه ، ويساعده على التخلص من الفضلات.</a:t>
            </a:r>
            <a:endParaRPr lang="ar-SA" sz="3600" b="1" dirty="0">
              <a:solidFill>
                <a:srgbClr val="002060"/>
              </a:solidFill>
            </a:endParaRPr>
          </a:p>
        </p:txBody>
      </p:sp>
      <p:sp>
        <p:nvSpPr>
          <p:cNvPr id="8" name="دبوس زينة 7"/>
          <p:cNvSpPr/>
          <p:nvPr/>
        </p:nvSpPr>
        <p:spPr>
          <a:xfrm>
            <a:off x="357158" y="2428868"/>
            <a:ext cx="8501122" cy="6000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/>
              <a:t>الهرم الغذائي يبين لنا أنواع الأغذية ، ومقدار ما يجب تناوله من كل منها يومياً ..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10" name="دبوس زينة 9"/>
          <p:cNvSpPr/>
          <p:nvPr/>
        </p:nvSpPr>
        <p:spPr>
          <a:xfrm>
            <a:off x="857224" y="4143380"/>
            <a:ext cx="7858180" cy="6000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/>
              <a:t>يجب أن يكون غذائنا اليومي متنوعاً بحيث يشمل جميع تلك المواد الغذائية.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9" name="دبوس زينة 8"/>
          <p:cNvSpPr/>
          <p:nvPr/>
        </p:nvSpPr>
        <p:spPr>
          <a:xfrm>
            <a:off x="571472" y="5643578"/>
            <a:ext cx="8309086" cy="6000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/>
              <a:t>يجب أن يكون غذاؤنا متوازناً بحيث نأكل من كل نوع بالقدر الكافي لحاجة الجسم .</a:t>
            </a:r>
            <a:endParaRPr lang="ar-SA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خطط انسيابي: مستند 6"/>
          <p:cNvSpPr/>
          <p:nvPr/>
        </p:nvSpPr>
        <p:spPr>
          <a:xfrm>
            <a:off x="1071538" y="4143380"/>
            <a:ext cx="7715304" cy="573286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الفواكه والخضراوات تزودنا بالأملاح والفيتامينات وبعض السكريات والماء .</a:t>
            </a:r>
            <a:endParaRPr lang="ar-SA" sz="32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مخطط انسيابي: مستند 7"/>
          <p:cNvSpPr/>
          <p:nvPr/>
        </p:nvSpPr>
        <p:spPr>
          <a:xfrm>
            <a:off x="357158" y="5643578"/>
            <a:ext cx="8501122" cy="573286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اللحوم والأسماك والبيض والفول والعدس تزود أجسامنا بالبروتين المهم للنمو .</a:t>
            </a:r>
            <a:endParaRPr lang="ar-SA" sz="20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مخطط انسيابي: مستند 17"/>
          <p:cNvSpPr/>
          <p:nvPr/>
        </p:nvSpPr>
        <p:spPr>
          <a:xfrm>
            <a:off x="549162" y="642918"/>
            <a:ext cx="8594838" cy="1184791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تحتاج أجسامنا إلى كميات كبيرة من الحبوب والخبز لأنها تساعد في إمداد أجسامنا بالطاقة اللازمة لتدفئته وللقيام بأعمالنا ونشاطاتنا اليومية.</a:t>
            </a:r>
            <a:endParaRPr lang="ar-SA" sz="2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مخطط انسيابي: مستند 18"/>
          <p:cNvSpPr/>
          <p:nvPr/>
        </p:nvSpPr>
        <p:spPr>
          <a:xfrm>
            <a:off x="1857356" y="2643182"/>
            <a:ext cx="6880326" cy="726162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يكفي أجسامنا كميات قليلة من السكريات والدهون </a:t>
            </a:r>
            <a:r>
              <a:rPr lang="ar-SA" sz="32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ar-SA" sz="2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ستطيلة مستديرة الزوايا 1"/>
          <p:cNvSpPr/>
          <p:nvPr/>
        </p:nvSpPr>
        <p:spPr>
          <a:xfrm>
            <a:off x="3286116" y="285728"/>
            <a:ext cx="3000396" cy="715089"/>
          </a:xfrm>
          <a:prstGeom prst="wedgeRoundRectCallout">
            <a:avLst>
              <a:gd name="adj1" fmla="val -2118"/>
              <a:gd name="adj2" fmla="val 162128"/>
              <a:gd name="adj3" fmla="val 16667"/>
            </a:avLst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ودائماً تذكر أن :-</a:t>
            </a:r>
            <a:endParaRPr lang="ar-SA" sz="32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مخطط انسيابي: محطة طرفية 2"/>
          <p:cNvSpPr/>
          <p:nvPr/>
        </p:nvSpPr>
        <p:spPr>
          <a:xfrm>
            <a:off x="2571736" y="3357562"/>
            <a:ext cx="3951368" cy="1081980"/>
          </a:xfrm>
          <a:prstGeom prst="flowChartTerminator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400" b="1" dirty="0" smtClean="0"/>
              <a:t>الغذاء الجيد هو :</a:t>
            </a:r>
            <a:endParaRPr lang="ar-SA" sz="4000" b="1" dirty="0">
              <a:solidFill>
                <a:srgbClr val="002060"/>
              </a:solidFill>
            </a:endParaRPr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7215206" y="2000240"/>
            <a:ext cx="1665352" cy="908864"/>
          </a:xfrm>
          <a:prstGeom prst="flowChartTerminator">
            <a:avLst/>
          </a:prstGeom>
          <a:solidFill>
            <a:srgbClr val="7030A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المتوازن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6" name="مخطط انسيابي: محطة طرفية 5"/>
          <p:cNvSpPr/>
          <p:nvPr/>
        </p:nvSpPr>
        <p:spPr>
          <a:xfrm>
            <a:off x="3500430" y="5286388"/>
            <a:ext cx="1593914" cy="908864"/>
          </a:xfrm>
          <a:prstGeom prst="flowChartTerminator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المتنوع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7" name="مخطط انسيابي: محطة طرفية 6"/>
          <p:cNvSpPr/>
          <p:nvPr/>
        </p:nvSpPr>
        <p:spPr>
          <a:xfrm>
            <a:off x="642910" y="2000240"/>
            <a:ext cx="1593914" cy="908864"/>
          </a:xfrm>
          <a:prstGeom prst="flowChartTerminator">
            <a:avLst/>
          </a:prstGeom>
          <a:solidFill>
            <a:srgbClr val="7030A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النظيف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دبوس زينة 3"/>
          <p:cNvSpPr/>
          <p:nvPr/>
        </p:nvSpPr>
        <p:spPr>
          <a:xfrm>
            <a:off x="428596" y="1500174"/>
            <a:ext cx="8023334" cy="364045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قال رسول </a:t>
            </a:r>
            <a:r>
              <a:rPr lang="ar-SA" sz="4400" b="1" dirty="0" err="1" smtClean="0"/>
              <a:t>ا</a:t>
            </a:r>
            <a:r>
              <a:rPr lang="ar-SA" sz="4400" b="1" dirty="0" smtClean="0"/>
              <a:t> صلى الله عليه وسلم :</a:t>
            </a:r>
          </a:p>
          <a:p>
            <a:r>
              <a:rPr lang="ar-SA" sz="4400" b="1" dirty="0" smtClean="0"/>
              <a:t>«ما ملأ ابن آدم وعاءً شراً من بطنه ، فإن كان ولابد فاعل ؛ فثلث لطعامه ، وثلث لشرابه ، وثلث لنفسه »</a:t>
            </a:r>
            <a:endParaRPr lang="ar-SA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500166" y="642918"/>
            <a:ext cx="7429552" cy="64294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0" t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pPr lvl="0" rtl="0" fontAlgn="auto">
              <a:spcAft>
                <a:spcPts val="0"/>
              </a:spcAft>
            </a:pPr>
            <a:r>
              <a:rPr kumimoji="0" lang="en-US" sz="4800" b="1" i="0" u="none" strike="noStrike" kern="1200" cap="none" spc="0" normalizeH="0" baseline="0" noProof="0" dirty="0" smtClean="0">
                <a:ln w="635">
                  <a:noFill/>
                </a:ln>
                <a:solidFill>
                  <a:srgbClr val="FFFF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4800" b="1" i="0" u="none" strike="noStrike" kern="1200" cap="none" spc="0" normalizeH="0" baseline="0" noProof="0" dirty="0" smtClean="0">
                <a:ln w="635">
                  <a:noFill/>
                </a:ln>
                <a:solidFill>
                  <a:srgbClr val="FFFF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* هيا معا نجيب علي هذه الأسئلة :-</a:t>
            </a:r>
            <a:endParaRPr kumimoji="0" lang="ar-SA" sz="5600" b="1" i="0" u="none" strike="noStrike" kern="1200" cap="none" spc="0" normalizeH="0" baseline="0" noProof="0" dirty="0">
              <a:ln w="635">
                <a:noFill/>
              </a:ln>
              <a:solidFill>
                <a:srgbClr val="FFFF0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000364" y="4214819"/>
            <a:ext cx="592544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 </a:t>
            </a:r>
            <a:r>
              <a:rPr lang="ar-SA" sz="3600" b="1" dirty="0" smtClean="0"/>
              <a:t>اذكر أسماء أغذية غنية بالبروتينات ؟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714348" y="1785926"/>
            <a:ext cx="807249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اذكر العناصر الغذائية التي يجب أن يحتوي عليها أي طعام؟</a:t>
            </a:r>
            <a:endParaRPr lang="ar-SA" sz="4400" b="1" dirty="0">
              <a:solidFill>
                <a:srgbClr val="00206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71538" y="2857496"/>
            <a:ext cx="7887127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 اذكر فائدة كل عنصر من عناصر الغذاء؟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857488" y="5572141"/>
            <a:ext cx="6068316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 </a:t>
            </a:r>
            <a:r>
              <a:rPr lang="ar-SA" sz="3600" b="1" dirty="0" smtClean="0"/>
              <a:t>اذكر أسماء أغذية غنية بالفيتامينات؟</a:t>
            </a:r>
            <a:endParaRPr lang="ar-SA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nyazy\Pictures\Microsoft Clip Organizer\j0424444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214290"/>
            <a:ext cx="1584325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عنوان 1"/>
          <p:cNvSpPr txBox="1">
            <a:spLocks/>
          </p:cNvSpPr>
          <p:nvPr/>
        </p:nvSpPr>
        <p:spPr>
          <a:xfrm>
            <a:off x="1142976" y="1785926"/>
            <a:ext cx="6572296" cy="3714776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anchor="ctr">
            <a:normAutofit fontScale="70000" lnSpcReduction="20000"/>
          </a:bodyPr>
          <a:lstStyle/>
          <a:p>
            <a:pPr algn="ctr" rtl="0" fontAlgn="auto">
              <a:spcAft>
                <a:spcPts val="0"/>
              </a:spcAft>
              <a:defRPr/>
            </a:pPr>
            <a:r>
              <a:rPr lang="ar-SA" sz="7800" b="1" dirty="0">
                <a:solidFill>
                  <a:srgbClr val="FF0000"/>
                </a:solidFill>
                <a:ea typeface="+mj-ea"/>
              </a:rPr>
              <a:t>و بارك الله فيكم يا أحباب</a:t>
            </a:r>
            <a:r>
              <a:rPr lang="ar-SA" sz="4800" dirty="0">
                <a:solidFill>
                  <a:srgbClr val="FF0000"/>
                </a:solidFill>
                <a:ea typeface="+mj-ea"/>
              </a:rPr>
              <a:t> </a:t>
            </a:r>
            <a:endParaRPr lang="en-US" sz="4800" dirty="0">
              <a:solidFill>
                <a:srgbClr val="FF0000"/>
              </a:solidFill>
              <a:ea typeface="+mj-ea"/>
            </a:endParaRPr>
          </a:p>
        </p:txBody>
      </p:sp>
      <p:pic>
        <p:nvPicPr>
          <p:cNvPr id="9" name="Picture 1" descr="C:\Users\nyazy\Pictures\Microsoft Clip Organizer\j0425738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5357826"/>
            <a:ext cx="1285875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تقنية">
  <a:themeElements>
    <a:clrScheme name="تقنية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تقني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6401</TotalTime>
  <Words>604</Words>
  <Application>Microsoft Office PowerPoint</Application>
  <PresentationFormat>عرض على الشاشة (3:4)‏</PresentationFormat>
  <Paragraphs>73</Paragraphs>
  <Slides>27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تقنية</vt:lpstr>
      <vt:lpstr>الدرس الثامن عشر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الأفعال الخمسة </dc:title>
  <dc:creator>welcome</dc:creator>
  <cp:lastModifiedBy>Ahmed</cp:lastModifiedBy>
  <cp:revision>878</cp:revision>
  <dcterms:created xsi:type="dcterms:W3CDTF">2008-11-29T19:00:29Z</dcterms:created>
  <dcterms:modified xsi:type="dcterms:W3CDTF">2009-07-07T16:56:11Z</dcterms:modified>
</cp:coreProperties>
</file>