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88" r:id="rId2"/>
    <p:sldId id="257" r:id="rId3"/>
    <p:sldId id="291" r:id="rId4"/>
    <p:sldId id="292" r:id="rId5"/>
    <p:sldId id="293" r:id="rId6"/>
    <p:sldId id="294" r:id="rId7"/>
    <p:sldId id="295" r:id="rId8"/>
    <p:sldId id="296" r:id="rId9"/>
    <p:sldId id="297" r:id="rId10"/>
    <p:sldId id="298" r:id="rId11"/>
    <p:sldId id="299" r:id="rId12"/>
    <p:sldId id="300" r:id="rId13"/>
    <p:sldId id="301" r:id="rId14"/>
    <p:sldId id="303" r:id="rId15"/>
    <p:sldId id="304" r:id="rId16"/>
    <p:sldId id="30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74" autoAdjust="0"/>
    <p:restoredTop sz="94664" autoAdjust="0"/>
  </p:normalViewPr>
  <p:slideViewPr>
    <p:cSldViewPr>
      <p:cViewPr>
        <p:scale>
          <a:sx n="75" d="100"/>
          <a:sy n="75" d="100"/>
        </p:scale>
        <p:origin x="-114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11/27/2010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علم النفس التربوي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عبدالحميد النعيم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257800" y="4648200"/>
            <a:ext cx="43116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en-US" sz="2600" dirty="0" smtClean="0">
                <a:solidFill>
                  <a:srgbClr val="898989"/>
                </a:solidFill>
                <a:latin typeface="Calibri" pitchFamily="34" charset="0"/>
              </a:rPr>
              <a:t> </a:t>
            </a: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EG" sz="2600" dirty="0">
                <a:solidFill>
                  <a:srgbClr val="898989"/>
                </a:solidFill>
                <a:latin typeface="Calibri" pitchFamily="34" charset="0"/>
              </a:rPr>
              <a:t>ا</a:t>
            </a:r>
            <a:r>
              <a:rPr lang="ar-SA" sz="2600" dirty="0">
                <a:solidFill>
                  <a:srgbClr val="898989"/>
                </a:solidFill>
                <a:latin typeface="Calibri" pitchFamily="34" charset="0"/>
              </a:rPr>
              <a:t>لتربية</a:t>
            </a:r>
            <a:r>
              <a:rPr lang="ar-EG" sz="2600" dirty="0">
                <a:solidFill>
                  <a:srgbClr val="898989"/>
                </a:solidFill>
                <a:latin typeface="Calibri" pitchFamily="34" charset="0"/>
              </a:rPr>
              <a:t> – </a:t>
            </a:r>
            <a:r>
              <a:rPr lang="ar-EG" sz="2600" dirty="0" smtClean="0">
                <a:solidFill>
                  <a:srgbClr val="898989"/>
                </a:solidFill>
                <a:latin typeface="Calibri" pitchFamily="34" charset="0"/>
              </a:rPr>
              <a:t>قسم</a:t>
            </a:r>
            <a:r>
              <a:rPr lang="ar-SA" sz="2600" dirty="0" smtClean="0">
                <a:solidFill>
                  <a:srgbClr val="898989"/>
                </a:solidFill>
                <a:latin typeface="Calibri" pitchFamily="34" charset="0"/>
              </a:rPr>
              <a:t> التربية علم النفس</a:t>
            </a:r>
            <a:endParaRPr lang="en-US" sz="2600" dirty="0">
              <a:solidFill>
                <a:srgbClr val="898989"/>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a:t>
            </a:r>
            <a:r>
              <a:rPr lang="ar-SA" dirty="0" smtClean="0">
                <a:solidFill>
                  <a:srgbClr val="376092"/>
                </a:solidFill>
                <a:cs typeface="Arial" pitchFamily="34" charset="0"/>
              </a:rPr>
              <a:t>التاسعة</a:t>
            </a:r>
            <a:endParaRPr lang="en-US" dirty="0" smtClean="0">
              <a:solidFill>
                <a:srgbClr val="376092"/>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12289" name="Rectangle 1"/>
          <p:cNvSpPr>
            <a:spLocks noGrp="1" noChangeArrowheads="1"/>
          </p:cNvSpPr>
          <p:nvPr>
            <p:ph type="subTitle" idx="1"/>
          </p:nvPr>
        </p:nvSpPr>
        <p:spPr bwMode="auto">
          <a:xfrm>
            <a:off x="2854352" y="4208505"/>
            <a:ext cx="4232248" cy="110799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6600" b="1" i="0" u="none" strike="noStrike" cap="none" normalizeH="0" baseline="0" dirty="0" smtClean="0">
                <a:ln>
                  <a:noFill/>
                </a:ln>
                <a:solidFill>
                  <a:schemeClr val="tx1"/>
                </a:solidFill>
                <a:effectLst/>
                <a:latin typeface="AL-Mateen"/>
                <a:ea typeface="Times New Roman" pitchFamily="18" charset="0"/>
                <a:cs typeface="Arial" pitchFamily="34" charset="0"/>
              </a:rPr>
              <a:t>الفروق الفردية</a:t>
            </a:r>
            <a:endParaRPr kumimoji="0" lang="ar-SA" sz="6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r>
              <a:rPr lang="ar-SA" sz="3600" b="1" dirty="0" smtClean="0"/>
              <a:t>مقدمة</a:t>
            </a:r>
            <a:r>
              <a:rPr lang="ar-SA" sz="3600" b="1" dirty="0" smtClean="0"/>
              <a:t>:</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0" y="1346200"/>
            <a:ext cx="9753600" cy="4678363"/>
          </a:xfrm>
        </p:spPr>
        <p:txBody>
          <a:bodyPr/>
          <a:lstStyle/>
          <a:p>
            <a:pPr rtl="1"/>
            <a:r>
              <a:rPr lang="ar-SA" sz="2600" b="1" dirty="0" smtClean="0"/>
              <a:t>الجدير بالذكر أن حركة قياس الفروق الفردية لم تبدأ على أيدي علماء النفس ولكن انطلقت على أيدي علماء الفلك فلقد حدث أن مدير مرصد فلكي طرد مساعده من وظيفته بسبب وجود اختلاف وفروق بين قراءته وقراءة مساعده.</a:t>
            </a:r>
            <a:endParaRPr lang="en-US" sz="2600" dirty="0" smtClean="0"/>
          </a:p>
          <a:p>
            <a:pPr rtl="1"/>
            <a:r>
              <a:rPr lang="ar-SA" sz="2600" b="1" dirty="0" smtClean="0"/>
              <a:t>ثم جاء عالم اسمه " بيزل" وهو فلكي أيضا فقرأ عن هذه الحادثة و اهتم بدراستها وهذا اعتراف بأن هذه الحادثة مظهر من مظاهر الفروق الفردية.</a:t>
            </a:r>
            <a:endParaRPr lang="en-US" sz="2600" dirty="0" smtClean="0"/>
          </a:p>
          <a:p>
            <a:pPr rtl="1"/>
            <a:r>
              <a:rPr lang="ar-SA" sz="2600" b="1" dirty="0" smtClean="0"/>
              <a:t>ثم جاء العالم البيولوجي " جالتون" الذي شق طريقه لقياس الفروق الفردية حيث اهتم بالبحث في علاقة الفروق الفردية بالوراثة والبيئة.</a:t>
            </a:r>
            <a:endParaRPr lang="en-US" sz="2600" dirty="0" smtClean="0"/>
          </a:p>
          <a:p>
            <a:pPr rtl="1"/>
            <a:r>
              <a:rPr lang="ar-SA" sz="2600" b="1" dirty="0" smtClean="0"/>
              <a:t>ثم تطور البحث في الفروق الفردية حيث شملت جوانب الإنسان كلها فقد نشر " بينيه و هنري" مقالاً بعنوان ( علم النفس الفردي ).</a:t>
            </a:r>
            <a:endParaRPr lang="en-US" sz="2600" dirty="0" smtClean="0"/>
          </a:p>
          <a:p>
            <a:r>
              <a:rPr lang="ar-SA" sz="2600" b="1" dirty="0" smtClean="0"/>
              <a:t>ثم ظهر بعد ذلك كتابا اسمه ( علم النفس الفارق ) على يد العالم " شترن ". </a:t>
            </a:r>
            <a:endParaRPr lang="en-US" sz="2600" dirty="0" smtClean="0"/>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أهمية دراسة الفروق الفردية</a:t>
            </a:r>
            <a:r>
              <a:rPr lang="ar-SA" b="1" dirty="0" smtClean="0"/>
              <a:t>:</a:t>
            </a:r>
            <a:endParaRPr lang="ar-SA" dirty="0"/>
          </a:p>
        </p:txBody>
      </p:sp>
      <p:sp>
        <p:nvSpPr>
          <p:cNvPr id="3" name="Content Placeholder 2"/>
          <p:cNvSpPr>
            <a:spLocks noGrp="1"/>
          </p:cNvSpPr>
          <p:nvPr>
            <p:ph idx="1"/>
          </p:nvPr>
        </p:nvSpPr>
        <p:spPr/>
        <p:txBody>
          <a:bodyPr/>
          <a:lstStyle/>
          <a:p>
            <a:r>
              <a:rPr lang="ar-SA" b="1" dirty="0" smtClean="0"/>
              <a:t>إننا إذا أغفلنا ما بين الأفراد من فروق فإن له أسؤ الأثر على الفرد نفسه وعلى المجتمع الذي يعيش فيه، حيث أننا إذا أغفلنا الفروق بين الأفراد فأننا لن نستطيع أن نحفزهم ونعاملهم بما يستحقون أو نراعي العدل في الثواب والعقاب بل لا نستطيع أن نحل مشاكلهم أو نوجههم للعمل ونوع التعليم الذي يناسبهم، و لا نستطيع أن نضع الرجل المناسب في المكان المناسب. </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تعريفها</a:t>
            </a:r>
            <a:r>
              <a:rPr lang="ar-SA" b="1" dirty="0" smtClean="0"/>
              <a:t>:</a:t>
            </a:r>
            <a:endParaRPr lang="ar-SA" dirty="0"/>
          </a:p>
        </p:txBody>
      </p:sp>
      <p:sp>
        <p:nvSpPr>
          <p:cNvPr id="3" name="Content Placeholder 2"/>
          <p:cNvSpPr>
            <a:spLocks noGrp="1"/>
          </p:cNvSpPr>
          <p:nvPr>
            <p:ph idx="1"/>
          </p:nvPr>
        </p:nvSpPr>
        <p:spPr>
          <a:xfrm>
            <a:off x="228600" y="1447800"/>
            <a:ext cx="9448800" cy="4678363"/>
          </a:xfrm>
        </p:spPr>
        <p:txBody>
          <a:bodyPr/>
          <a:lstStyle/>
          <a:p>
            <a:pPr rtl="1"/>
            <a:r>
              <a:rPr lang="ar-SA" sz="2600" b="1" dirty="0" smtClean="0"/>
              <a:t>التباين الذي يميز فرد عن غيره من الأفراد في السمات والصفات والقدرات.</a:t>
            </a:r>
            <a:endParaRPr lang="en-US" sz="2600" dirty="0" smtClean="0"/>
          </a:p>
          <a:p>
            <a:pPr rtl="1"/>
            <a:r>
              <a:rPr lang="ar-SA" sz="2600" b="1" dirty="0" smtClean="0"/>
              <a:t> </a:t>
            </a:r>
            <a:endParaRPr lang="en-US" sz="2600" dirty="0" smtClean="0"/>
          </a:p>
          <a:p>
            <a:pPr rtl="1"/>
            <a:r>
              <a:rPr lang="ar-SA" sz="2600" b="1" dirty="0" smtClean="0"/>
              <a:t>السمات: هي الطبائع الداخلية مثل العدوان ــ الانطواء ــ الانبساط ــ الشجاعة ــ الكرم ــ البخل .الخ</a:t>
            </a:r>
            <a:endParaRPr lang="en-US" sz="2600" dirty="0" smtClean="0"/>
          </a:p>
          <a:p>
            <a:pPr rtl="1"/>
            <a:r>
              <a:rPr lang="ar-SA" sz="2600" b="1" dirty="0" smtClean="0"/>
              <a:t> </a:t>
            </a:r>
            <a:endParaRPr lang="en-US" sz="2600" dirty="0" smtClean="0"/>
          </a:p>
          <a:p>
            <a:pPr rtl="1"/>
            <a:r>
              <a:rPr lang="ar-SA" sz="2600" b="1" dirty="0" smtClean="0"/>
              <a:t>الصفات: الشكل الخارجي للفرد مثل الطول ــ الوزن ــ لون العينين ــ لون البشرة ــ لون الشعر .. الخ</a:t>
            </a:r>
            <a:endParaRPr lang="en-US" sz="2600" dirty="0" smtClean="0"/>
          </a:p>
          <a:p>
            <a:pPr rtl="1"/>
            <a:r>
              <a:rPr lang="ar-SA" sz="2600" b="1" dirty="0" smtClean="0"/>
              <a:t> </a:t>
            </a:r>
            <a:endParaRPr lang="en-US" sz="2600" dirty="0" smtClean="0"/>
          </a:p>
          <a:p>
            <a:pPr rtl="1"/>
            <a:r>
              <a:rPr lang="ar-SA" sz="2600" b="1" dirty="0" smtClean="0"/>
              <a:t>القدرات: هي إمكانية الفرد الحالية ( والتي حصل عليها عن طريق النمو أو التعليم أو التدريب) للقيام بنشاط معين سواء عقلي أو حسي أو حركي.</a:t>
            </a:r>
            <a:endParaRPr lang="en-US" sz="2600" dirty="0" smtClean="0"/>
          </a:p>
          <a:p>
            <a:endParaRPr lang="ar-SA" sz="26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0" y="1447800"/>
            <a:ext cx="9906000" cy="4678363"/>
          </a:xfrm>
        </p:spPr>
        <p:txBody>
          <a:bodyPr/>
          <a:lstStyle/>
          <a:p>
            <a:pPr rtl="1"/>
            <a:r>
              <a:rPr lang="ar-SA" sz="2500" b="1" dirty="0" smtClean="0"/>
              <a:t>الفرق بين القدرة والاستعداد: الاستعداد يفيدنا في التنبؤ بإمكانية الفرد بالقيام بنشاط معين أي نشاط لم يحصل بعد.فهناك اختبار قدرة واختبار استعداد فالفرق بينهما يختلف باختلاف الهدف من الاختبار مثل اختبار الثانوية العامة يمكن أن يكون اختبار استعداد يساعدنا في التنبؤ بمعرفة إمكانية الفرد في النجاح في الكلية أو الجامعة ( مستقبلاً). وقد يكون اختبار قدرة الطالب في مادة معينة حالية من مواد الثانوية العامة.</a:t>
            </a:r>
            <a:endParaRPr lang="en-US" sz="2500" dirty="0" smtClean="0"/>
          </a:p>
          <a:p>
            <a:pPr rtl="1"/>
            <a:r>
              <a:rPr lang="ar-SA" sz="2500" b="1" dirty="0" smtClean="0"/>
              <a:t>ومما لا شك فيه فإن أبرز الاختلافات تظهر في الفروق في الصفات مثل الطول والوزن و هيئة الوجه لأنها تثبت في عين الملاحظ بسرعة و بصورة مباشرة. أما الفروق في السمات والقدرات فلا نستطيع أن نميزه تمييزا دقيقا إلا بعد الاتصال عن قرب ولمدة كافية من الزمن ، ومع ذلك ومع الاتصال القريب قد يفوتنا ملاحظة كثير من الملامح المميزة في السمات والقدرات حتى بعضها لا نستطيع الكشف عنها إلا عن طريق اختبارات ومقاييس معينة تهدف إلى الكشف عن هذه السمات والقدرات. و بالتالي يمكن القول أننا تستطيع أن نتيح لكل فرد فرصة للتعليم والعمل لكننا لا نستطيع أن نساويهم في نوع التعليم أو العمل أو الأجر. </a:t>
            </a:r>
            <a:endParaRPr lang="en-US" sz="2500" dirty="0" smtClean="0"/>
          </a:p>
          <a:p>
            <a:endParaRPr lang="ar-SA" sz="25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0" y="1600200"/>
            <a:ext cx="9753600" cy="4525963"/>
          </a:xfrm>
        </p:spPr>
        <p:txBody>
          <a:bodyPr/>
          <a:lstStyle/>
          <a:p>
            <a:pPr rtl="1"/>
            <a:r>
              <a:rPr lang="ar-SA" sz="2800" b="1" dirty="0" smtClean="0"/>
              <a:t>ومما لا شك فيه أيضا أن للبيئة والوراثة دورا هاما وحيويا و أثر واضح على الفروق الفردية. فمثلا القدرة على الكلام يولد كل طفل وهو مزود بها أي لديه استعداد للكلام ( وراثة) لكن لو عاش هذا الفرد مع الحيوانات فسوف يكون عاجزا عن الكلام ، فلا بد من توفر بيئة تحيل هذا الاستعداد إلى قدرة لغوية كالعربية أو الأسبانية. لكن من العبث أن تعلم الحيوان الكلام لأنه ليس لديه استعداد وراثي للكلام . والبعض يؤكد أنه ممكن الخوض في التعرف على الأثر النسبي الأكثر للوراثة أو البيئة في هذه السمة أو القدرة لكن لا نستطيع الفصل بين أهمية الوراثة والبيئة فكلاهما مهم مثل الذي يريد أن يقول أيهما أهم البنزين أو السيارة. </a:t>
            </a:r>
            <a:endParaRPr lang="en-US" sz="2800" dirty="0" smtClean="0"/>
          </a:p>
          <a:p>
            <a:pPr rtl="1"/>
            <a:r>
              <a:rPr lang="ar-SA" sz="2800" b="1" dirty="0" smtClean="0"/>
              <a:t>و أهم قدرة تهمنا في مجال التعليم ولها علاقة وثيقة بالتحصيل الدراسي هي الذكاء.</a:t>
            </a:r>
            <a:endParaRPr lang="en-US" sz="2800" dirty="0" smtClean="0"/>
          </a:p>
          <a:p>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تعريف الذكاء: </a:t>
            </a:r>
            <a:endParaRPr lang="ar-SA" dirty="0"/>
          </a:p>
        </p:txBody>
      </p:sp>
      <p:sp>
        <p:nvSpPr>
          <p:cNvPr id="3" name="Content Placeholder 2"/>
          <p:cNvSpPr>
            <a:spLocks noGrp="1"/>
          </p:cNvSpPr>
          <p:nvPr>
            <p:ph idx="1"/>
          </p:nvPr>
        </p:nvSpPr>
        <p:spPr>
          <a:xfrm>
            <a:off x="0" y="1447800"/>
            <a:ext cx="9906000" cy="4678363"/>
          </a:xfrm>
        </p:spPr>
        <p:txBody>
          <a:bodyPr/>
          <a:lstStyle/>
          <a:p>
            <a:pPr rtl="1"/>
            <a:r>
              <a:rPr lang="ar-SA" sz="2800" b="1" dirty="0" smtClean="0"/>
              <a:t>في الحقيقة لا يوجد اتفاق عام بين علماء النفس في تعريفهم لماهية الذكاء كما لا يوجد اتفاق بينهم في هل يتوقف الذكاء عن عمر معين أو يستمر كما لا يتفقون أيضا في موضوع هل الذكاء ناتج من الوراثة أو من البيئة. </a:t>
            </a:r>
            <a:endParaRPr lang="en-US" sz="2800" dirty="0" smtClean="0"/>
          </a:p>
          <a:p>
            <a:pPr rtl="1"/>
            <a:r>
              <a:rPr lang="ar-SA" sz="2800" b="1" dirty="0" smtClean="0"/>
              <a:t> </a:t>
            </a:r>
            <a:endParaRPr lang="en-US" sz="2800" dirty="0" smtClean="0"/>
          </a:p>
          <a:p>
            <a:pPr rtl="1"/>
            <a:r>
              <a:rPr lang="ar-SA" sz="2800" b="1" dirty="0" smtClean="0"/>
              <a:t>صحيح أننا لا ندرك الذكاء بأي حال من الأحوال و لا نستطيع أن نتعرف عليه إلا عن طريق آثاره. فمن تعريفات الذكاء الذي تطرق لها العلماء كالتالي:</a:t>
            </a:r>
            <a:endParaRPr lang="en-US" sz="2800" dirty="0" smtClean="0"/>
          </a:p>
          <a:p>
            <a:pPr rtl="1"/>
            <a:r>
              <a:rPr lang="ar-SA" sz="2800" b="1" dirty="0" smtClean="0"/>
              <a:t>تعريف "وكسلر": هو القدرة على التفكير العاقل والسلوك الهادف ذي التأثير الفعال في البيئة.</a:t>
            </a:r>
            <a:endParaRPr lang="en-US" sz="2800" dirty="0" smtClean="0"/>
          </a:p>
          <a:p>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تعريف " ثورندايك": </a:t>
            </a:r>
            <a:endParaRPr lang="ar-SA" dirty="0"/>
          </a:p>
        </p:txBody>
      </p:sp>
      <p:sp>
        <p:nvSpPr>
          <p:cNvPr id="3" name="Content Placeholder 2"/>
          <p:cNvSpPr>
            <a:spLocks noGrp="1"/>
          </p:cNvSpPr>
          <p:nvPr>
            <p:ph idx="1"/>
          </p:nvPr>
        </p:nvSpPr>
        <p:spPr>
          <a:xfrm>
            <a:off x="-76200" y="1371600"/>
            <a:ext cx="9906000" cy="4678363"/>
          </a:xfrm>
        </p:spPr>
        <p:txBody>
          <a:bodyPr/>
          <a:lstStyle/>
          <a:p>
            <a:pPr rtl="1"/>
            <a:r>
              <a:rPr lang="ar-SA" sz="2400" b="1" dirty="0" smtClean="0"/>
              <a:t>هو المتوسط الحسابي لقدرات الفرد المختلفة.</a:t>
            </a:r>
            <a:endParaRPr lang="en-US" sz="2400" dirty="0" smtClean="0"/>
          </a:p>
          <a:p>
            <a:pPr rtl="1"/>
            <a:r>
              <a:rPr lang="ar-SA" sz="2400" b="1" dirty="0" smtClean="0"/>
              <a:t>ومن التعريفات أيضا تعريف ربط الذكاء بالتعلم فقط: الذكاء هو القدرة على التعلم.</a:t>
            </a:r>
            <a:endParaRPr lang="en-US" sz="2400" dirty="0" smtClean="0"/>
          </a:p>
          <a:p>
            <a:pPr rtl="1"/>
            <a:r>
              <a:rPr lang="ar-SA" sz="2400" b="1" dirty="0" smtClean="0"/>
              <a:t>ومنهم من ربطه بالتكيف مع الناس والبيئة المحيطة وهذا التعريف من منظور اجتماعي فقط: هو القدرة على التكيف </a:t>
            </a:r>
            <a:endParaRPr lang="en-US" sz="2400" dirty="0" smtClean="0"/>
          </a:p>
          <a:p>
            <a:pPr rtl="1"/>
            <a:r>
              <a:rPr lang="ar-SA" sz="2400" b="1" dirty="0" smtClean="0"/>
              <a:t>ومنهم من عرفه بأنه القدرة على التفكير المجرد.</a:t>
            </a:r>
            <a:endParaRPr lang="en-US" sz="2400" dirty="0" smtClean="0"/>
          </a:p>
          <a:p>
            <a:pPr rtl="1"/>
            <a:r>
              <a:rPr lang="ar-SA" sz="2400" b="1" dirty="0" smtClean="0"/>
              <a:t>ففي اعتقادي الشخصي أن تعدد التعريفات للذكاء دليل على اختلاف العلماء في معرفة ماهية الذكاء، ومن التعريفات التي يقل الخلاف عليها ما يلي:</a:t>
            </a:r>
            <a:endParaRPr lang="en-US" sz="2400" dirty="0" smtClean="0"/>
          </a:p>
          <a:p>
            <a:pPr lvl="0" rtl="1">
              <a:buFont typeface="Wingdings" pitchFamily="2" charset="2"/>
              <a:buChar char="v"/>
            </a:pPr>
            <a:r>
              <a:rPr lang="ar-SA" sz="2400" b="1" dirty="0" smtClean="0"/>
              <a:t>الذكاء هو القدرة على حل المشكلات التي تواجه الفرد في حياته. فإذا كان الفرد يستطيع حل مشاكله والتغلب عليها فهو يتمتع بقدر معقول من الذكاء.</a:t>
            </a:r>
            <a:endParaRPr lang="en-US" sz="2400" dirty="0" smtClean="0"/>
          </a:p>
          <a:p>
            <a:pPr lvl="0" rtl="1">
              <a:buFont typeface="Wingdings" pitchFamily="2" charset="2"/>
              <a:buChar char="v"/>
            </a:pPr>
            <a:r>
              <a:rPr lang="ar-SA" sz="2400" b="1" dirty="0" smtClean="0"/>
              <a:t>الذكاء: قدرة عقلية عامة تتدخل في كافة الأنشطة الذهنية بدرجات متفاوتة. فهذان التعريفان يحمياننا من كثير من التساؤلات والخلافات بين العلماء.</a:t>
            </a:r>
            <a:endParaRPr lang="en-US" sz="2400" dirty="0" smtClean="0"/>
          </a:p>
          <a:p>
            <a:endParaRPr lang="ar-SA" sz="24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304800" y="1600200"/>
            <a:ext cx="9410700" cy="4525963"/>
          </a:xfrm>
        </p:spPr>
        <p:txBody>
          <a:bodyPr/>
          <a:lstStyle/>
          <a:p>
            <a:pPr rtl="1"/>
            <a:r>
              <a:rPr lang="ar-SA" b="1" dirty="0" smtClean="0"/>
              <a:t>ومما لا شك فيه فإن الذكاء يعتبر من أبرز مكونات الشخصية و أشدها خطرا و أقواها وضوحا وتأثيرا.فكل فرد منا يتمتع بدرجة " ما " من الذكاء كبرت أو صغرت، فلا يوجد فرد معدوم من الذكاء حتى المتخلفين عقليا لهم ذكاء بدرجات منخفضة. فالفرق بين الأفراد في الذكاء إذا هو فرق في الدرجة وليس النوع.</a:t>
            </a:r>
            <a:endParaRPr lang="en-US" dirty="0" smtClean="0"/>
          </a:p>
          <a:p>
            <a:pPr rtl="1"/>
            <a:r>
              <a:rPr lang="ar-SA" b="1" dirty="0" smtClean="0"/>
              <a:t> </a:t>
            </a:r>
            <a:endParaRPr lang="en-US" dirty="0" smtClean="0"/>
          </a:p>
          <a:p>
            <a:pPr rtl="1"/>
            <a:r>
              <a:rPr lang="ar-SA" b="1" dirty="0" smtClean="0"/>
              <a:t>وتتضح الفروق الفردية بين الأفراد في الذكاء من خلال المنحنى الإعتدالي الجرسي الذي قسم الأفراد في المجتمع على النحو التالي:</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0" y="1600200"/>
            <a:ext cx="9906000" cy="4525963"/>
          </a:xfrm>
        </p:spPr>
        <p:txBody>
          <a:bodyPr/>
          <a:lstStyle/>
          <a:p>
            <a:pPr lvl="0" rtl="1">
              <a:buFont typeface="Wingdings" pitchFamily="2" charset="2"/>
              <a:buChar char="v"/>
            </a:pPr>
            <a:r>
              <a:rPr lang="ar-SA" sz="2400" b="1" dirty="0" smtClean="0"/>
              <a:t>متوسطوا الذكاء ( العاديون) نسبة ذكاؤهم من ( 90 ــ 110 ) ويمثلون نسبة 68.2% من أفراد المجتمع</a:t>
            </a:r>
            <a:endParaRPr lang="en-US" sz="2400" dirty="0" smtClean="0"/>
          </a:p>
          <a:p>
            <a:pPr lvl="0" rtl="1">
              <a:buFont typeface="Wingdings" pitchFamily="2" charset="2"/>
              <a:buChar char="v"/>
            </a:pPr>
            <a:r>
              <a:rPr lang="ar-SA" sz="2400" b="1" dirty="0" smtClean="0"/>
              <a:t>الأذكياء: نسبة ذكاؤهم من ( 110  ـ 130 ) ويمثلون 13.6%.</a:t>
            </a:r>
            <a:endParaRPr lang="en-US" sz="2400" dirty="0" smtClean="0"/>
          </a:p>
          <a:p>
            <a:pPr lvl="0" rtl="1">
              <a:buFont typeface="Wingdings" pitchFamily="2" charset="2"/>
              <a:buChar char="v"/>
            </a:pPr>
            <a:r>
              <a:rPr lang="ar-SA" sz="2400" b="1" dirty="0" smtClean="0"/>
              <a:t>الموهوبون: نسبة ذكاؤهم ( 130  ــ 145  ) ويمثلون 2.14 %.</a:t>
            </a:r>
            <a:endParaRPr lang="en-US" sz="2400" dirty="0" smtClean="0"/>
          </a:p>
          <a:p>
            <a:pPr lvl="0" rtl="1">
              <a:buFont typeface="Wingdings" pitchFamily="2" charset="2"/>
              <a:buChar char="v"/>
            </a:pPr>
            <a:r>
              <a:rPr lang="ar-SA" sz="2400" b="1" dirty="0" smtClean="0"/>
              <a:t>عالي الموهبة: نسبة ذكاؤهم ( 145  ــ 160 ) ويمثلون 12.%.</a:t>
            </a:r>
            <a:endParaRPr lang="en-US" sz="2400" dirty="0" smtClean="0"/>
          </a:p>
          <a:p>
            <a:pPr lvl="0" rtl="1">
              <a:buFont typeface="Wingdings" pitchFamily="2" charset="2"/>
              <a:buChar char="v"/>
            </a:pPr>
            <a:r>
              <a:rPr lang="ar-SA" sz="2400" b="1" dirty="0" smtClean="0"/>
              <a:t>العباقرة: نسبة ذكاؤهم ( 160 ــ فأعلى ) ويمثلون في المجتمع حوالي 001و%.</a:t>
            </a:r>
            <a:endParaRPr lang="en-US" sz="2400" dirty="0" smtClean="0"/>
          </a:p>
          <a:p>
            <a:pPr lvl="0" rtl="1">
              <a:buFont typeface="Wingdings" pitchFamily="2" charset="2"/>
              <a:buChar char="v"/>
            </a:pPr>
            <a:r>
              <a:rPr lang="ar-SA" sz="2400" b="1" dirty="0" smtClean="0"/>
              <a:t>بطيؤا التعلم: نسبة ذكاؤهم ( 70  ــ 90 ) ويمثلون 13.6%.</a:t>
            </a:r>
            <a:endParaRPr lang="en-US" sz="2400" dirty="0" smtClean="0"/>
          </a:p>
          <a:p>
            <a:pPr lvl="0" rtl="1">
              <a:buFont typeface="Wingdings" pitchFamily="2" charset="2"/>
              <a:buChar char="v"/>
            </a:pPr>
            <a:r>
              <a:rPr lang="ar-SA" sz="2400" b="1" dirty="0" smtClean="0"/>
              <a:t>تخلف عقلي بسيط أو إعاقة عقلية بسيط: نسبة ذكاؤهم ( 50 ــ 70 ) ويمثلون 2.14 %.</a:t>
            </a:r>
            <a:endParaRPr lang="en-US" sz="2400" dirty="0" smtClean="0"/>
          </a:p>
          <a:p>
            <a:pPr lvl="0" rtl="1">
              <a:buFont typeface="Wingdings" pitchFamily="2" charset="2"/>
              <a:buChar char="v"/>
            </a:pPr>
            <a:r>
              <a:rPr lang="ar-SA" sz="2400" b="1" dirty="0" smtClean="0"/>
              <a:t>تخلف عقلي متوسط أو إعاقة عقلية متوسطة: نسبة ذكاؤهم ( 25 ـ 50) ويمثلون 12.%.</a:t>
            </a:r>
            <a:endParaRPr lang="en-US" sz="2400" dirty="0" smtClean="0"/>
          </a:p>
          <a:p>
            <a:pPr lvl="0" rtl="1">
              <a:buFont typeface="Wingdings" pitchFamily="2" charset="2"/>
              <a:buChar char="v"/>
            </a:pPr>
            <a:r>
              <a:rPr lang="ar-SA" sz="2400" b="1" dirty="0" smtClean="0"/>
              <a:t>تخلف عقلي شديد أو إعاقة عقلية شديدة: نسبة ذكاؤهم ( 25 فأقل) ويمثلون 001و%.</a:t>
            </a:r>
            <a:endParaRPr lang="en-US" sz="2400" dirty="0" smtClean="0"/>
          </a:p>
          <a:p>
            <a:pPr>
              <a:buFont typeface="Wingdings" pitchFamily="2" charset="2"/>
              <a:buChar char="v"/>
            </a:pPr>
            <a:endParaRPr lang="ar-SA" sz="24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t>نلاحظ أن التوزيع يمثل جميع نسب الذكاء من أصغرها إلى أكبرها لكن يمكن القول بأن هذه النسب غير دقيقة جدا و يجب أن يُتعامل بها بحذر لأنها تحدد مستقبل الأفراد خاصة فيما يتعلق بالتصنيف كمتخلف عقلي فيجب التأكيد على أن من يقوم بتطبيق اختبارات الذكاء للحصول على هذه النسب أن يكون متخصص في المجال ويحمل شهادة عليا في ذلك ، كما يجب من أجل زيادة التأكيد أن يُطبق أكثر من مقياس للذكاء ومن أكثر من متخصص حتى نحصل على نتائج مؤكدة ومطمئنة. </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تعريف التخلق العقلي</a:t>
            </a:r>
            <a:r>
              <a:rPr lang="ar-SA" b="1" dirty="0" smtClean="0"/>
              <a:t>:</a:t>
            </a:r>
            <a:endParaRPr lang="ar-SA" dirty="0"/>
          </a:p>
        </p:txBody>
      </p:sp>
      <p:sp>
        <p:nvSpPr>
          <p:cNvPr id="3" name="Content Placeholder 2"/>
          <p:cNvSpPr>
            <a:spLocks noGrp="1"/>
          </p:cNvSpPr>
          <p:nvPr>
            <p:ph idx="1"/>
          </p:nvPr>
        </p:nvSpPr>
        <p:spPr>
          <a:xfrm>
            <a:off x="495300" y="1371600"/>
            <a:ext cx="9258300" cy="4754563"/>
          </a:xfrm>
        </p:spPr>
        <p:txBody>
          <a:bodyPr/>
          <a:lstStyle/>
          <a:p>
            <a:r>
              <a:rPr lang="ar-SA" b="1" dirty="0" smtClean="0"/>
              <a:t>هو حالة عامة ( وليس مرض) تشير إلى الأداء الوظيفي المنخفض بشكل ملحوظ في العمليات  العقلية وتوجد متلازمة مع قصور في السلوك التكيفي وذلك خلال الفترة النمائية للفرد ( البعض يقول أنها حتى سن 18 سنة والبعض يقول أنها حتى 21 سنة).  </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كيف نقيس الذكاء:</a:t>
            </a:r>
            <a:endParaRPr lang="ar-SA" dirty="0"/>
          </a:p>
        </p:txBody>
      </p:sp>
      <p:sp>
        <p:nvSpPr>
          <p:cNvPr id="3" name="Content Placeholder 2"/>
          <p:cNvSpPr>
            <a:spLocks noGrp="1"/>
          </p:cNvSpPr>
          <p:nvPr>
            <p:ph idx="1"/>
          </p:nvPr>
        </p:nvSpPr>
        <p:spPr>
          <a:xfrm>
            <a:off x="0" y="1447800"/>
            <a:ext cx="9906000" cy="4678363"/>
          </a:xfrm>
        </p:spPr>
        <p:txBody>
          <a:bodyPr/>
          <a:lstStyle/>
          <a:p>
            <a:pPr rtl="1"/>
            <a:r>
              <a:rPr lang="ar-SA" sz="2000" b="1" dirty="0" smtClean="0"/>
              <a:t>نقيس الذكاء عن طريق مقاييس لقياس نسبة الذكاء للأفراد ومن هذه المقاييس تُصنف على أنها اختبارات فردية ( تجرى على بطريقة فردية) وهناك اختبارات جماعية ( تجرى لعدة أشخاص في آن واحد) </a:t>
            </a:r>
            <a:endParaRPr lang="en-US" sz="2000" dirty="0" smtClean="0"/>
          </a:p>
          <a:p>
            <a:pPr rtl="1"/>
            <a:r>
              <a:rPr lang="ar-SA" sz="2000" b="1" dirty="0" smtClean="0"/>
              <a:t>ومن أشهر اختبارات الذكاء هي:</a:t>
            </a:r>
            <a:endParaRPr lang="en-US" sz="2000" dirty="0" smtClean="0"/>
          </a:p>
          <a:p>
            <a:pPr lvl="0" rtl="1">
              <a:buFont typeface="Wingdings" pitchFamily="2" charset="2"/>
              <a:buChar char="v"/>
            </a:pPr>
            <a:r>
              <a:rPr lang="ar-SA" sz="2000" b="1" dirty="0" smtClean="0"/>
              <a:t>اختبار " ستانفورد بينيه" لقياس ذكا الأطفال من 3 ــ 13 سنة. هذا الاختبار من إعداد عالم فرنسي اسمه " بينيه" أعده عام 1908م ثم في عام 1916 تم ترجمته إلى اللغة الإنجليزية على يد الأمريكي " ترمان " الذي كان يعمل في جامعة ستانفورد في أمريكا فسمي الاختبار باسم " ستانفورد بينيه" نسبة إلى جامعة ستانفورد. وعن طريق هذا الاختبار يتم حساب نسبة الذكاء باستخدام المعادلة التالية:</a:t>
            </a:r>
            <a:endParaRPr lang="en-US" sz="2000" dirty="0" smtClean="0"/>
          </a:p>
          <a:p>
            <a:pPr rtl="1"/>
            <a:r>
              <a:rPr lang="ar-SA" sz="2000" b="1" dirty="0" smtClean="0"/>
              <a:t>نسبة الذكاء = العمر العقلي</a:t>
            </a:r>
            <a:endParaRPr lang="en-US" sz="2000" dirty="0" smtClean="0"/>
          </a:p>
          <a:p>
            <a:pPr rtl="1"/>
            <a:r>
              <a:rPr lang="ar-SA" sz="2000" b="1" dirty="0" smtClean="0"/>
              <a:t>                     ـــــــــــــــــــــــــــــ  × 100</a:t>
            </a:r>
            <a:endParaRPr lang="en-US" sz="2000" dirty="0" smtClean="0"/>
          </a:p>
          <a:p>
            <a:pPr rtl="1"/>
            <a:r>
              <a:rPr lang="ar-SA" sz="2000" b="1" dirty="0" smtClean="0"/>
              <a:t>                     العمر الزمني</a:t>
            </a:r>
            <a:endParaRPr lang="en-US" sz="2000" dirty="0" smtClean="0"/>
          </a:p>
          <a:p>
            <a:pPr lvl="0" rtl="1">
              <a:buFont typeface="Wingdings" pitchFamily="2" charset="2"/>
              <a:buChar char="v"/>
            </a:pPr>
            <a:r>
              <a:rPr lang="ar-SA" sz="2000" b="1" dirty="0" smtClean="0"/>
              <a:t>مقياس "وكسلر بلفيو" لقياس ذكاء الراشدين. هذا المقياس يعطي نسبة الذكاء اللفظية للفرد ونسبة الذكاء العملية ونسبة الذكاء للفظية والعملية معا.</a:t>
            </a:r>
            <a:endParaRPr lang="en-US" sz="2000" dirty="0" smtClean="0"/>
          </a:p>
          <a:p>
            <a:endParaRPr lang="ar-SA" sz="2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نظرية قاردنر للذكاءات المتعددة</a:t>
            </a:r>
            <a:r>
              <a:rPr lang="ar-SA" b="1" dirty="0" smtClean="0"/>
              <a:t>:</a:t>
            </a:r>
            <a:endParaRPr lang="ar-SA" dirty="0"/>
          </a:p>
        </p:txBody>
      </p:sp>
      <p:sp>
        <p:nvSpPr>
          <p:cNvPr id="3" name="Content Placeholder 2"/>
          <p:cNvSpPr>
            <a:spLocks noGrp="1"/>
          </p:cNvSpPr>
          <p:nvPr>
            <p:ph idx="1"/>
          </p:nvPr>
        </p:nvSpPr>
        <p:spPr>
          <a:xfrm>
            <a:off x="76200" y="1371600"/>
            <a:ext cx="9753600" cy="4525963"/>
          </a:xfrm>
        </p:spPr>
        <p:txBody>
          <a:bodyPr/>
          <a:lstStyle/>
          <a:p>
            <a:pPr rtl="1"/>
            <a:r>
              <a:rPr lang="ar-SA" sz="2800" b="1" dirty="0" smtClean="0"/>
              <a:t>يرى قادرنر أن أهم أسهام يُمكن أن يقدمه التعلم من أجل تنمية عقول الأطفال هو توجيههم نحو المجالات التي تتناسب مع أوجه التميز لديهم بحيث يُحققون الرضا والكفاءة. وبدلا من توجيه مُعظم الوقت والجهد لتقييم الأطفال على أساس أنهم أفضل أو أقل مستوى في الانجاز يجب علينا أن نهتم بالكشف عن أوجه الكفاءة والموهبة الطبيعية لديهم لنقوم بتنميتها. </a:t>
            </a:r>
            <a:endParaRPr lang="en-US" sz="2800" dirty="0" smtClean="0"/>
          </a:p>
          <a:p>
            <a:pPr rtl="1"/>
            <a:r>
              <a:rPr lang="ar-SA" sz="2800" b="1" dirty="0" smtClean="0"/>
              <a:t>ويعتقد قادرنر أنه لا يوجد عاملاً واحداً للذكاء العام ولكن هناك عوامل متعددة للذكاء وبالتحديد هناك سبعة عوامل أو أنماط كل منها مستقل عن الآخر وهي:</a:t>
            </a:r>
            <a:endParaRPr lang="en-US" sz="2800" dirty="0" smtClean="0"/>
          </a:p>
          <a:p>
            <a:pPr rtl="1"/>
            <a:r>
              <a:rPr lang="ar-SA" sz="2800" b="1" dirty="0" smtClean="0"/>
              <a:t>1 - الذكاء اللفظي ( اللغوي): تتضمن مهارة الاتصال بالآخرين والطلاقة اللغوية.</a:t>
            </a:r>
            <a:endParaRPr lang="en-US" sz="2800" dirty="0" smtClean="0"/>
          </a:p>
          <a:p>
            <a:pPr rtl="1"/>
            <a:r>
              <a:rPr lang="ar-SA" sz="2800" b="1" dirty="0" smtClean="0"/>
              <a:t> 2 – الذكاء المنطقي الرياضي: القدرة على التفكير بعمق في الأمور من أجل استنتاج الحجج والبراهين و أيضاً يتضمن القدرة على استخدام الأرقام بكفاءة.</a:t>
            </a:r>
            <a:endParaRPr lang="en-US" sz="2800" dirty="0" smtClean="0"/>
          </a:p>
          <a:p>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76200" y="1417637"/>
            <a:ext cx="9906000" cy="4525963"/>
          </a:xfrm>
        </p:spPr>
        <p:txBody>
          <a:bodyPr/>
          <a:lstStyle/>
          <a:p>
            <a:pPr rtl="1"/>
            <a:r>
              <a:rPr lang="ar-SA" sz="2800" b="1" dirty="0" smtClean="0"/>
              <a:t> 3 – الذكاء المكاني ( الفراغي أو الفضائي)يتضمن القدرة على إيجاد نوع من الانسجام بين الأشياء والمكان مثل عمم مصمم الديكور والفنان والمهندس المعماري.</a:t>
            </a:r>
            <a:endParaRPr lang="en-US" sz="2800" dirty="0" smtClean="0"/>
          </a:p>
          <a:p>
            <a:pPr rtl="1"/>
            <a:r>
              <a:rPr lang="ar-SA" sz="2800" b="1" dirty="0" smtClean="0"/>
              <a:t> 4 – الذكاء الموسيقي: الحساسية للإيقاع والنغمة الموسيقية والنقد الموسيقي.</a:t>
            </a:r>
            <a:endParaRPr lang="en-US" sz="2800" dirty="0" smtClean="0"/>
          </a:p>
          <a:p>
            <a:pPr rtl="1"/>
            <a:r>
              <a:rPr lang="ar-SA" sz="2800" b="1" dirty="0" smtClean="0"/>
              <a:t> 5 – الذكاء الجسمي الحركي: يتضمن كفاءة الفرد في استخدام جسمه للتعبير عن الأفكار والمشاعر كما يظهر في عمل الممثل والرياضي والراقص. </a:t>
            </a:r>
            <a:endParaRPr lang="en-US" sz="2800" dirty="0" smtClean="0"/>
          </a:p>
          <a:p>
            <a:pPr rtl="1"/>
            <a:r>
              <a:rPr lang="ar-SA" sz="2800" b="1" dirty="0" smtClean="0"/>
              <a:t> 6 – الذكاء الاجتماعي: تتضمن فهم الآخرين والتعرف على مشاعرهم والتعامل معهم والحساسية لتعبيرات الوجه والصوت والإيماءات.</a:t>
            </a:r>
            <a:endParaRPr lang="en-US" sz="2800" dirty="0" smtClean="0"/>
          </a:p>
          <a:p>
            <a:pPr rtl="1"/>
            <a:r>
              <a:rPr lang="ar-SA" sz="2800" b="1" dirty="0" smtClean="0"/>
              <a:t> 7 – الذكاء الفردي الشخصي:  يتضمن قدرة الفرد على التعرف على نقاط الضعف والقوة لديه ووضع الأهداف المستقبلية والطموحات فهم باختصار يفهمون أنفسهم. </a:t>
            </a:r>
            <a:endParaRPr lang="en-US" sz="2800" dirty="0" smtClean="0"/>
          </a:p>
          <a:p>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1388</TotalTime>
  <Words>1474</Words>
  <Application>Microsoft Office PowerPoint</Application>
  <PresentationFormat>A4 Paper (210x297 mm)</PresentationFormat>
  <Paragraphs>92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المحاضرة التاسعة</vt:lpstr>
      <vt:lpstr>مقدمة:</vt:lpstr>
      <vt:lpstr>أهمية دراسة الفروق الفردية:</vt:lpstr>
      <vt:lpstr>تعريفها:</vt:lpstr>
      <vt:lpstr>Slide 6</vt:lpstr>
      <vt:lpstr>Slide 7</vt:lpstr>
      <vt:lpstr>تعريف الذكاء: </vt:lpstr>
      <vt:lpstr>تعريف " ثورندايك": </vt:lpstr>
      <vt:lpstr>Slide 10</vt:lpstr>
      <vt:lpstr>Slide 11</vt:lpstr>
      <vt:lpstr>Slide 12</vt:lpstr>
      <vt:lpstr>تعريف التخلق العقلي:</vt:lpstr>
      <vt:lpstr>كيف نقيس الذكاء:</vt:lpstr>
      <vt:lpstr>نظرية قاردنر للذكاءات المتعددة:</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91</cp:revision>
  <dcterms:created xsi:type="dcterms:W3CDTF">2009-10-14T19:14:34Z</dcterms:created>
  <dcterms:modified xsi:type="dcterms:W3CDTF">2010-11-27T08:42:08Z</dcterms:modified>
</cp:coreProperties>
</file>