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88008E1-05A2-4F61-B83E-7C2C3507D799}" type="datetimeFigureOut">
              <a:rPr lang="ar-SA" smtClean="0"/>
              <a:pPr/>
              <a:t>26/01/1433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D2FB5B-2B4C-482E-A552-0CD7DA998DB8}" type="slidenum">
              <a:rPr lang="ar-SA" smtClean="0"/>
              <a:pPr/>
              <a:t>‹#›</a:t>
            </a:fld>
            <a:endParaRPr lang="ar-SA"/>
          </a:p>
        </p:txBody>
      </p:sp>
    </p:spTree>
  </p:cSld>
  <p:clrMapOvr>
    <a:masterClrMapping/>
  </p:clrMapOvr>
  <p:transition advClick="0" advTm="10000">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2000"/>
            <a:lum/>
          </a:blip>
          <a:srcRect/>
          <a:stretch>
            <a:fillRect l="-25000" r="-25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88008E1-05A2-4F61-B83E-7C2C3507D799}" type="datetimeFigureOut">
              <a:rPr lang="ar-SA" smtClean="0"/>
              <a:pPr/>
              <a:t>26/01/1433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1D2FB5B-2B4C-482E-A552-0CD7DA998DB8}"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10000">
    <p:randomBar dir="vert"/>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effectLst>
                  <a:outerShdw blurRad="38100" dist="38100" dir="2700000" algn="tl">
                    <a:srgbClr val="000000">
                      <a:alpha val="43137"/>
                    </a:srgbClr>
                  </a:outerShdw>
                </a:effectLst>
              </a:rPr>
              <a:t>نشأة التعليم الالكتروني </a:t>
            </a:r>
          </a:p>
        </p:txBody>
      </p:sp>
      <p:sp>
        <p:nvSpPr>
          <p:cNvPr id="3" name="عنصر نائب للمحتوى 2"/>
          <p:cNvSpPr>
            <a:spLocks noGrp="1"/>
          </p:cNvSpPr>
          <p:nvPr>
            <p:ph idx="1"/>
          </p:nvPr>
        </p:nvSpPr>
        <p:spPr/>
        <p:txBody>
          <a:bodyPr/>
          <a:lstStyle/>
          <a:p>
            <a:pPr>
              <a:buNone/>
            </a:pPr>
            <a:r>
              <a:rPr lang="ar-SA" b="1" dirty="0">
                <a:solidFill>
                  <a:schemeClr val="accent4">
                    <a:lumMod val="75000"/>
                  </a:schemeClr>
                </a:solidFill>
                <a:effectLst>
                  <a:outerShdw blurRad="38100" dist="38100" dir="2700000" algn="tl">
                    <a:srgbClr val="000000">
                      <a:alpha val="43137"/>
                    </a:srgbClr>
                  </a:outerShdw>
                </a:effectLst>
              </a:rPr>
              <a:t> كانت نشأة التعليم الالكتروني في بريطانيا في منتصف القرن الهجري الماضي كدعائم لتقنيات الجامعة البريطانية المفتوحة ذات الشهرة الواسعة ، ثم ترعرع ونما بشكل أكثر قوة في الولايات المتحدة الأمريكية مرافقا لثورة المعلومات والاتصالات. إذا كان مهدها هناك وفى العقود الثلاثة الأخيرة انتشر التعليم الالكتروني في دول شتى مثل اليابان وفرنسا والصين وكوريا والهند وماليزيا وبعض الدول العربية . </a:t>
            </a:r>
            <a:endParaRPr lang="en-US" b="1" dirty="0">
              <a:solidFill>
                <a:schemeClr val="accent4">
                  <a:lumMod val="75000"/>
                </a:schemeClr>
              </a:solidFill>
              <a:effectLst>
                <a:outerShdw blurRad="38100" dist="38100" dir="2700000" algn="tl">
                  <a:srgbClr val="000000">
                    <a:alpha val="43137"/>
                  </a:srgbClr>
                </a:outerShdw>
              </a:effectLst>
            </a:endParaRPr>
          </a:p>
          <a:p>
            <a:endParaRPr lang="ar-SA" b="1" dirty="0">
              <a:solidFill>
                <a:schemeClr val="accent4">
                  <a:lumMod val="75000"/>
                </a:schemeClr>
              </a:solidFill>
              <a:effectLst>
                <a:outerShdw blurRad="38100" dist="38100" dir="2700000" algn="tl">
                  <a:srgbClr val="000000">
                    <a:alpha val="43137"/>
                  </a:srgbClr>
                </a:outerShdw>
              </a:effectLst>
            </a:endParaRP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Tree>
  </p:cSld>
  <p:clrMapOvr>
    <a:masterClrMapping/>
  </p:clrMapOvr>
  <p:transition advClick="0" advTm="10000">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effectLst>
                  <a:outerShdw blurRad="38100" dist="38100" dir="2700000" algn="tl">
                    <a:srgbClr val="000000">
                      <a:alpha val="43137"/>
                    </a:srgbClr>
                  </a:outerShdw>
                </a:effectLst>
              </a:rPr>
              <a:t>مفهوم التعليم الالكتروني </a:t>
            </a: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
        <p:nvSpPr>
          <p:cNvPr id="3" name="عنصر نائب للمحتوى 2"/>
          <p:cNvSpPr>
            <a:spLocks noGrp="1"/>
          </p:cNvSpPr>
          <p:nvPr>
            <p:ph idx="1"/>
          </p:nvPr>
        </p:nvSpPr>
        <p:spPr/>
        <p:txBody>
          <a:bodyPr>
            <a:normAutofit fontScale="85000" lnSpcReduction="20000"/>
          </a:bodyPr>
          <a:lstStyle/>
          <a:p>
            <a:pPr algn="ctr">
              <a:buNone/>
            </a:pPr>
            <a:r>
              <a:rPr lang="ar-SA" dirty="0">
                <a:solidFill>
                  <a:schemeClr val="accent4">
                    <a:lumMod val="75000"/>
                  </a:schemeClr>
                </a:solidFill>
                <a:effectLst>
                  <a:outerShdw blurRad="38100" dist="38100" dir="2700000" algn="tl">
                    <a:srgbClr val="000000">
                      <a:alpha val="43137"/>
                    </a:srgbClr>
                  </a:outerShdw>
                </a:effectLst>
              </a:rPr>
              <a:t>هناك العديد من التعريفات للتعليم الالكتروني منها : </a:t>
            </a:r>
            <a:endParaRPr lang="en-US" dirty="0">
              <a:solidFill>
                <a:schemeClr val="accent4">
                  <a:lumMod val="75000"/>
                </a:schemeClr>
              </a:solidFill>
              <a:effectLst>
                <a:outerShdw blurRad="38100" dist="38100" dir="2700000" algn="tl">
                  <a:srgbClr val="000000">
                    <a:alpha val="43137"/>
                  </a:srgbClr>
                </a:outerShdw>
              </a:effectLst>
            </a:endParaRPr>
          </a:p>
          <a:p>
            <a:pPr algn="ctr">
              <a:buNone/>
            </a:pPr>
            <a:r>
              <a:rPr lang="ar-SA" dirty="0">
                <a:solidFill>
                  <a:schemeClr val="accent4">
                    <a:lumMod val="75000"/>
                  </a:schemeClr>
                </a:solidFill>
                <a:effectLst>
                  <a:outerShdw blurRad="38100" dist="38100" dir="2700000" algn="tl">
                    <a:srgbClr val="000000">
                      <a:alpha val="43137"/>
                    </a:srgbClr>
                  </a:outerShdw>
                </a:effectLst>
              </a:rPr>
              <a:t>فيرى </a:t>
            </a:r>
            <a:r>
              <a:rPr lang="ar-SA" b="1" dirty="0">
                <a:solidFill>
                  <a:schemeClr val="accent4">
                    <a:lumMod val="75000"/>
                  </a:schemeClr>
                </a:solidFill>
                <a:effectLst>
                  <a:outerShdw blurRad="38100" dist="38100" dir="2700000" algn="tl">
                    <a:srgbClr val="000000">
                      <a:alpha val="43137"/>
                    </a:srgbClr>
                  </a:outerShdw>
                </a:effectLst>
              </a:rPr>
              <a:t>(</a:t>
            </a:r>
            <a:r>
              <a:rPr lang="ar-SA" b="1" dirty="0" err="1">
                <a:solidFill>
                  <a:schemeClr val="accent4">
                    <a:lumMod val="75000"/>
                  </a:schemeClr>
                </a:solidFill>
                <a:effectLst>
                  <a:outerShdw blurRad="38100" dist="38100" dir="2700000" algn="tl">
                    <a:srgbClr val="000000">
                      <a:alpha val="43137"/>
                    </a:srgbClr>
                  </a:outerShdw>
                </a:effectLst>
              </a:rPr>
              <a:t>عبدالله</a:t>
            </a:r>
            <a:r>
              <a:rPr lang="ar-SA" b="1" dirty="0">
                <a:solidFill>
                  <a:schemeClr val="accent4">
                    <a:lumMod val="75000"/>
                  </a:schemeClr>
                </a:solidFill>
                <a:effectLst>
                  <a:outerShdw blurRad="38100" dist="38100" dir="2700000" algn="tl">
                    <a:srgbClr val="000000">
                      <a:alpha val="43137"/>
                    </a:srgbClr>
                  </a:outerShdw>
                </a:effectLst>
              </a:rPr>
              <a:t> الموسى )</a:t>
            </a:r>
            <a:r>
              <a:rPr lang="ar-SA" dirty="0">
                <a:solidFill>
                  <a:schemeClr val="accent4">
                    <a:lumMod val="75000"/>
                  </a:schemeClr>
                </a:solidFill>
                <a:effectLst>
                  <a:outerShdw blurRad="38100" dist="38100" dir="2700000" algn="tl">
                    <a:srgbClr val="000000">
                      <a:alpha val="43137"/>
                    </a:srgbClr>
                  </a:outerShdw>
                </a:effectLst>
              </a:rPr>
              <a:t> أن التعليم الإلكتروني هو طريقة للتعليم باستخدام آليات الاتصال الحديثة من حاسب وشبكاته </a:t>
            </a:r>
            <a:r>
              <a:rPr lang="ar-SA" dirty="0" err="1">
                <a:solidFill>
                  <a:schemeClr val="accent4">
                    <a:lumMod val="75000"/>
                  </a:schemeClr>
                </a:solidFill>
                <a:effectLst>
                  <a:outerShdw blurRad="38100" dist="38100" dir="2700000" algn="tl">
                    <a:srgbClr val="000000">
                      <a:alpha val="43137"/>
                    </a:srgbClr>
                  </a:outerShdw>
                </a:effectLst>
              </a:rPr>
              <a:t>و</a:t>
            </a:r>
            <a:r>
              <a:rPr lang="ar-SA" dirty="0">
                <a:solidFill>
                  <a:schemeClr val="accent4">
                    <a:lumMod val="75000"/>
                  </a:schemeClr>
                </a:solidFill>
                <a:effectLst>
                  <a:outerShdw blurRad="38100" dist="38100" dir="2700000" algn="tl">
                    <a:srgbClr val="000000">
                      <a:alpha val="43137"/>
                    </a:srgbClr>
                  </a:outerShdw>
                </a:effectLst>
              </a:rPr>
              <a:t> وسائطه المتعددة من صوت وصورة ، ورسومات ، وآليات بحث ، ومكتبات إلكترونية ، وكذلك بوابات الإنترنت سواءً كان عن بعد أو في الفصل الدراسي المهم المقصود هو استخدام التقنية بجميع أنواعها في إيصال المعلومة للمتعلم بأقصر وقت وأقل جهد وأكبر فائدة .</a:t>
            </a:r>
            <a:endParaRPr lang="en-US" dirty="0">
              <a:solidFill>
                <a:schemeClr val="accent4">
                  <a:lumMod val="75000"/>
                </a:schemeClr>
              </a:solidFill>
              <a:effectLst>
                <a:outerShdw blurRad="38100" dist="38100" dir="2700000" algn="tl">
                  <a:srgbClr val="000000">
                    <a:alpha val="43137"/>
                  </a:srgbClr>
                </a:outerShdw>
              </a:effectLst>
            </a:endParaRPr>
          </a:p>
          <a:p>
            <a:pPr algn="ctr">
              <a:buNone/>
            </a:pPr>
            <a:r>
              <a:rPr lang="ar-SA" b="1" dirty="0">
                <a:solidFill>
                  <a:schemeClr val="accent4">
                    <a:lumMod val="75000"/>
                  </a:schemeClr>
                </a:solidFill>
                <a:effectLst>
                  <a:outerShdw blurRad="38100" dist="38100" dir="2700000" algn="tl">
                    <a:srgbClr val="000000">
                      <a:alpha val="43137"/>
                    </a:srgbClr>
                  </a:outerShdw>
                </a:effectLst>
              </a:rPr>
              <a:t>أما (بدر الخان ، 2005، 18)</a:t>
            </a:r>
            <a:r>
              <a:rPr lang="ar-SA" dirty="0">
                <a:solidFill>
                  <a:schemeClr val="accent4">
                    <a:lumMod val="75000"/>
                  </a:schemeClr>
                </a:solidFill>
                <a:effectLst>
                  <a:outerShdw blurRad="38100" dist="38100" dir="2700000" algn="tl">
                    <a:srgbClr val="000000">
                      <a:alpha val="43137"/>
                    </a:srgbClr>
                  </a:outerShdw>
                </a:effectLst>
              </a:rPr>
              <a:t> فقد عرفة على أنة طريقة إبداعية لتقديم بيئة تفاعلية ، متمركزة حول المتعلمين ، ومصممة مسبقا بشكل جيد ، وميسرة </a:t>
            </a:r>
            <a:r>
              <a:rPr lang="ar-SA" dirty="0" err="1">
                <a:solidFill>
                  <a:schemeClr val="accent4">
                    <a:lumMod val="75000"/>
                  </a:schemeClr>
                </a:solidFill>
                <a:effectLst>
                  <a:outerShdw blurRad="38100" dist="38100" dir="2700000" algn="tl">
                    <a:srgbClr val="000000">
                      <a:alpha val="43137"/>
                    </a:srgbClr>
                  </a:outerShdw>
                </a:effectLst>
              </a:rPr>
              <a:t>لاى</a:t>
            </a:r>
            <a:r>
              <a:rPr lang="ar-SA" dirty="0">
                <a:solidFill>
                  <a:schemeClr val="accent4">
                    <a:lumMod val="75000"/>
                  </a:schemeClr>
                </a:solidFill>
                <a:effectLst>
                  <a:outerShdw blurRad="38100" dist="38100" dir="2700000" algn="tl">
                    <a:srgbClr val="000000">
                      <a:alpha val="43137"/>
                    </a:srgbClr>
                  </a:outerShdw>
                </a:effectLst>
              </a:rPr>
              <a:t> فرد ، وفى </a:t>
            </a:r>
            <a:r>
              <a:rPr lang="ar-SA" dirty="0" err="1">
                <a:solidFill>
                  <a:schemeClr val="accent4">
                    <a:lumMod val="75000"/>
                  </a:schemeClr>
                </a:solidFill>
                <a:effectLst>
                  <a:outerShdw blurRad="38100" dist="38100" dir="2700000" algn="tl">
                    <a:srgbClr val="000000">
                      <a:alpha val="43137"/>
                    </a:srgbClr>
                  </a:outerShdw>
                </a:effectLst>
              </a:rPr>
              <a:t>اى</a:t>
            </a:r>
            <a:r>
              <a:rPr lang="ar-SA" dirty="0">
                <a:solidFill>
                  <a:schemeClr val="accent4">
                    <a:lumMod val="75000"/>
                  </a:schemeClr>
                </a:solidFill>
                <a:effectLst>
                  <a:outerShdw blurRad="38100" dist="38100" dir="2700000" algn="tl">
                    <a:srgbClr val="000000">
                      <a:alpha val="43137"/>
                    </a:srgbClr>
                  </a:outerShdw>
                </a:effectLst>
              </a:rPr>
              <a:t> مكان ، </a:t>
            </a:r>
            <a:r>
              <a:rPr lang="ar-SA" dirty="0" err="1">
                <a:solidFill>
                  <a:schemeClr val="accent4">
                    <a:lumMod val="75000"/>
                  </a:schemeClr>
                </a:solidFill>
                <a:effectLst>
                  <a:outerShdw blurRad="38100" dist="38100" dir="2700000" algn="tl">
                    <a:srgbClr val="000000">
                      <a:alpha val="43137"/>
                    </a:srgbClr>
                  </a:outerShdw>
                </a:effectLst>
              </a:rPr>
              <a:t>واى</a:t>
            </a:r>
            <a:r>
              <a:rPr lang="ar-SA" dirty="0">
                <a:solidFill>
                  <a:schemeClr val="accent4">
                    <a:lumMod val="75000"/>
                  </a:schemeClr>
                </a:solidFill>
                <a:effectLst>
                  <a:outerShdw blurRad="38100" dist="38100" dir="2700000" algn="tl">
                    <a:srgbClr val="000000">
                      <a:alpha val="43137"/>
                    </a:srgbClr>
                  </a:outerShdw>
                </a:effectLst>
              </a:rPr>
              <a:t> وقت باستعمال خصائص ومصادر الانترنت والتقنيات الرقمية بالتطابق مع مبادئ التصميم التعليمي المناسبة لبيئة التعليم المفتوحة ، والمرنة والموزعة</a:t>
            </a:r>
            <a:r>
              <a:rPr lang="ar-SA" b="1" dirty="0">
                <a:solidFill>
                  <a:schemeClr val="accent4">
                    <a:lumMod val="75000"/>
                  </a:schemeClr>
                </a:solidFill>
                <a:effectLst>
                  <a:outerShdw blurRad="38100" dist="38100" dir="2700000" algn="tl">
                    <a:srgbClr val="000000">
                      <a:alpha val="43137"/>
                    </a:srgbClr>
                  </a:outerShdw>
                </a:effectLst>
              </a:rPr>
              <a:t>.</a:t>
            </a:r>
            <a:endParaRPr lang="en-US" dirty="0">
              <a:solidFill>
                <a:schemeClr val="accent4">
                  <a:lumMod val="75000"/>
                </a:schemeClr>
              </a:solidFill>
              <a:effectLst>
                <a:outerShdw blurRad="38100" dist="38100" dir="2700000" algn="tl">
                  <a:srgbClr val="000000">
                    <a:alpha val="43137"/>
                  </a:srgbClr>
                </a:outerShdw>
              </a:effectLst>
            </a:endParaRPr>
          </a:p>
          <a:p>
            <a:pPr algn="ctr"/>
            <a:endParaRPr lang="ar-SA" dirty="0">
              <a:solidFill>
                <a:schemeClr val="accent4">
                  <a:lumMod val="75000"/>
                </a:schemeClr>
              </a:solidFill>
              <a:effectLst>
                <a:outerShdw blurRad="38100" dist="38100" dir="2700000" algn="tl">
                  <a:srgbClr val="000000">
                    <a:alpha val="43137"/>
                  </a:srgbClr>
                </a:outerShdw>
              </a:effectLst>
            </a:endParaRPr>
          </a:p>
        </p:txBody>
      </p:sp>
    </p:spTree>
  </p:cSld>
  <p:clrMapOvr>
    <a:masterClrMapping/>
  </p:clrMapOvr>
  <p:transition advClick="0" advTm="10000">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effectLst>
                  <a:outerShdw blurRad="38100" dist="38100" dir="2700000" algn="tl">
                    <a:srgbClr val="000000">
                      <a:alpha val="43137"/>
                    </a:srgbClr>
                  </a:outerShdw>
                </a:effectLst>
              </a:rPr>
              <a:t>تطور مفهوم التعليم الالكتروني </a:t>
            </a:r>
          </a:p>
        </p:txBody>
      </p:sp>
      <p:sp>
        <p:nvSpPr>
          <p:cNvPr id="3" name="عنصر نائب للمحتوى 2"/>
          <p:cNvSpPr>
            <a:spLocks noGrp="1"/>
          </p:cNvSpPr>
          <p:nvPr>
            <p:ph idx="1"/>
          </p:nvPr>
        </p:nvSpPr>
        <p:spPr/>
        <p:txBody>
          <a:bodyPr/>
          <a:lstStyle/>
          <a:p>
            <a:pPr algn="ctr">
              <a:buNone/>
            </a:pPr>
            <a:r>
              <a:rPr lang="ar-SA" b="1" dirty="0">
                <a:solidFill>
                  <a:schemeClr val="accent4">
                    <a:lumMod val="75000"/>
                  </a:schemeClr>
                </a:solidFill>
                <a:effectLst>
                  <a:outerShdw blurRad="38100" dist="38100" dir="2700000" algn="tl">
                    <a:srgbClr val="000000">
                      <a:alpha val="43137"/>
                    </a:srgbClr>
                  </a:outerShdw>
                </a:effectLst>
              </a:rPr>
              <a:t>في الحقيقة لم يكن ظهور التعليم الالكتروني وليد اللحظة  بل يعتبر نتاج لمراحل مر بها التعليم من قبل منذ ظهور ما عرف سابقا بالتعليم عن بعد وأخذت هذه المراحل في التطور (أربعة مرحل ) إلى أن ظهر هذا المصطلح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a:t>
            </a:r>
            <a:r>
              <a:rPr lang="ar-SA" b="1" dirty="0" smtClean="0">
                <a:solidFill>
                  <a:schemeClr val="accent4">
                    <a:lumMod val="75000"/>
                  </a:schemeClr>
                </a:solidFill>
                <a:effectLst>
                  <a:outerShdw blurRad="38100" dist="38100" dir="2700000" algn="tl">
                    <a:srgbClr val="000000">
                      <a:alpha val="43137"/>
                    </a:srgbClr>
                  </a:outerShdw>
                </a:effectLst>
              </a:rPr>
              <a:t>المراحل هي </a:t>
            </a:r>
            <a:r>
              <a:rPr lang="ar-SA" b="1" dirty="0">
                <a:solidFill>
                  <a:schemeClr val="accent4">
                    <a:lumMod val="75000"/>
                  </a:schemeClr>
                </a:solidFill>
                <a:effectLst>
                  <a:outerShdw blurRad="38100" dist="38100" dir="2700000" algn="tl">
                    <a:srgbClr val="000000">
                      <a:alpha val="43137"/>
                    </a:srgbClr>
                  </a:outerShdw>
                </a:effectLst>
              </a:rPr>
              <a:t>:</a:t>
            </a:r>
            <a:endParaRPr lang="en-US" b="1" dirty="0">
              <a:solidFill>
                <a:schemeClr val="accent4">
                  <a:lumMod val="75000"/>
                </a:schemeClr>
              </a:solidFill>
              <a:effectLst>
                <a:outerShdw blurRad="38100" dist="38100" dir="2700000" algn="tl">
                  <a:srgbClr val="000000">
                    <a:alpha val="43137"/>
                  </a:srgbClr>
                </a:outerShdw>
              </a:effectLst>
            </a:endParaRPr>
          </a:p>
          <a:p>
            <a:pPr algn="ctr">
              <a:buNone/>
            </a:pPr>
            <a:endParaRPr lang="ar-SA" b="1" dirty="0">
              <a:solidFill>
                <a:schemeClr val="accent4">
                  <a:lumMod val="75000"/>
                </a:schemeClr>
              </a:solidFill>
              <a:effectLst>
                <a:outerShdw blurRad="38100" dist="38100" dir="2700000" algn="tl">
                  <a:srgbClr val="000000">
                    <a:alpha val="43137"/>
                  </a:srgbClr>
                </a:outerShdw>
              </a:effectLst>
            </a:endParaRP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Tree>
  </p:cSld>
  <p:clrMapOvr>
    <a:masterClrMapping/>
  </p:clrMapOvr>
  <p:transition advClick="0" advTm="10000">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effectLst>
                  <a:outerShdw blurRad="38100" dist="38100" dir="2700000" algn="tl">
                    <a:srgbClr val="000000">
                      <a:alpha val="43137"/>
                    </a:srgbClr>
                  </a:outerShdw>
                </a:effectLst>
              </a:rPr>
              <a:t>المرحلة الأولى : </a:t>
            </a:r>
            <a:r>
              <a:rPr lang="ar-SA" b="1" dirty="0">
                <a:solidFill>
                  <a:schemeClr val="accent1"/>
                </a:solidFill>
                <a:effectLst>
                  <a:outerShdw blurRad="38100" dist="38100" dir="2700000" algn="tl">
                    <a:srgbClr val="000000">
                      <a:alpha val="43137"/>
                    </a:srgbClr>
                  </a:outerShdw>
                </a:effectLst>
              </a:rPr>
              <a:t>مرحلة التعليم عن بعد </a:t>
            </a: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
        <p:nvSpPr>
          <p:cNvPr id="3" name="عنصر نائب للمحتوى 2"/>
          <p:cNvSpPr>
            <a:spLocks noGrp="1"/>
          </p:cNvSpPr>
          <p:nvPr>
            <p:ph idx="1"/>
          </p:nvPr>
        </p:nvSpPr>
        <p:spPr/>
        <p:txBody>
          <a:bodyPr/>
          <a:lstStyle/>
          <a:p>
            <a:pPr algn="ctr">
              <a:buNone/>
            </a:pPr>
            <a:r>
              <a:rPr lang="ar-SA" b="1" dirty="0">
                <a:solidFill>
                  <a:schemeClr val="accent4">
                    <a:lumMod val="75000"/>
                  </a:schemeClr>
                </a:solidFill>
                <a:effectLst>
                  <a:outerShdw blurRad="38100" dist="38100" dir="2700000" algn="tl">
                    <a:srgbClr val="000000">
                      <a:alpha val="43137"/>
                    </a:srgbClr>
                  </a:outerShdw>
                </a:effectLst>
              </a:rPr>
              <a:t>وتميزت هذه الفترة بظهور التعليم بالمراسلة وتعتبر جامعة شيكاغو أول جامعة في العالم في تطبيق هذا النوع من التعليم من خلال إرسال المواد التعليمية للمتعلم عبر البريد وكانت هذه الطريقة عليها تحفظ في الاعتراف بها من العديد من الدول والمؤسسات وتطور الأمر بعد ذلك إلى </a:t>
            </a:r>
            <a:r>
              <a:rPr lang="ar-SA" b="1" dirty="0" err="1">
                <a:solidFill>
                  <a:schemeClr val="accent4">
                    <a:lumMod val="75000"/>
                  </a:schemeClr>
                </a:solidFill>
                <a:effectLst>
                  <a:outerShdw blurRad="38100" dist="38100" dir="2700000" algn="tl">
                    <a:srgbClr val="000000">
                      <a:alpha val="43137"/>
                    </a:srgbClr>
                  </a:outerShdw>
                </a:effectLst>
              </a:rPr>
              <a:t>ظهو</a:t>
            </a:r>
            <a:r>
              <a:rPr lang="ar-SA" b="1" dirty="0">
                <a:solidFill>
                  <a:schemeClr val="accent4">
                    <a:lumMod val="75000"/>
                  </a:schemeClr>
                </a:solidFill>
                <a:effectLst>
                  <a:outerShdw blurRad="38100" dist="38100" dir="2700000" algn="tl">
                    <a:srgbClr val="000000">
                      <a:alpha val="43137"/>
                    </a:srgbClr>
                  </a:outerShdw>
                </a:effectLst>
              </a:rPr>
              <a:t> إذاعات تعليمية ثم ظهور التليفزيون ثم توظيف التقنيات الأخرى مثل السينما والفيديو والتسجيلات الصوتية وأصبح ما يطلق علية التعليم عن بعد باستخدام حقائب التدريب والتعليم .</a:t>
            </a:r>
            <a:endParaRPr lang="en-US" b="1" dirty="0">
              <a:solidFill>
                <a:schemeClr val="accent4">
                  <a:lumMod val="75000"/>
                </a:schemeClr>
              </a:solidFill>
              <a:effectLst>
                <a:outerShdw blurRad="38100" dist="38100" dir="2700000" algn="tl">
                  <a:srgbClr val="000000">
                    <a:alpha val="43137"/>
                  </a:srgbClr>
                </a:outerShdw>
              </a:effectLst>
            </a:endParaRPr>
          </a:p>
          <a:p>
            <a:pPr algn="ctr"/>
            <a:endParaRPr lang="ar-SA" b="1" dirty="0">
              <a:solidFill>
                <a:schemeClr val="accent4">
                  <a:lumMod val="75000"/>
                </a:schemeClr>
              </a:solidFill>
              <a:effectLst>
                <a:outerShdw blurRad="38100" dist="38100" dir="2700000" algn="tl">
                  <a:srgbClr val="000000">
                    <a:alpha val="43137"/>
                  </a:srgbClr>
                </a:outerShdw>
              </a:effectLst>
            </a:endParaRPr>
          </a:p>
        </p:txBody>
      </p:sp>
    </p:spTree>
  </p:cSld>
  <p:clrMapOvr>
    <a:masterClrMapping/>
  </p:clrMapOvr>
  <p:transition advClick="0" advTm="10000">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effectLst>
                  <a:outerShdw blurRad="38100" dist="38100" dir="2700000" algn="tl">
                    <a:srgbClr val="000000">
                      <a:alpha val="43137"/>
                    </a:srgbClr>
                  </a:outerShdw>
                </a:effectLst>
              </a:rPr>
              <a:t>المرحلة الثانية : </a:t>
            </a:r>
            <a:r>
              <a:rPr lang="ar-SA" b="1" dirty="0">
                <a:solidFill>
                  <a:schemeClr val="accent1"/>
                </a:solidFill>
                <a:effectLst>
                  <a:outerShdw blurRad="38100" dist="38100" dir="2700000" algn="tl">
                    <a:srgbClr val="000000">
                      <a:alpha val="43137"/>
                    </a:srgbClr>
                  </a:outerShdw>
                </a:effectLst>
              </a:rPr>
              <a:t>مرحلة التعليم المعتمد على الحاسب </a:t>
            </a: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
        <p:nvSpPr>
          <p:cNvPr id="3" name="عنصر نائب للمحتوى 2"/>
          <p:cNvSpPr>
            <a:spLocks noGrp="1"/>
          </p:cNvSpPr>
          <p:nvPr>
            <p:ph idx="1"/>
          </p:nvPr>
        </p:nvSpPr>
        <p:spPr/>
        <p:txBody>
          <a:bodyPr/>
          <a:lstStyle/>
          <a:p>
            <a:pPr algn="ctr">
              <a:buNone/>
            </a:pPr>
            <a:r>
              <a:rPr lang="ar-SA" b="1" dirty="0">
                <a:solidFill>
                  <a:schemeClr val="accent4">
                    <a:lumMod val="75000"/>
                  </a:schemeClr>
                </a:solidFill>
                <a:effectLst>
                  <a:outerShdw blurRad="38100" dist="38100" dir="2700000" algn="tl">
                    <a:srgbClr val="000000">
                      <a:alpha val="43137"/>
                    </a:srgbClr>
                  </a:outerShdw>
                </a:effectLst>
              </a:rPr>
              <a:t>اتسع هذا المفهوم بعد ظهور أجهزة الحاسب مع مطلع الثمانينات وظهر التعليم المعزز بالحاسب </a:t>
            </a:r>
            <a:r>
              <a:rPr lang="en-US" b="1" dirty="0">
                <a:solidFill>
                  <a:schemeClr val="accent4">
                    <a:lumMod val="75000"/>
                  </a:schemeClr>
                </a:solidFill>
                <a:effectLst>
                  <a:outerShdw blurRad="38100" dist="38100" dir="2700000" algn="tl">
                    <a:srgbClr val="000000">
                      <a:alpha val="43137"/>
                    </a:srgbClr>
                  </a:outerShdw>
                </a:effectLst>
              </a:rPr>
              <a:t>Computer-Assisted Learning</a:t>
            </a:r>
            <a:r>
              <a:rPr lang="ar-SA" b="1" dirty="0">
                <a:solidFill>
                  <a:schemeClr val="accent4">
                    <a:lumMod val="75000"/>
                  </a:schemeClr>
                </a:solidFill>
                <a:effectLst>
                  <a:outerShdw blurRad="38100" dist="38100" dir="2700000" algn="tl">
                    <a:srgbClr val="000000">
                      <a:alpha val="43137"/>
                    </a:srgbClr>
                  </a:outerShdw>
                </a:effectLst>
              </a:rPr>
              <a:t> وهو تفاعل بين المتعلم ونظام الحاسب يصمم لتعلم الطالب وظهر التعليم المدار بالحاسب </a:t>
            </a:r>
            <a:r>
              <a:rPr lang="en-US" b="1" dirty="0">
                <a:solidFill>
                  <a:schemeClr val="accent4">
                    <a:lumMod val="75000"/>
                  </a:schemeClr>
                </a:solidFill>
                <a:effectLst>
                  <a:outerShdw blurRad="38100" dist="38100" dir="2700000" algn="tl">
                    <a:srgbClr val="000000">
                      <a:alpha val="43137"/>
                    </a:srgbClr>
                  </a:outerShdw>
                </a:effectLst>
              </a:rPr>
              <a:t>Computer Managed Instruction</a:t>
            </a:r>
            <a:r>
              <a:rPr lang="ar-SA" b="1" dirty="0">
                <a:solidFill>
                  <a:schemeClr val="accent4">
                    <a:lumMod val="75000"/>
                  </a:schemeClr>
                </a:solidFill>
                <a:effectLst>
                  <a:outerShdw blurRad="38100" dist="38100" dir="2700000" algn="tl">
                    <a:srgbClr val="000000">
                      <a:alpha val="43137"/>
                    </a:srgbClr>
                  </a:outerShdw>
                </a:effectLst>
              </a:rPr>
              <a:t> وهى استخدام الحاسب كمادة تعليمية يتم فيه تدريس الحاسب كمادة تعليمية ثم ظهر استخدام الحاسب كأداة </a:t>
            </a:r>
            <a:r>
              <a:rPr lang="en-US" b="1" dirty="0">
                <a:solidFill>
                  <a:schemeClr val="accent4">
                    <a:lumMod val="75000"/>
                  </a:schemeClr>
                </a:solidFill>
                <a:effectLst>
                  <a:outerShdw blurRad="38100" dist="38100" dir="2700000" algn="tl">
                    <a:srgbClr val="000000">
                      <a:alpha val="43137"/>
                    </a:srgbClr>
                  </a:outerShdw>
                </a:effectLst>
              </a:rPr>
              <a:t>Computer-As- a Tool</a:t>
            </a:r>
            <a:r>
              <a:rPr lang="ar-SA" b="1" dirty="0">
                <a:solidFill>
                  <a:schemeClr val="accent4">
                    <a:lumMod val="75000"/>
                  </a:schemeClr>
                </a:solidFill>
                <a:effectLst>
                  <a:outerShdw blurRad="38100" dist="38100" dir="2700000" algn="tl">
                    <a:srgbClr val="000000">
                      <a:alpha val="43137"/>
                    </a:srgbClr>
                  </a:outerShdw>
                </a:effectLst>
              </a:rPr>
              <a:t> </a:t>
            </a:r>
            <a:r>
              <a:rPr lang="ar-SA" b="1" dirty="0" err="1">
                <a:solidFill>
                  <a:schemeClr val="accent4">
                    <a:lumMod val="75000"/>
                  </a:schemeClr>
                </a:solidFill>
                <a:effectLst>
                  <a:outerShdw blurRad="38100" dist="38100" dir="2700000" algn="tl">
                    <a:srgbClr val="000000">
                      <a:alpha val="43137"/>
                    </a:srgbClr>
                  </a:outerShdw>
                </a:effectLst>
              </a:rPr>
              <a:t>اى</a:t>
            </a:r>
            <a:r>
              <a:rPr lang="ar-SA" b="1" dirty="0">
                <a:solidFill>
                  <a:schemeClr val="accent4">
                    <a:lumMod val="75000"/>
                  </a:schemeClr>
                </a:solidFill>
                <a:effectLst>
                  <a:outerShdw blurRad="38100" dist="38100" dir="2700000" algn="tl">
                    <a:srgbClr val="000000">
                      <a:alpha val="43137"/>
                    </a:srgbClr>
                  </a:outerShdw>
                </a:effectLst>
              </a:rPr>
              <a:t> استخدام الحاسب كأداة يدخل فيه استخدام المعلم للحاسب كأداة تدريس .</a:t>
            </a:r>
            <a:endParaRPr lang="en-US" b="1" dirty="0">
              <a:solidFill>
                <a:schemeClr val="accent4">
                  <a:lumMod val="75000"/>
                </a:schemeClr>
              </a:solidFill>
              <a:effectLst>
                <a:outerShdw blurRad="38100" dist="38100" dir="2700000" algn="tl">
                  <a:srgbClr val="000000">
                    <a:alpha val="43137"/>
                  </a:srgbClr>
                </a:outerShdw>
              </a:effectLst>
            </a:endParaRPr>
          </a:p>
          <a:p>
            <a:endParaRPr lang="ar-SA" b="1" dirty="0">
              <a:solidFill>
                <a:schemeClr val="accent4">
                  <a:lumMod val="75000"/>
                </a:schemeClr>
              </a:solidFill>
              <a:effectLst>
                <a:outerShdw blurRad="38100" dist="38100" dir="2700000" algn="tl">
                  <a:srgbClr val="000000">
                    <a:alpha val="43137"/>
                  </a:srgbClr>
                </a:outerShdw>
              </a:effectLst>
            </a:endParaRPr>
          </a:p>
        </p:txBody>
      </p:sp>
    </p:spTree>
  </p:cSld>
  <p:clrMapOvr>
    <a:masterClrMapping/>
  </p:clrMapOvr>
  <p:transition advClick="0" advTm="10000">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effectLst>
                  <a:outerShdw blurRad="38100" dist="38100" dir="2700000" algn="tl">
                    <a:srgbClr val="000000">
                      <a:alpha val="43137"/>
                    </a:srgbClr>
                  </a:outerShdw>
                </a:effectLst>
              </a:rPr>
              <a:t>المرحلة الثالثة: </a:t>
            </a:r>
            <a:r>
              <a:rPr lang="ar-SA" b="1" dirty="0">
                <a:solidFill>
                  <a:schemeClr val="accent1"/>
                </a:solidFill>
                <a:effectLst>
                  <a:outerShdw blurRad="38100" dist="38100" dir="2700000" algn="tl">
                    <a:srgbClr val="000000">
                      <a:alpha val="43137"/>
                    </a:srgbClr>
                  </a:outerShdw>
                </a:effectLst>
              </a:rPr>
              <a:t>مرحلة التعليم المعتمد على تقنية الانترنت</a:t>
            </a: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
        <p:nvSpPr>
          <p:cNvPr id="3" name="عنصر نائب للمحتوى 2"/>
          <p:cNvSpPr>
            <a:spLocks noGrp="1"/>
          </p:cNvSpPr>
          <p:nvPr>
            <p:ph idx="1"/>
          </p:nvPr>
        </p:nvSpPr>
        <p:spPr/>
        <p:txBody>
          <a:bodyPr/>
          <a:lstStyle/>
          <a:p>
            <a:pPr algn="ctr">
              <a:buNone/>
            </a:pPr>
            <a:r>
              <a:rPr lang="ar-SA" b="1" dirty="0">
                <a:solidFill>
                  <a:schemeClr val="accent4">
                    <a:lumMod val="75000"/>
                  </a:schemeClr>
                </a:solidFill>
                <a:effectLst>
                  <a:outerShdw blurRad="38100" dist="38100" dir="2700000" algn="tl">
                    <a:srgbClr val="000000">
                      <a:alpha val="43137"/>
                    </a:srgbClr>
                  </a:outerShdw>
                </a:effectLst>
              </a:rPr>
              <a:t>هذه المرحلة تميزت بظهور الانترنت التي تعد وسيلة معرفية راقية لما تحمله من معارف هائلة وخيارات متنوعة وينظر إليها كأحد مكونات المصادر التعليمية الرئيسية للبرامج التعليمية ومن ابرز ما تقدمة الانترنت في العمل التربوي خدمة البريد الالكتروني والقوائم البريدية </a:t>
            </a:r>
            <a:r>
              <a:rPr lang="en-US" b="1" dirty="0">
                <a:solidFill>
                  <a:schemeClr val="accent4">
                    <a:lumMod val="75000"/>
                  </a:schemeClr>
                </a:solidFill>
                <a:effectLst>
                  <a:outerShdw blurRad="38100" dist="38100" dir="2700000" algn="tl">
                    <a:srgbClr val="000000">
                      <a:alpha val="43137"/>
                    </a:srgbClr>
                  </a:outerShdw>
                </a:effectLst>
              </a:rPr>
              <a:t>Mailing list</a:t>
            </a:r>
            <a:r>
              <a:rPr lang="ar-SA" b="1" dirty="0">
                <a:solidFill>
                  <a:schemeClr val="accent4">
                    <a:lumMod val="75000"/>
                  </a:schemeClr>
                </a:solidFill>
                <a:effectLst>
                  <a:outerShdw blurRad="38100" dist="38100" dir="2700000" algn="tl">
                    <a:srgbClr val="000000">
                      <a:alpha val="43137"/>
                    </a:srgbClr>
                  </a:outerShdw>
                </a:effectLst>
              </a:rPr>
              <a:t> ونظام المجموعات الإخبارية </a:t>
            </a:r>
            <a:r>
              <a:rPr lang="en-US" b="1" dirty="0" err="1">
                <a:solidFill>
                  <a:schemeClr val="accent4">
                    <a:lumMod val="75000"/>
                  </a:schemeClr>
                </a:solidFill>
                <a:effectLst>
                  <a:outerShdw blurRad="38100" dist="38100" dir="2700000" algn="tl">
                    <a:srgbClr val="000000">
                      <a:alpha val="43137"/>
                    </a:srgbClr>
                  </a:outerShdw>
                </a:effectLst>
              </a:rPr>
              <a:t>Usenet,Net</a:t>
            </a:r>
            <a:r>
              <a:rPr lang="en-US" b="1" dirty="0">
                <a:solidFill>
                  <a:schemeClr val="accent4">
                    <a:lumMod val="75000"/>
                  </a:schemeClr>
                </a:solidFill>
                <a:effectLst>
                  <a:outerShdw blurRad="38100" dist="38100" dir="2700000" algn="tl">
                    <a:srgbClr val="000000">
                      <a:alpha val="43137"/>
                    </a:srgbClr>
                  </a:outerShdw>
                </a:effectLst>
              </a:rPr>
              <a:t> New Groups, News</a:t>
            </a:r>
            <a:r>
              <a:rPr lang="ar-SA" b="1" dirty="0">
                <a:solidFill>
                  <a:schemeClr val="accent4">
                    <a:lumMod val="75000"/>
                  </a:schemeClr>
                </a:solidFill>
                <a:effectLst>
                  <a:outerShdw blurRad="38100" dist="38100" dir="2700000" algn="tl">
                    <a:srgbClr val="000000">
                      <a:alpha val="43137"/>
                    </a:srgbClr>
                  </a:outerShdw>
                </a:effectLst>
              </a:rPr>
              <a:t>) وبرامج المحادثة </a:t>
            </a:r>
            <a:r>
              <a:rPr lang="en-US" b="1" dirty="0">
                <a:solidFill>
                  <a:schemeClr val="accent4">
                    <a:lumMod val="75000"/>
                  </a:schemeClr>
                </a:solidFill>
                <a:effectLst>
                  <a:outerShdw blurRad="38100" dist="38100" dir="2700000" algn="tl">
                    <a:srgbClr val="000000">
                      <a:alpha val="43137"/>
                    </a:srgbClr>
                  </a:outerShdw>
                </a:effectLst>
              </a:rPr>
              <a:t>Internet Relay Chat</a:t>
            </a:r>
            <a:r>
              <a:rPr lang="ar-SA" b="1" dirty="0">
                <a:solidFill>
                  <a:schemeClr val="accent4">
                    <a:lumMod val="75000"/>
                  </a:schemeClr>
                </a:solidFill>
                <a:effectLst>
                  <a:outerShdw blurRad="38100" dist="38100" dir="2700000" algn="tl">
                    <a:srgbClr val="000000">
                      <a:alpha val="43137"/>
                    </a:srgbClr>
                  </a:outerShdw>
                </a:effectLst>
              </a:rPr>
              <a:t> والتحاور بالصوت والصورة </a:t>
            </a:r>
            <a:r>
              <a:rPr lang="en-US" b="1" dirty="0">
                <a:solidFill>
                  <a:schemeClr val="accent4">
                    <a:lumMod val="75000"/>
                  </a:schemeClr>
                </a:solidFill>
                <a:effectLst>
                  <a:outerShdw blurRad="38100" dist="38100" dir="2700000" algn="tl">
                    <a:srgbClr val="000000">
                      <a:alpha val="43137"/>
                    </a:srgbClr>
                  </a:outerShdw>
                </a:effectLst>
              </a:rPr>
              <a:t>Video Conference</a:t>
            </a:r>
          </a:p>
          <a:p>
            <a:pPr algn="ctr">
              <a:buNone/>
            </a:pPr>
            <a:endParaRPr lang="ar-SA" b="1" dirty="0">
              <a:solidFill>
                <a:schemeClr val="accent4">
                  <a:lumMod val="75000"/>
                </a:schemeClr>
              </a:solidFill>
              <a:effectLst>
                <a:outerShdw blurRad="38100" dist="38100" dir="2700000" algn="tl">
                  <a:srgbClr val="000000">
                    <a:alpha val="43137"/>
                  </a:srgbClr>
                </a:outerShdw>
              </a:effectLst>
            </a:endParaRPr>
          </a:p>
        </p:txBody>
      </p:sp>
    </p:spTree>
  </p:cSld>
  <p:clrMapOvr>
    <a:masterClrMapping/>
  </p:clrMapOvr>
  <p:transition advClick="0" advTm="10000">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effectLst>
                  <a:outerShdw blurRad="38100" dist="38100" dir="2700000" algn="tl">
                    <a:srgbClr val="000000">
                      <a:alpha val="43137"/>
                    </a:srgbClr>
                  </a:outerShdw>
                </a:effectLst>
              </a:rPr>
              <a:t>المرحلة الرابعة: </a:t>
            </a:r>
            <a:r>
              <a:rPr lang="ar-SA" b="1" dirty="0">
                <a:solidFill>
                  <a:schemeClr val="accent1"/>
                </a:solidFill>
                <a:effectLst>
                  <a:outerShdw blurRad="38100" dist="38100" dir="2700000" algn="tl">
                    <a:srgbClr val="000000">
                      <a:alpha val="43137"/>
                    </a:srgbClr>
                  </a:outerShdw>
                </a:effectLst>
              </a:rPr>
              <a:t>مرحلة التعليم الالكتروني</a:t>
            </a:r>
          </a:p>
        </p:txBody>
      </p:sp>
      <p:sp>
        <p:nvSpPr>
          <p:cNvPr id="3" name="عنصر نائب للمحتوى 2"/>
          <p:cNvSpPr>
            <a:spLocks noGrp="1"/>
          </p:cNvSpPr>
          <p:nvPr>
            <p:ph idx="1"/>
          </p:nvPr>
        </p:nvSpPr>
        <p:spPr/>
        <p:txBody>
          <a:bodyPr/>
          <a:lstStyle/>
          <a:p>
            <a:pPr algn="ctr">
              <a:buNone/>
            </a:pPr>
            <a:r>
              <a:rPr lang="ar-SA" b="1" dirty="0">
                <a:solidFill>
                  <a:schemeClr val="accent4">
                    <a:lumMod val="75000"/>
                  </a:schemeClr>
                </a:solidFill>
                <a:effectLst>
                  <a:outerShdw blurRad="38100" dist="38100" dir="2700000" algn="tl">
                    <a:srgbClr val="000000">
                      <a:alpha val="43137"/>
                    </a:srgbClr>
                  </a:outerShdw>
                </a:effectLst>
              </a:rPr>
              <a:t>وظهر فيها مصطلح التعليم الالكتروني نتيجة مزج محتويات المنظومة التعليمية التي ذكرت سابقا ونقلها بصورة أكثر تطورا وأكثر تشويقا . والتعليم الالكتروني هو تعليم قريب من مفهوم التعليم المعتمد على الانترنت يستخدم تقنيات الانترنت ويضيف إلى ذلك أدوات يتم فيها التحكم وتصميم وتنفيذ وإدارة وتقويم عملية التعلم باستخدام برامج مثل </a:t>
            </a:r>
            <a:r>
              <a:rPr lang="en-US" b="1" dirty="0" err="1">
                <a:solidFill>
                  <a:schemeClr val="accent4">
                    <a:lumMod val="75000"/>
                  </a:schemeClr>
                </a:solidFill>
                <a:effectLst>
                  <a:outerShdw blurRad="38100" dist="38100" dir="2700000" algn="tl">
                    <a:srgbClr val="000000">
                      <a:alpha val="43137"/>
                    </a:srgbClr>
                  </a:outerShdw>
                </a:effectLst>
              </a:rPr>
              <a:t>Webct</a:t>
            </a:r>
            <a:r>
              <a:rPr lang="en-US" b="1" dirty="0">
                <a:solidFill>
                  <a:schemeClr val="accent4">
                    <a:lumMod val="75000"/>
                  </a:schemeClr>
                </a:solidFill>
                <a:effectLst>
                  <a:outerShdw blurRad="38100" dist="38100" dir="2700000" algn="tl">
                    <a:srgbClr val="000000">
                      <a:alpha val="43137"/>
                    </a:srgbClr>
                  </a:outerShdw>
                </a:effectLst>
              </a:rPr>
              <a:t>-Blackboard</a:t>
            </a:r>
          </a:p>
          <a:p>
            <a:pPr algn="ctr">
              <a:buNone/>
            </a:pPr>
            <a:endParaRPr lang="ar-SA" b="1" dirty="0">
              <a:solidFill>
                <a:schemeClr val="accent4">
                  <a:lumMod val="75000"/>
                </a:schemeClr>
              </a:solidFill>
              <a:effectLst>
                <a:outerShdw blurRad="38100" dist="38100" dir="2700000" algn="tl">
                  <a:srgbClr val="000000">
                    <a:alpha val="43137"/>
                  </a:srgbClr>
                </a:outerShdw>
              </a:effectLst>
            </a:endParaRP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Tree>
  </p:cSld>
  <p:clrMapOvr>
    <a:masterClrMapping/>
  </p:clrMapOvr>
  <p:transition advClick="0" advTm="10000">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a:effectLst>
                  <a:outerShdw blurRad="38100" dist="38100" dir="2700000" algn="tl">
                    <a:srgbClr val="000000">
                      <a:alpha val="43137"/>
                    </a:srgbClr>
                  </a:outerShdw>
                </a:effectLst>
              </a:rPr>
              <a:t>أنواع التعليم الالكتروني </a:t>
            </a:r>
            <a:r>
              <a:rPr lang="ar-SA" b="1" dirty="0" smtClean="0">
                <a:effectLst>
                  <a:outerShdw blurRad="38100" dist="38100" dir="2700000" algn="tl">
                    <a:srgbClr val="000000">
                      <a:alpha val="43137"/>
                    </a:srgbClr>
                  </a:outerShdw>
                </a:effectLst>
              </a:rPr>
              <a:t>:</a:t>
            </a:r>
            <a:endParaRPr lang="ar-SA" b="1"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ctr">
              <a:buNone/>
            </a:pPr>
            <a:endParaRPr lang="ar-SA" b="1" dirty="0">
              <a:solidFill>
                <a:schemeClr val="accent4">
                  <a:lumMod val="75000"/>
                </a:schemeClr>
              </a:solidFill>
              <a:effectLst>
                <a:outerShdw blurRad="38100" dist="38100" dir="2700000" algn="tl">
                  <a:srgbClr val="000000">
                    <a:alpha val="43137"/>
                  </a:srgbClr>
                </a:outerShdw>
              </a:effectLst>
            </a:endParaRPr>
          </a:p>
          <a:p>
            <a:pPr algn="ctr">
              <a:buNone/>
            </a:pPr>
            <a:endParaRPr lang="ar-SA" b="1" dirty="0" smtClean="0">
              <a:solidFill>
                <a:schemeClr val="accent4">
                  <a:lumMod val="75000"/>
                </a:schemeClr>
              </a:solidFill>
              <a:effectLst>
                <a:outerShdw blurRad="38100" dist="38100" dir="2700000" algn="tl">
                  <a:srgbClr val="000000">
                    <a:alpha val="43137"/>
                  </a:srgbClr>
                </a:outerShdw>
              </a:effectLst>
            </a:endParaRPr>
          </a:p>
          <a:p>
            <a:pPr algn="ctr">
              <a:buNone/>
            </a:pPr>
            <a:endParaRPr lang="ar-SA" b="1" dirty="0">
              <a:solidFill>
                <a:schemeClr val="accent4">
                  <a:lumMod val="75000"/>
                </a:schemeClr>
              </a:solidFill>
              <a:effectLst>
                <a:outerShdw blurRad="38100" dist="38100" dir="2700000" algn="tl">
                  <a:srgbClr val="000000">
                    <a:alpha val="43137"/>
                  </a:srgbClr>
                </a:outerShdw>
              </a:effectLst>
            </a:endParaRPr>
          </a:p>
          <a:p>
            <a:pPr algn="ctr">
              <a:buNone/>
            </a:pPr>
            <a:r>
              <a:rPr lang="ar-SA" b="1" dirty="0" smtClean="0">
                <a:solidFill>
                  <a:schemeClr val="accent4">
                    <a:lumMod val="75000"/>
                  </a:schemeClr>
                </a:solidFill>
                <a:effectLst>
                  <a:outerShdw blurRad="38100" dist="38100" dir="2700000" algn="tl">
                    <a:srgbClr val="000000">
                      <a:alpha val="43137"/>
                    </a:srgbClr>
                  </a:outerShdw>
                </a:effectLst>
              </a:rPr>
              <a:t>يمكن </a:t>
            </a:r>
            <a:r>
              <a:rPr lang="ar-SA" b="1" dirty="0">
                <a:solidFill>
                  <a:schemeClr val="accent4">
                    <a:lumMod val="75000"/>
                  </a:schemeClr>
                </a:solidFill>
                <a:effectLst>
                  <a:outerShdw blurRad="38100" dist="38100" dir="2700000" algn="tl">
                    <a:srgbClr val="000000">
                      <a:alpha val="43137"/>
                    </a:srgbClr>
                  </a:outerShdw>
                </a:effectLst>
              </a:rPr>
              <a:t>تقسيم التعليم الالكتروني إلى ثلاثة أنواع هي :</a:t>
            </a:r>
            <a:endParaRPr lang="en-US" b="1" dirty="0">
              <a:solidFill>
                <a:schemeClr val="accent4">
                  <a:lumMod val="75000"/>
                </a:schemeClr>
              </a:solidFill>
              <a:effectLst>
                <a:outerShdw blurRad="38100" dist="38100" dir="2700000" algn="tl">
                  <a:srgbClr val="000000">
                    <a:alpha val="43137"/>
                  </a:srgbClr>
                </a:outerShdw>
              </a:effectLst>
            </a:endParaRPr>
          </a:p>
          <a:p>
            <a:pPr algn="ctr">
              <a:buNone/>
            </a:pPr>
            <a:endParaRPr lang="ar-SA" b="1" dirty="0">
              <a:solidFill>
                <a:schemeClr val="accent4">
                  <a:lumMod val="75000"/>
                </a:schemeClr>
              </a:solidFill>
              <a:effectLst>
                <a:outerShdw blurRad="38100" dist="38100" dir="2700000" algn="tl">
                  <a:srgbClr val="000000">
                    <a:alpha val="43137"/>
                  </a:srgbClr>
                </a:outerShdw>
              </a:effectLst>
            </a:endParaRP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Tree>
  </p:cSld>
  <p:clrMapOvr>
    <a:masterClrMapping/>
  </p:clrMapOvr>
  <p:transition advClick="0" advTm="10000">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42918"/>
            <a:ext cx="8229600" cy="5483245"/>
          </a:xfrm>
        </p:spPr>
        <p:txBody>
          <a:bodyPr>
            <a:normAutofit fontScale="70000" lnSpcReduction="20000"/>
          </a:bodyPr>
          <a:lstStyle/>
          <a:p>
            <a:r>
              <a:rPr lang="ar-SA" b="1" dirty="0"/>
              <a:t>التعليم الالكتروني المتزامن </a:t>
            </a:r>
            <a:r>
              <a:rPr lang="en-US" b="1" dirty="0"/>
              <a:t>Synchronous</a:t>
            </a:r>
            <a:r>
              <a:rPr lang="ar-SA" b="1" dirty="0"/>
              <a:t>:</a:t>
            </a:r>
            <a:endParaRPr lang="en-US" dirty="0"/>
          </a:p>
          <a:p>
            <a:pPr>
              <a:buNone/>
            </a:pPr>
            <a:r>
              <a:rPr lang="ar-SA" dirty="0">
                <a:solidFill>
                  <a:schemeClr val="accent4">
                    <a:lumMod val="75000"/>
                  </a:schemeClr>
                </a:solidFill>
              </a:rPr>
              <a:t>وهو تعليم الكتروني يجتمع فيه المعلم مع المتعلمون في أن واحد ليتم بينهم اتصال متزامن بالنص </a:t>
            </a:r>
            <a:r>
              <a:rPr lang="en-US" dirty="0">
                <a:solidFill>
                  <a:schemeClr val="accent4">
                    <a:lumMod val="75000"/>
                  </a:schemeClr>
                </a:solidFill>
              </a:rPr>
              <a:t>chat</a:t>
            </a:r>
            <a:r>
              <a:rPr lang="ar-SA" dirty="0">
                <a:solidFill>
                  <a:schemeClr val="accent4">
                    <a:lumMod val="75000"/>
                  </a:schemeClr>
                </a:solidFill>
              </a:rPr>
              <a:t> أو الصوت أو الفيديو. </a:t>
            </a:r>
            <a:endParaRPr lang="en-US" dirty="0">
              <a:solidFill>
                <a:schemeClr val="accent4">
                  <a:lumMod val="75000"/>
                </a:schemeClr>
              </a:solidFill>
            </a:endParaRPr>
          </a:p>
          <a:p>
            <a:r>
              <a:rPr lang="ar-SA" b="1" dirty="0"/>
              <a:t>التعليم الالكتروني الغير متزامن </a:t>
            </a:r>
            <a:r>
              <a:rPr lang="en-US" b="1" dirty="0"/>
              <a:t>Asynchronous</a:t>
            </a:r>
            <a:r>
              <a:rPr lang="ar-SA" b="1" dirty="0"/>
              <a:t>:</a:t>
            </a:r>
            <a:endParaRPr lang="en-US" dirty="0"/>
          </a:p>
          <a:p>
            <a:pPr>
              <a:buNone/>
            </a:pPr>
            <a:r>
              <a:rPr lang="ar-SA" dirty="0">
                <a:solidFill>
                  <a:schemeClr val="accent4">
                    <a:lumMod val="75000"/>
                  </a:schemeClr>
                </a:solidFill>
              </a:rPr>
              <a:t> هو اتصال بين المعلم والمتعلم ، والتعلم غير متزامن يمكن المعلم من وضع مصادر مع خطة تدريس وتقويم على الموقع التعليمي ثم يدخل الطالب للموقع </a:t>
            </a:r>
            <a:r>
              <a:rPr lang="ar-SA" dirty="0" err="1">
                <a:solidFill>
                  <a:schemeClr val="accent4">
                    <a:lumMod val="75000"/>
                  </a:schemeClr>
                </a:solidFill>
              </a:rPr>
              <a:t>اى</a:t>
            </a:r>
            <a:r>
              <a:rPr lang="ar-SA" dirty="0">
                <a:solidFill>
                  <a:schemeClr val="accent4">
                    <a:lumMod val="75000"/>
                  </a:schemeClr>
                </a:solidFill>
              </a:rPr>
              <a:t> وقت ويتبع إرشادات المعلم في إتمام التعلم دون أن يكون هناك اتصال متزامن مع المعلم.</a:t>
            </a:r>
            <a:endParaRPr lang="en-US" dirty="0">
              <a:solidFill>
                <a:schemeClr val="accent4">
                  <a:lumMod val="75000"/>
                </a:schemeClr>
              </a:solidFill>
            </a:endParaRPr>
          </a:p>
          <a:p>
            <a:r>
              <a:rPr lang="ar-SA" b="1" dirty="0"/>
              <a:t>التعليم المدمج (المختلط) </a:t>
            </a:r>
            <a:r>
              <a:rPr lang="en-US" b="1" dirty="0"/>
              <a:t>Blended Learners</a:t>
            </a:r>
            <a:r>
              <a:rPr lang="ar-SA" b="1" dirty="0"/>
              <a:t>:</a:t>
            </a:r>
            <a:endParaRPr lang="en-US" dirty="0"/>
          </a:p>
          <a:p>
            <a:pPr>
              <a:buNone/>
            </a:pPr>
            <a:r>
              <a:rPr lang="ar-SA" dirty="0">
                <a:solidFill>
                  <a:schemeClr val="accent4">
                    <a:lumMod val="75000"/>
                  </a:schemeClr>
                </a:solidFill>
              </a:rPr>
              <a:t>هو احد صيغ التعليم أو التعلم (التدريب التي يتكامل) يندمج فيها التعليم الالكتروني مع التعليم الصفي (التقليدي) في إطار واحد، حيث توظف أدوات التعليم الالكتروني، سواء المعتمدة على الكمبيوتر أو المعتمدة على الشبكات في الدروس والمحاضرات ، جلسات التدريب والتي تتم غالبا في قاعات الدرس الحقيقية المجهزة بإمكانية الاتصال بالشبكات </a:t>
            </a:r>
            <a:r>
              <a:rPr lang="ar-SA" b="1" dirty="0">
                <a:solidFill>
                  <a:schemeClr val="accent4">
                    <a:lumMod val="75000"/>
                  </a:schemeClr>
                </a:solidFill>
              </a:rPr>
              <a:t>(حسن زيتون ، 2005 ،173</a:t>
            </a:r>
            <a:r>
              <a:rPr lang="ar-SA" dirty="0">
                <a:solidFill>
                  <a:schemeClr val="accent4">
                    <a:lumMod val="75000"/>
                  </a:schemeClr>
                </a:solidFill>
              </a:rPr>
              <a:t>).</a:t>
            </a:r>
            <a:endParaRPr lang="en-US" dirty="0">
              <a:solidFill>
                <a:schemeClr val="accent4">
                  <a:lumMod val="75000"/>
                </a:schemeClr>
              </a:solidFill>
            </a:endParaRPr>
          </a:p>
          <a:p>
            <a:pPr>
              <a:buNone/>
            </a:pPr>
            <a:r>
              <a:rPr lang="ar-SA" dirty="0">
                <a:solidFill>
                  <a:schemeClr val="accent4">
                    <a:lumMod val="75000"/>
                  </a:schemeClr>
                </a:solidFill>
              </a:rPr>
              <a:t>التعليم المدمج هو تعليم  يجمع بين  نماذج متصلة وأخرى غير متصلة من التعليم وغالبا  تكون النماذج المتصلة </a:t>
            </a:r>
            <a:r>
              <a:rPr lang="en-US" dirty="0">
                <a:solidFill>
                  <a:schemeClr val="accent4">
                    <a:lumMod val="75000"/>
                  </a:schemeClr>
                </a:solidFill>
              </a:rPr>
              <a:t>Online</a:t>
            </a:r>
            <a:r>
              <a:rPr lang="ar-SA" dirty="0">
                <a:solidFill>
                  <a:schemeClr val="accent4">
                    <a:lumMod val="75000"/>
                  </a:schemeClr>
                </a:solidFill>
              </a:rPr>
              <a:t> من خلال الانترنت </a:t>
            </a:r>
            <a:r>
              <a:rPr lang="en-US" dirty="0">
                <a:solidFill>
                  <a:schemeClr val="accent4">
                    <a:lumMod val="75000"/>
                  </a:schemeClr>
                </a:solidFill>
              </a:rPr>
              <a:t>Internet</a:t>
            </a:r>
            <a:r>
              <a:rPr lang="ar-SA" dirty="0">
                <a:solidFill>
                  <a:schemeClr val="accent4">
                    <a:lumMod val="75000"/>
                  </a:schemeClr>
                </a:solidFill>
              </a:rPr>
              <a:t> أو من خلال الانترانت </a:t>
            </a:r>
            <a:r>
              <a:rPr lang="en-US" dirty="0">
                <a:solidFill>
                  <a:schemeClr val="accent4">
                    <a:lumMod val="75000"/>
                  </a:schemeClr>
                </a:solidFill>
              </a:rPr>
              <a:t>Intranet</a:t>
            </a:r>
            <a:r>
              <a:rPr lang="ar-SA" dirty="0">
                <a:solidFill>
                  <a:schemeClr val="accent4">
                    <a:lumMod val="75000"/>
                  </a:schemeClr>
                </a:solidFill>
              </a:rPr>
              <a:t> وبالنسبة للنماذج الغير متصلة </a:t>
            </a:r>
            <a:r>
              <a:rPr lang="en-US" dirty="0">
                <a:solidFill>
                  <a:schemeClr val="accent4">
                    <a:lumMod val="75000"/>
                  </a:schemeClr>
                </a:solidFill>
              </a:rPr>
              <a:t>Offline</a:t>
            </a:r>
            <a:r>
              <a:rPr lang="ar-SA" dirty="0">
                <a:solidFill>
                  <a:schemeClr val="accent4">
                    <a:lumMod val="75000"/>
                  </a:schemeClr>
                </a:solidFill>
              </a:rPr>
              <a:t> تحدث في الفصول التقليدية </a:t>
            </a:r>
            <a:r>
              <a:rPr lang="ar-SA" b="1" dirty="0">
                <a:solidFill>
                  <a:schemeClr val="accent4">
                    <a:lumMod val="75000"/>
                  </a:schemeClr>
                </a:solidFill>
              </a:rPr>
              <a:t>(</a:t>
            </a:r>
            <a:r>
              <a:rPr lang="en-US" b="1" dirty="0">
                <a:solidFill>
                  <a:schemeClr val="accent4">
                    <a:lumMod val="75000"/>
                  </a:schemeClr>
                </a:solidFill>
              </a:rPr>
              <a:t>Harvey singh,2003,51-54</a:t>
            </a:r>
            <a:r>
              <a:rPr lang="ar-SA" dirty="0">
                <a:solidFill>
                  <a:schemeClr val="accent4">
                    <a:lumMod val="75000"/>
                  </a:schemeClr>
                </a:solidFill>
              </a:rPr>
              <a:t>). </a:t>
            </a:r>
            <a:endParaRPr lang="en-US" dirty="0">
              <a:solidFill>
                <a:schemeClr val="accent4">
                  <a:lumMod val="75000"/>
                </a:schemeClr>
              </a:solidFill>
            </a:endParaRPr>
          </a:p>
          <a:p>
            <a:endParaRPr lang="ar-SA" dirty="0"/>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Tree>
  </p:cSld>
  <p:clrMapOvr>
    <a:masterClrMapping/>
  </p:clrMapOvr>
  <p:transition advClick="0" advTm="10000">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a:effectLst>
                  <a:outerShdw blurRad="38100" dist="38100" dir="2700000" algn="tl">
                    <a:srgbClr val="000000">
                      <a:alpha val="43137"/>
                    </a:srgbClr>
                  </a:outerShdw>
                </a:effectLst>
              </a:rPr>
              <a:t>العوامل التي أدت للتعليم الالكتروني </a:t>
            </a:r>
            <a:r>
              <a:rPr lang="ar-SA" b="1" dirty="0" smtClean="0">
                <a:effectLst>
                  <a:outerShdw blurRad="38100" dist="38100" dir="2700000" algn="tl">
                    <a:srgbClr val="000000">
                      <a:alpha val="43137"/>
                    </a:srgbClr>
                  </a:outerShdw>
                </a:effectLst>
              </a:rPr>
              <a:t>:</a:t>
            </a:r>
            <a:endParaRPr lang="ar-SA" b="1"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92500"/>
          </a:bodyPr>
          <a:lstStyle/>
          <a:p>
            <a:pPr lvl="0"/>
            <a:r>
              <a:rPr lang="ar-SA" b="1" dirty="0">
                <a:solidFill>
                  <a:schemeClr val="accent4">
                    <a:lumMod val="75000"/>
                  </a:schemeClr>
                </a:solidFill>
                <a:effectLst>
                  <a:outerShdw blurRad="38100" dist="38100" dir="2700000" algn="tl">
                    <a:srgbClr val="000000">
                      <a:alpha val="43137"/>
                    </a:srgbClr>
                  </a:outerShdw>
                </a:effectLst>
              </a:rPr>
              <a:t>ارتفاع مستوى الوعي بأهمية التعليم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إلزامية التعليم إلى سن معينة في معظم دول العالم حالياً.</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الحاجة المستمرة إلى التعليم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التدريب في جميع المجالات.</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ازدحام الفصول الدراسية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النقص النسبي في عدد المعلمين.</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عدم قدرة مؤسسات التعليم التقليدية (خاصة الجامعات) على قبول جميع من يرغب في الدراسة</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الانفجار المعرفي في شتى المجالات.</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التطور الكبير في مجال الحاسب الآلي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الاتصالات </a:t>
            </a:r>
            <a:endParaRPr lang="en-US" b="1" dirty="0">
              <a:solidFill>
                <a:schemeClr val="accent4">
                  <a:lumMod val="75000"/>
                </a:schemeClr>
              </a:solidFill>
              <a:effectLst>
                <a:outerShdw blurRad="38100" dist="38100" dir="2700000" algn="tl">
                  <a:srgbClr val="000000">
                    <a:alpha val="43137"/>
                  </a:srgbClr>
                </a:outerShdw>
              </a:effectLst>
            </a:endParaRP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Tree>
  </p:cSld>
  <p:clrMapOvr>
    <a:masterClrMapping/>
  </p:clrMapOvr>
  <p:transition advClick="0" advTm="10000">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lvl="0"/>
            <a:r>
              <a:rPr lang="ar-SA" b="1" dirty="0">
                <a:effectLst>
                  <a:outerShdw blurRad="38100" dist="38100" dir="2700000" algn="tl">
                    <a:srgbClr val="000000">
                      <a:alpha val="43137"/>
                    </a:srgbClr>
                  </a:outerShdw>
                </a:effectLst>
              </a:rPr>
              <a:t>متطلبات التعليم الالكتروني </a:t>
            </a:r>
          </a:p>
        </p:txBody>
      </p:sp>
      <p:sp>
        <p:nvSpPr>
          <p:cNvPr id="3" name="عنصر نائب للمحتوى 2"/>
          <p:cNvSpPr>
            <a:spLocks noGrp="1"/>
          </p:cNvSpPr>
          <p:nvPr>
            <p:ph idx="1"/>
          </p:nvPr>
        </p:nvSpPr>
        <p:spPr/>
        <p:txBody>
          <a:bodyPr/>
          <a:lstStyle/>
          <a:p>
            <a:pPr lvl="0"/>
            <a:r>
              <a:rPr lang="ar-SA" b="1" dirty="0">
                <a:solidFill>
                  <a:schemeClr val="accent4">
                    <a:lumMod val="75000"/>
                  </a:schemeClr>
                </a:solidFill>
                <a:effectLst>
                  <a:outerShdw blurRad="38100" dist="38100" dir="2700000" algn="tl">
                    <a:srgbClr val="000000">
                      <a:alpha val="43137"/>
                    </a:srgbClr>
                  </a:outerShdw>
                </a:effectLst>
              </a:rPr>
              <a:t>بنية تحتية شاملة وسائل اتصال سريعة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معامل حديثة للحاسب الآلي.</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 تدريب للمعلمين على استخدام التقنية .</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 بناء مناهج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مواد تعليمية جذابة .</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 برنامج فعال لإدارة العملية التعليمية من تسجيل الطلاب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متابعتهم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تقييمهم .</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 توفير هذه المواد التعليمية على مدار الساعة .</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 تخفيض التكاليف </a:t>
            </a:r>
            <a:r>
              <a:rPr lang="ar-SA" b="1" dirty="0" smtClean="0">
                <a:solidFill>
                  <a:schemeClr val="accent4">
                    <a:lumMod val="75000"/>
                  </a:schemeClr>
                </a:solidFill>
                <a:effectLst>
                  <a:outerShdw blurRad="38100" dist="38100" dir="2700000" algn="tl">
                    <a:srgbClr val="000000">
                      <a:alpha val="43137"/>
                    </a:srgbClr>
                  </a:outerShdw>
                </a:effectLst>
              </a:rPr>
              <a:t>.</a:t>
            </a:r>
            <a:endParaRPr lang="en-US" b="1" dirty="0">
              <a:solidFill>
                <a:schemeClr val="accent4">
                  <a:lumMod val="75000"/>
                </a:schemeClr>
              </a:solidFill>
              <a:effectLst>
                <a:outerShdw blurRad="38100" dist="38100" dir="2700000" algn="tl">
                  <a:srgbClr val="000000">
                    <a:alpha val="43137"/>
                  </a:srgbClr>
                </a:outerShdw>
              </a:effectLst>
            </a:endParaRP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Tree>
  </p:cSld>
  <p:clrMapOvr>
    <a:masterClrMapping/>
  </p:clrMapOvr>
  <p:transition advClick="0" advTm="10000">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effectLst>
                  <a:outerShdw blurRad="38100" dist="38100" dir="2700000" algn="tl">
                    <a:srgbClr val="000000">
                      <a:alpha val="43137"/>
                    </a:srgbClr>
                  </a:outerShdw>
                </a:effectLst>
              </a:rPr>
              <a:t>أهمية التعليم الالكتروني </a:t>
            </a:r>
          </a:p>
        </p:txBody>
      </p:sp>
      <p:sp>
        <p:nvSpPr>
          <p:cNvPr id="3" name="عنصر نائب للمحتوى 2"/>
          <p:cNvSpPr>
            <a:spLocks noGrp="1"/>
          </p:cNvSpPr>
          <p:nvPr>
            <p:ph idx="1"/>
          </p:nvPr>
        </p:nvSpPr>
        <p:spPr/>
        <p:txBody>
          <a:bodyPr>
            <a:normAutofit lnSpcReduction="10000"/>
          </a:bodyPr>
          <a:lstStyle/>
          <a:p>
            <a:pPr lvl="0"/>
            <a:r>
              <a:rPr lang="ar-SA" b="1" dirty="0">
                <a:solidFill>
                  <a:schemeClr val="accent4">
                    <a:lumMod val="75000"/>
                  </a:schemeClr>
                </a:solidFill>
                <a:effectLst>
                  <a:outerShdw blurRad="38100" dist="38100" dir="2700000" algn="tl">
                    <a:srgbClr val="000000">
                      <a:alpha val="43137"/>
                    </a:srgbClr>
                  </a:outerShdw>
                </a:effectLst>
              </a:rPr>
              <a:t>يعتبر التعليم الإلكتروني من الأساليب الحديثة في مجال التعليم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التدريب.</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كثير من الدول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المؤسسات الحكومية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الخاصة أعطت اهتمام كبير بهذه التقنية لجدواها الاقتصادية ولفاعليتها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كفاءتها في توفير المواد التعليمية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التدريبية لمنسوبي هذه المؤسسات في الوقت المناسب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المكان المناسب. </a:t>
            </a:r>
            <a:endParaRPr lang="en-US" b="1" dirty="0">
              <a:solidFill>
                <a:schemeClr val="accent4">
                  <a:lumMod val="75000"/>
                </a:schemeClr>
              </a:solidFill>
              <a:effectLst>
                <a:outerShdw blurRad="38100" dist="38100" dir="2700000" algn="tl">
                  <a:srgbClr val="000000">
                    <a:alpha val="43137"/>
                  </a:srgbClr>
                </a:outerShdw>
              </a:effectLst>
            </a:endParaRPr>
          </a:p>
          <a:p>
            <a:pPr lvl="0"/>
            <a:r>
              <a:rPr lang="ar-SA" b="1" dirty="0">
                <a:solidFill>
                  <a:schemeClr val="accent4">
                    <a:lumMod val="75000"/>
                  </a:schemeClr>
                </a:solidFill>
                <a:effectLst>
                  <a:outerShdw blurRad="38100" dist="38100" dir="2700000" algn="tl">
                    <a:srgbClr val="000000">
                      <a:alpha val="43137"/>
                    </a:srgbClr>
                  </a:outerShdw>
                </a:effectLst>
              </a:rPr>
              <a:t>شركات كبيرة مثل </a:t>
            </a:r>
            <a:r>
              <a:rPr lang="ar-SA" b="1" dirty="0" err="1">
                <a:solidFill>
                  <a:schemeClr val="accent4">
                    <a:lumMod val="75000"/>
                  </a:schemeClr>
                </a:solidFill>
                <a:effectLst>
                  <a:outerShdw blurRad="38100" dist="38100" dir="2700000" algn="tl">
                    <a:srgbClr val="000000">
                      <a:alpha val="43137"/>
                    </a:srgbClr>
                  </a:outerShdw>
                </a:effectLst>
              </a:rPr>
              <a:t>أرامكو</a:t>
            </a:r>
            <a:r>
              <a:rPr lang="ar-SA" b="1" dirty="0">
                <a:solidFill>
                  <a:schemeClr val="accent4">
                    <a:lumMod val="75000"/>
                  </a:schemeClr>
                </a:solidFill>
                <a:effectLst>
                  <a:outerShdw blurRad="38100" dist="38100" dir="2700000" algn="tl">
                    <a:srgbClr val="000000">
                      <a:alpha val="43137"/>
                    </a:srgbClr>
                  </a:outerShdw>
                </a:effectLst>
              </a:rPr>
              <a:t> السعودية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آي بي أم ومايكروسوفت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a:t>
            </a:r>
            <a:r>
              <a:rPr lang="ar-SA" b="1" dirty="0" err="1">
                <a:solidFill>
                  <a:schemeClr val="accent4">
                    <a:lumMod val="75000"/>
                  </a:schemeClr>
                </a:solidFill>
                <a:effectLst>
                  <a:outerShdw blurRad="38100" dist="38100" dir="2700000" algn="tl">
                    <a:srgbClr val="000000">
                      <a:alpha val="43137"/>
                    </a:srgbClr>
                  </a:outerShdw>
                </a:effectLst>
              </a:rPr>
              <a:t>سيسكو</a:t>
            </a:r>
            <a:r>
              <a:rPr lang="ar-SA" b="1" dirty="0">
                <a:solidFill>
                  <a:schemeClr val="accent4">
                    <a:lumMod val="75000"/>
                  </a:schemeClr>
                </a:solidFill>
                <a:effectLst>
                  <a:outerShdw blurRad="38100" dist="38100" dir="2700000" algn="tl">
                    <a:srgbClr val="000000">
                      <a:alpha val="43137"/>
                    </a:srgbClr>
                  </a:outerShdw>
                </a:effectLst>
              </a:rPr>
              <a:t> استخدمت هذه التقنية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وفرت مبالغ مالية كبيرة من تكاليف التعليم </a:t>
            </a:r>
            <a:r>
              <a:rPr lang="ar-SA" b="1" dirty="0" err="1">
                <a:solidFill>
                  <a:schemeClr val="accent4">
                    <a:lumMod val="75000"/>
                  </a:schemeClr>
                </a:solidFill>
                <a:effectLst>
                  <a:outerShdw blurRad="38100" dist="38100" dir="2700000" algn="tl">
                    <a:srgbClr val="000000">
                      <a:alpha val="43137"/>
                    </a:srgbClr>
                  </a:outerShdw>
                </a:effectLst>
              </a:rPr>
              <a:t>و</a:t>
            </a:r>
            <a:r>
              <a:rPr lang="ar-SA" b="1" dirty="0">
                <a:solidFill>
                  <a:schemeClr val="accent4">
                    <a:lumMod val="75000"/>
                  </a:schemeClr>
                </a:solidFill>
                <a:effectLst>
                  <a:outerShdw blurRad="38100" dist="38100" dir="2700000" algn="tl">
                    <a:srgbClr val="000000">
                      <a:alpha val="43137"/>
                    </a:srgbClr>
                  </a:outerShdw>
                </a:effectLst>
              </a:rPr>
              <a:t> التدريب. </a:t>
            </a:r>
            <a:endParaRPr lang="en-US" b="1" dirty="0">
              <a:solidFill>
                <a:schemeClr val="accent4">
                  <a:lumMod val="75000"/>
                </a:schemeClr>
              </a:solidFill>
              <a:effectLst>
                <a:outerShdw blurRad="38100" dist="38100" dir="2700000" algn="tl">
                  <a:srgbClr val="000000">
                    <a:alpha val="43137"/>
                  </a:srgbClr>
                </a:outerShdw>
              </a:effectLst>
            </a:endParaRPr>
          </a:p>
          <a:p>
            <a:endParaRPr lang="ar-SA" b="1" dirty="0">
              <a:solidFill>
                <a:schemeClr val="accent4">
                  <a:lumMod val="75000"/>
                </a:schemeClr>
              </a:solidFill>
              <a:effectLst>
                <a:outerShdw blurRad="38100" dist="38100" dir="2700000" algn="tl">
                  <a:srgbClr val="000000">
                    <a:alpha val="43137"/>
                  </a:srgbClr>
                </a:outerShdw>
              </a:effectLst>
            </a:endParaRPr>
          </a:p>
        </p:txBody>
      </p:sp>
      <p:pic>
        <p:nvPicPr>
          <p:cNvPr id="4" name="صورة 3" descr="2208201153808_img.gif"/>
          <p:cNvPicPr>
            <a:picLocks noChangeAspect="1"/>
          </p:cNvPicPr>
          <p:nvPr/>
        </p:nvPicPr>
        <p:blipFill>
          <a:blip r:embed="rId2"/>
          <a:stretch>
            <a:fillRect/>
          </a:stretch>
        </p:blipFill>
        <p:spPr>
          <a:xfrm>
            <a:off x="0" y="5357834"/>
            <a:ext cx="1500166" cy="1500166"/>
          </a:xfrm>
          <a:prstGeom prst="rect">
            <a:avLst/>
          </a:prstGeom>
        </p:spPr>
      </p:pic>
    </p:spTree>
  </p:cSld>
  <p:clrMapOvr>
    <a:masterClrMapping/>
  </p:clrMapOvr>
  <p:transition advClick="0" advTm="10000">
    <p:randomBar dir="vert"/>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924</Words>
  <Application>Microsoft Office PowerPoint</Application>
  <PresentationFormat>عرض على الشاشة (3:4)‏</PresentationFormat>
  <Paragraphs>46</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سمة Office</vt:lpstr>
      <vt:lpstr>نشأة التعليم الالكتروني </vt:lpstr>
      <vt:lpstr>مفهوم التعليم الالكتروني </vt:lpstr>
      <vt:lpstr>تطور مفهوم التعليم الالكتروني </vt:lpstr>
      <vt:lpstr>المرحلة الأولى : مرحلة التعليم عن بعد </vt:lpstr>
      <vt:lpstr>المرحلة الثانية : مرحلة التعليم المعتمد على الحاسب </vt:lpstr>
      <vt:lpstr>المرحلة الثالثة: مرحلة التعليم المعتمد على تقنية الانترنت</vt:lpstr>
      <vt:lpstr>المرحلة الرابعة: مرحلة التعليم الالكتروني</vt:lpstr>
      <vt:lpstr>أنواع التعليم الالكتروني :</vt:lpstr>
      <vt:lpstr>الشريحة 9</vt:lpstr>
      <vt:lpstr>العوامل التي أدت للتعليم الالكتروني :</vt:lpstr>
      <vt:lpstr>متطلبات التعليم الالكتروني </vt:lpstr>
      <vt:lpstr>أهمية التعليم الالكتروني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HP</dc:creator>
  <cp:lastModifiedBy>ABUMADA</cp:lastModifiedBy>
  <cp:revision>8</cp:revision>
  <dcterms:created xsi:type="dcterms:W3CDTF">2011-12-17T13:41:28Z</dcterms:created>
  <dcterms:modified xsi:type="dcterms:W3CDTF">2011-12-21T09:54:38Z</dcterms:modified>
</cp:coreProperties>
</file>