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84380"/>
    <p:restoredTop sz="94660"/>
  </p:normalViewPr>
  <p:slideViewPr>
    <p:cSldViewPr>
      <p:cViewPr varScale="1">
        <p:scale>
          <a:sx n="33" d="100"/>
          <a:sy n="33" d="100"/>
        </p:scale>
        <p:origin x="-828"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72109EE-42A4-4CBE-B5E4-3A951D0A5567}" type="datetimeFigureOut">
              <a:rPr lang="ar-SA" smtClean="0"/>
              <a:pPr/>
              <a:t>20/08/1432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F7756DBD-E3F5-46B9-A6F5-22A760D3E64A}"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72109EE-42A4-4CBE-B5E4-3A951D0A5567}" type="datetimeFigureOut">
              <a:rPr lang="ar-SA" smtClean="0"/>
              <a:pPr/>
              <a:t>20/08/1432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F7756DBD-E3F5-46B9-A6F5-22A760D3E64A}"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72109EE-42A4-4CBE-B5E4-3A951D0A5567}" type="datetimeFigureOut">
              <a:rPr lang="ar-SA" smtClean="0"/>
              <a:pPr/>
              <a:t>20/08/1432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F7756DBD-E3F5-46B9-A6F5-22A760D3E64A}"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72109EE-42A4-4CBE-B5E4-3A951D0A5567}" type="datetimeFigureOut">
              <a:rPr lang="ar-SA" smtClean="0"/>
              <a:pPr/>
              <a:t>20/08/1432</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F7756DBD-E3F5-46B9-A6F5-22A760D3E64A}"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72109EE-42A4-4CBE-B5E4-3A951D0A5567}" type="datetimeFigureOut">
              <a:rPr lang="ar-SA" smtClean="0"/>
              <a:pPr/>
              <a:t>20/08/1432</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F7756DBD-E3F5-46B9-A6F5-22A760D3E64A}"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72109EE-42A4-4CBE-B5E4-3A951D0A5567}" type="datetimeFigureOut">
              <a:rPr lang="ar-SA" smtClean="0"/>
              <a:pPr/>
              <a:t>20/08/1432</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F7756DBD-E3F5-46B9-A6F5-22A760D3E64A}"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72109EE-42A4-4CBE-B5E4-3A951D0A5567}" type="datetimeFigureOut">
              <a:rPr lang="ar-SA" smtClean="0"/>
              <a:pPr/>
              <a:t>20/08/1432</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F7756DBD-E3F5-46B9-A6F5-22A760D3E64A}"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72109EE-42A4-4CBE-B5E4-3A951D0A5567}" type="datetimeFigureOut">
              <a:rPr lang="ar-SA" smtClean="0"/>
              <a:pPr/>
              <a:t>20/08/1432</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F7756DBD-E3F5-46B9-A6F5-22A760D3E64A}"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smtClean="0"/>
              <a:t>انقر فوق الرمز لإضافة صورة</a:t>
            </a:r>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72109EE-42A4-4CBE-B5E4-3A951D0A5567}" type="datetimeFigureOut">
              <a:rPr lang="ar-SA" smtClean="0"/>
              <a:pPr/>
              <a:t>20/08/1432</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F7756DBD-E3F5-46B9-A6F5-22A760D3E64A}" type="slidenum">
              <a:rPr lang="ar-SA" smtClean="0"/>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72109EE-42A4-4CBE-B5E4-3A951D0A5567}" type="datetimeFigureOut">
              <a:rPr lang="ar-SA" smtClean="0"/>
              <a:pPr/>
              <a:t>20/08/1432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F7756DBD-E3F5-46B9-A6F5-22A760D3E64A}"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72109EE-42A4-4CBE-B5E4-3A951D0A5567}" type="datetimeFigureOut">
              <a:rPr lang="ar-SA" smtClean="0"/>
              <a:pPr/>
              <a:t>20/08/1432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F7756DBD-E3F5-46B9-A6F5-22A760D3E64A}"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FFFFFF"/>
            </a:gs>
            <a:gs pos="7001">
              <a:srgbClr val="E6E6E6"/>
            </a:gs>
            <a:gs pos="32001">
              <a:srgbClr val="7D8496"/>
            </a:gs>
            <a:gs pos="47000">
              <a:srgbClr val="E6E6E6"/>
            </a:gs>
            <a:gs pos="85001">
              <a:srgbClr val="7D8496"/>
            </a:gs>
            <a:gs pos="100000">
              <a:srgbClr val="E6E6E6"/>
            </a:gs>
          </a:gsLst>
          <a:lin ang="5400000" scaled="0"/>
          <a:tileRect/>
        </a:gradFill>
        <a:effectLst/>
      </p:bgPr>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72109EE-42A4-4CBE-B5E4-3A951D0A5567}" type="datetimeFigureOut">
              <a:rPr lang="ar-SA" smtClean="0"/>
              <a:pPr/>
              <a:t>20/08/1432</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F7756DBD-E3F5-46B9-A6F5-22A760D3E64A}"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357158" y="2071678"/>
            <a:ext cx="7772400" cy="1714512"/>
          </a:xfrm>
        </p:spPr>
        <p:txBody>
          <a:bodyPr>
            <a:normAutofit/>
          </a:bodyPr>
          <a:lstStyle/>
          <a:p>
            <a:r>
              <a:rPr lang="ar-SA" b="1" dirty="0" smtClean="0">
                <a:ln w="10541" cmpd="sng">
                  <a:solidFill>
                    <a:srgbClr val="7D7D7D">
                      <a:tint val="100000"/>
                      <a:shade val="100000"/>
                      <a:satMod val="110000"/>
                    </a:srgbClr>
                  </a:solidFill>
                  <a:prstDash val="solid"/>
                </a:ln>
                <a:solidFill>
                  <a:schemeClr val="bg2">
                    <a:lumMod val="10000"/>
                  </a:schemeClr>
                </a:solidFill>
                <a:cs typeface="DecoType Thuluth" pitchFamily="2" charset="-78"/>
              </a:rPr>
              <a:t>تطبيقات الحاسب في التعليم </a:t>
            </a:r>
            <a:endParaRPr lang="ar-SA" b="1" dirty="0">
              <a:ln w="10541" cmpd="sng">
                <a:solidFill>
                  <a:srgbClr val="7D7D7D">
                    <a:tint val="100000"/>
                    <a:shade val="100000"/>
                    <a:satMod val="110000"/>
                  </a:srgbClr>
                </a:solidFill>
                <a:prstDash val="solid"/>
              </a:ln>
              <a:solidFill>
                <a:schemeClr val="bg2">
                  <a:lumMod val="10000"/>
                </a:schemeClr>
              </a:solidFill>
              <a:cs typeface="DecoType Thuluth" pitchFamily="2" charset="-78"/>
            </a:endParaRPr>
          </a:p>
        </p:txBody>
      </p:sp>
      <p:sp>
        <p:nvSpPr>
          <p:cNvPr id="3" name="عنوان فرعي 2"/>
          <p:cNvSpPr>
            <a:spLocks noGrp="1"/>
          </p:cNvSpPr>
          <p:nvPr>
            <p:ph type="subTitle" idx="1"/>
          </p:nvPr>
        </p:nvSpPr>
        <p:spPr>
          <a:xfrm>
            <a:off x="1357290" y="4357694"/>
            <a:ext cx="6400800" cy="1643074"/>
          </a:xfrm>
        </p:spPr>
        <p:txBody>
          <a:bodyPr/>
          <a:lstStyle/>
          <a:p>
            <a:r>
              <a:rPr lang="ar-SA" sz="4400" b="1" dirty="0" smtClean="0">
                <a:ln w="10541" cmpd="sng">
                  <a:solidFill>
                    <a:srgbClr val="7D7D7D">
                      <a:tint val="100000"/>
                      <a:shade val="100000"/>
                      <a:satMod val="110000"/>
                    </a:srgbClr>
                  </a:solidFill>
                  <a:prstDash val="solid"/>
                </a:ln>
                <a:solidFill>
                  <a:schemeClr val="bg2">
                    <a:lumMod val="10000"/>
                  </a:schemeClr>
                </a:solidFill>
                <a:latin typeface="Forte" pitchFamily="66" charset="0"/>
                <a:cs typeface="Estrangelo Edessa" pitchFamily="66"/>
              </a:rPr>
              <a:t>دكتور</a:t>
            </a:r>
            <a:r>
              <a:rPr lang="en-US" sz="4400" b="1" dirty="0" smtClean="0">
                <a:ln w="10541" cmpd="sng">
                  <a:solidFill>
                    <a:srgbClr val="7D7D7D">
                      <a:tint val="100000"/>
                      <a:shade val="100000"/>
                      <a:satMod val="110000"/>
                    </a:srgbClr>
                  </a:solidFill>
                  <a:prstDash val="solid"/>
                </a:ln>
                <a:solidFill>
                  <a:schemeClr val="bg2">
                    <a:lumMod val="10000"/>
                  </a:schemeClr>
                </a:solidFill>
                <a:latin typeface="Forte" pitchFamily="66" charset="0"/>
                <a:cs typeface="Estrangelo Edessa" pitchFamily="66"/>
              </a:rPr>
              <a:t>/</a:t>
            </a:r>
            <a:r>
              <a:rPr lang="ar-SA" sz="4400" b="1" dirty="0" smtClean="0">
                <a:ln w="10541" cmpd="sng">
                  <a:solidFill>
                    <a:srgbClr val="7D7D7D">
                      <a:tint val="100000"/>
                      <a:shade val="100000"/>
                      <a:satMod val="110000"/>
                    </a:srgbClr>
                  </a:solidFill>
                  <a:prstDash val="solid"/>
                </a:ln>
                <a:solidFill>
                  <a:schemeClr val="bg2">
                    <a:lumMod val="10000"/>
                  </a:schemeClr>
                </a:solidFill>
                <a:latin typeface="Forte" pitchFamily="66" charset="0"/>
                <a:cs typeface="Estrangelo Edessa" pitchFamily="66"/>
              </a:rPr>
              <a:t> </a:t>
            </a:r>
            <a:r>
              <a:rPr lang="ar-SA" sz="4400" b="1" dirty="0" err="1" smtClean="0">
                <a:ln w="10541" cmpd="sng">
                  <a:solidFill>
                    <a:srgbClr val="7D7D7D">
                      <a:tint val="100000"/>
                      <a:shade val="100000"/>
                      <a:satMod val="110000"/>
                    </a:srgbClr>
                  </a:solidFill>
                  <a:prstDash val="solid"/>
                </a:ln>
                <a:solidFill>
                  <a:schemeClr val="bg2">
                    <a:lumMod val="10000"/>
                  </a:schemeClr>
                </a:solidFill>
                <a:latin typeface="Forte" pitchFamily="66" charset="0"/>
                <a:cs typeface="Estrangelo Edessa" pitchFamily="66"/>
              </a:rPr>
              <a:t>محمدعماشه</a:t>
            </a:r>
            <a:r>
              <a:rPr lang="ar-SA" sz="4400" b="1" dirty="0" smtClean="0">
                <a:ln w="10541" cmpd="sng">
                  <a:solidFill>
                    <a:srgbClr val="7D7D7D">
                      <a:tint val="100000"/>
                      <a:shade val="100000"/>
                      <a:satMod val="110000"/>
                    </a:srgbClr>
                  </a:solidFill>
                  <a:prstDash val="solid"/>
                </a:ln>
                <a:solidFill>
                  <a:schemeClr val="bg2">
                    <a:lumMod val="10000"/>
                  </a:schemeClr>
                </a:solidFill>
                <a:latin typeface="Forte" pitchFamily="66" charset="0"/>
                <a:cs typeface="Estrangelo Edessa" pitchFamily="66"/>
              </a:rPr>
              <a:t> </a:t>
            </a:r>
          </a:p>
          <a:p>
            <a:endParaRPr lang="ar-SA" dirty="0"/>
          </a:p>
        </p:txBody>
      </p:sp>
    </p:spTree>
  </p:cSld>
  <p:clrMapOvr>
    <a:masterClrMapping/>
  </p:clrMapOvr>
  <p:transition>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نشأة التعليم الالكتروني :</a:t>
            </a:r>
            <a:endParaRPr lang="ar-SA" b="1"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ndParaRPr>
          </a:p>
        </p:txBody>
      </p:sp>
      <p:sp>
        <p:nvSpPr>
          <p:cNvPr id="3" name="عنصر نائب للمحتوى 2"/>
          <p:cNvSpPr>
            <a:spLocks noGrp="1"/>
          </p:cNvSpPr>
          <p:nvPr>
            <p:ph idx="1"/>
          </p:nvPr>
        </p:nvSpPr>
        <p:spPr/>
        <p:txBody>
          <a:bodyPr/>
          <a:lstStyle/>
          <a:p>
            <a:r>
              <a:rPr lang="ar-SA" dirty="0" smtClean="0"/>
              <a:t>كانت نشأة التعليم الالكتروني في بريطانيا في منتصف القرن الهجري الماضي كدعائم لتقنيات الجامعة البريطانية المفتوحة ذات الشهرة الواسعة ، ثم ترعرع ونما بشكل أكثر قوة في الولايات المتحدة الأمريكية مرافقا لثورة المعلومات والاتصالات. إذا كان مهدها هناك وفى العقود الثلاثة الأخيرة انتشر التعليم الالكتروني في دول شتى مثل اليابان وفرنسا والصين وكوريا والهند وماليزيا وبعض الدول العربية . </a:t>
            </a:r>
            <a:endParaRPr lang="en-US" dirty="0" smtClean="0"/>
          </a:p>
          <a:p>
            <a:endParaRPr lang="ar-SA" dirty="0" smtClean="0"/>
          </a:p>
          <a:p>
            <a:endParaRPr lang="ar-SA" dirty="0"/>
          </a:p>
        </p:txBody>
      </p:sp>
      <p:graphicFrame>
        <p:nvGraphicFramePr>
          <p:cNvPr id="4" name="جدول 3"/>
          <p:cNvGraphicFramePr>
            <a:graphicFrameLocks noGrp="1"/>
          </p:cNvGraphicFramePr>
          <p:nvPr/>
        </p:nvGraphicFramePr>
        <p:xfrm>
          <a:off x="1524000" y="3246120"/>
          <a:ext cx="6096000" cy="365760"/>
        </p:xfrm>
        <a:graphic>
          <a:graphicData uri="http://schemas.openxmlformats.org/drawingml/2006/table">
            <a:tbl>
              <a:tblPr/>
              <a:tblGrid>
                <a:gridCol w="6096000"/>
              </a:tblGrid>
              <a:tr h="0">
                <a:tc>
                  <a:txBody>
                    <a:bodyPr/>
                    <a:lstStyle/>
                    <a:p>
                      <a:r>
                        <a:rPr lang="ar-SA" dirty="0"/>
                        <a:t> </a:t>
                      </a:r>
                    </a:p>
                  </a:txBody>
                  <a:tcPr anchor="ctr">
                    <a:lnL>
                      <a:noFill/>
                    </a:lnL>
                    <a:lnR>
                      <a:noFill/>
                    </a:lnR>
                    <a:lnT>
                      <a:noFill/>
                    </a:lnT>
                    <a:lnB>
                      <a:noFill/>
                    </a:lnB>
                  </a:tcPr>
                </a:tc>
              </a:tr>
            </a:tbl>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22" presetClass="entr" presetSubtype="4" fill="hold"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wipe(down)">
                                      <p:cBhvr>
                                        <p:cTn id="10"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b="1"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مفهوم التعليم الالكتروني : </a:t>
            </a:r>
            <a:r>
              <a:rPr lang="en-US" b="1"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
            </a:r>
            <a:br>
              <a:rPr lang="en-US" b="1"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br>
            <a:endParaRPr lang="ar-SA" b="1"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ndParaRPr>
          </a:p>
        </p:txBody>
      </p:sp>
      <p:sp>
        <p:nvSpPr>
          <p:cNvPr id="3" name="عنصر نائب للمحتوى 2"/>
          <p:cNvSpPr>
            <a:spLocks noGrp="1"/>
          </p:cNvSpPr>
          <p:nvPr>
            <p:ph idx="1"/>
          </p:nvPr>
        </p:nvSpPr>
        <p:spPr/>
        <p:txBody>
          <a:bodyPr>
            <a:normAutofit fontScale="85000" lnSpcReduction="20000"/>
          </a:bodyPr>
          <a:lstStyle/>
          <a:p>
            <a:r>
              <a:rPr lang="ar-SA" dirty="0" smtClean="0"/>
              <a:t>هناك العديد من التعريفات للتعليم الالكتروني منها : </a:t>
            </a:r>
            <a:endParaRPr lang="en-US" dirty="0" smtClean="0"/>
          </a:p>
          <a:p>
            <a:r>
              <a:rPr lang="ar-SA" dirty="0" smtClean="0"/>
              <a:t>فيرى </a:t>
            </a:r>
            <a:r>
              <a:rPr lang="ar-SA" b="1" dirty="0" smtClean="0"/>
              <a:t>(</a:t>
            </a:r>
            <a:r>
              <a:rPr lang="ar-SA" b="1" dirty="0" err="1" smtClean="0"/>
              <a:t>عبدالله</a:t>
            </a:r>
            <a:r>
              <a:rPr lang="ar-SA" b="1" dirty="0" smtClean="0"/>
              <a:t> الموسى )</a:t>
            </a:r>
            <a:r>
              <a:rPr lang="ar-SA" dirty="0" smtClean="0"/>
              <a:t> أن التعليم الإلكتروني هو طريقة للتعليم باستخدام آليات الاتصال الحديثة من حاسب وشبكاته </a:t>
            </a:r>
            <a:r>
              <a:rPr lang="ar-SA" dirty="0" err="1" smtClean="0"/>
              <a:t>و</a:t>
            </a:r>
            <a:r>
              <a:rPr lang="ar-SA" dirty="0" smtClean="0"/>
              <a:t> وسائطه المتعددة من صوت وصورة ، ورسومات ، وآليات بحث ، ومكتبات إلكترونية ، وكذلك بوابات الإنترنت سواءً كان عن بعد أو في الفصل الدراسي المهم المقصود هو استخدام التقنية بجميع أنواعها في إيصال المعلومة للمتعلم بأقصر وقت وأقل جهد وأكبر فائدة .</a:t>
            </a:r>
            <a:endParaRPr lang="en-US" dirty="0" smtClean="0"/>
          </a:p>
          <a:p>
            <a:r>
              <a:rPr lang="ar-SA" b="1" dirty="0" smtClean="0"/>
              <a:t>أما (بدر الخان ، 2005، 18)</a:t>
            </a:r>
            <a:r>
              <a:rPr lang="ar-SA" dirty="0" smtClean="0"/>
              <a:t> فقد عرفة على أنة طريقة إبداعية لتقديم بيئة تفاعلية ، متمركزة حول المتعلمين ، ومصممة مسبقا بشكل جيد ، وميسرة </a:t>
            </a:r>
            <a:r>
              <a:rPr lang="ar-SA" dirty="0" err="1" smtClean="0"/>
              <a:t>لاى</a:t>
            </a:r>
            <a:r>
              <a:rPr lang="ar-SA" dirty="0" smtClean="0"/>
              <a:t> فرد ، وفى </a:t>
            </a:r>
            <a:r>
              <a:rPr lang="ar-SA" dirty="0" err="1" smtClean="0"/>
              <a:t>اى</a:t>
            </a:r>
            <a:r>
              <a:rPr lang="ar-SA" dirty="0" smtClean="0"/>
              <a:t> مكان ، </a:t>
            </a:r>
            <a:r>
              <a:rPr lang="ar-SA" dirty="0" err="1" smtClean="0"/>
              <a:t>واى</a:t>
            </a:r>
            <a:r>
              <a:rPr lang="ar-SA" dirty="0" smtClean="0"/>
              <a:t> وقت باستعمال خصائص ومصادر الانترنت والتقنيات الرقمية بالتطابق مع مبادئ التصميم التعليمي المناسبة لبيئة التعليم المفتوحة ، والمرنة والموزعة</a:t>
            </a:r>
            <a:r>
              <a:rPr lang="ar-SA" b="1" dirty="0" smtClean="0"/>
              <a:t>.</a:t>
            </a:r>
            <a:endParaRPr lang="en-US" dirty="0" smtClean="0"/>
          </a:p>
          <a:p>
            <a:endParaRPr lang="ar-SA" dirty="0" smtClean="0"/>
          </a:p>
          <a:p>
            <a:endParaRPr lang="ar-SA"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22" presetClass="entr" presetSubtype="4" fill="hold"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wipe(down)">
                                      <p:cBhvr>
                                        <p:cTn id="10" dur="500"/>
                                        <p:tgtEl>
                                          <p:spTgt spid="3">
                                            <p:txEl>
                                              <p:pRg st="0" end="0"/>
                                            </p:txEl>
                                          </p:spTgt>
                                        </p:tgtEl>
                                      </p:cBhvr>
                                    </p:animEffect>
                                  </p:childTnLst>
                                </p:cTn>
                              </p:par>
                              <p:par>
                                <p:cTn id="11" presetID="22" presetClass="entr" presetSubtype="4" fill="hold"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wipe(down)">
                                      <p:cBhvr>
                                        <p:cTn id="13" dur="500"/>
                                        <p:tgtEl>
                                          <p:spTgt spid="3">
                                            <p:txEl>
                                              <p:pRg st="1" end="1"/>
                                            </p:txEl>
                                          </p:spTgt>
                                        </p:tgtEl>
                                      </p:cBhvr>
                                    </p:animEffect>
                                  </p:childTnLst>
                                </p:cTn>
                              </p:par>
                              <p:par>
                                <p:cTn id="14" presetID="22" presetClass="entr" presetSubtype="4" fill="hold" nodeType="with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wipe(down)">
                                      <p:cBhvr>
                                        <p:cTn id="16"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b="1"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تطور مفهوم التعليم الالكتروني :</a:t>
            </a: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r>
            <a:b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endParaRPr lang="ar-SA" dirty="0"/>
          </a:p>
        </p:txBody>
      </p:sp>
      <p:sp>
        <p:nvSpPr>
          <p:cNvPr id="3" name="عنصر نائب للمحتوى 2"/>
          <p:cNvSpPr>
            <a:spLocks noGrp="1"/>
          </p:cNvSpPr>
          <p:nvPr>
            <p:ph idx="1"/>
          </p:nvPr>
        </p:nvSpPr>
        <p:spPr/>
        <p:txBody>
          <a:bodyPr>
            <a:normAutofit fontScale="85000" lnSpcReduction="20000"/>
          </a:bodyPr>
          <a:lstStyle/>
          <a:p>
            <a:r>
              <a:rPr lang="ar-SA" dirty="0" smtClean="0"/>
              <a:t>في الحقيقة لم يكن ظهور التعليم الالكتروني وليد اللحظة  بل يعتبر نتاج لمراحل مر </a:t>
            </a:r>
            <a:r>
              <a:rPr lang="ar-SA" dirty="0" err="1" smtClean="0"/>
              <a:t>بها</a:t>
            </a:r>
            <a:r>
              <a:rPr lang="ar-SA" dirty="0" smtClean="0"/>
              <a:t> التعليم من قبل منذ ظهور ما عرف سابقا بالتعليم عن بعد وأخذت هذه المراحل في التطور (أربعة مرحل ) إلى أن ظهر هذا المصطلح </a:t>
            </a:r>
            <a:r>
              <a:rPr lang="ar-SA" dirty="0" err="1" smtClean="0"/>
              <a:t>و</a:t>
            </a:r>
            <a:r>
              <a:rPr lang="ar-SA" dirty="0" smtClean="0"/>
              <a:t> المراحل  هي :</a:t>
            </a:r>
            <a:endParaRPr lang="en-US" dirty="0" smtClean="0"/>
          </a:p>
          <a:p>
            <a:r>
              <a:rPr lang="ar-SA" b="1" dirty="0" smtClean="0"/>
              <a:t>المرحلة الأولى : مرحلة التعليم عن بعد :</a:t>
            </a:r>
            <a:endParaRPr lang="en-US" b="1" dirty="0" smtClean="0"/>
          </a:p>
          <a:p>
            <a:r>
              <a:rPr lang="ar-SA" dirty="0" smtClean="0"/>
              <a:t>وتميزت هذه الفترة بظهور التعليم بالمراسلة وتعتبر جامعة شيكاغو أول جامعة في العالم في تطبيق هذا النوع من التعليم من خلال إرسال المواد التعليمية للمتعلم عبر البريد وكانت هذه الطريقة عليها تحفظ في الاعتراف </a:t>
            </a:r>
            <a:r>
              <a:rPr lang="ar-SA" dirty="0" err="1" smtClean="0"/>
              <a:t>بها</a:t>
            </a:r>
            <a:r>
              <a:rPr lang="ar-SA" dirty="0" smtClean="0"/>
              <a:t> من العديد من الدول والمؤسسات وتطور الأمر بعد ذلك إلى </a:t>
            </a:r>
            <a:r>
              <a:rPr lang="ar-SA" dirty="0" err="1" smtClean="0"/>
              <a:t>ظهو</a:t>
            </a:r>
            <a:r>
              <a:rPr lang="ar-SA" dirty="0" smtClean="0"/>
              <a:t> إذاعات تعليمية ثم ظهور التليفزيون ثم توظيف التقنيات الأخرى مثل السينما والفيديو والتسجيلات الصوتية وأصبح ما يطلق علية التعليم عن بعد باستخدام حقائب التدريب والتعليم .</a:t>
            </a:r>
            <a:endParaRPr lang="en-US" dirty="0" smtClean="0"/>
          </a:p>
          <a:p>
            <a:endParaRPr lang="ar-SA"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22" presetClass="entr" presetSubtype="4" fill="hold"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wipe(down)">
                                      <p:cBhvr>
                                        <p:cTn id="10" dur="500"/>
                                        <p:tgtEl>
                                          <p:spTgt spid="3">
                                            <p:txEl>
                                              <p:pRg st="0" end="0"/>
                                            </p:txEl>
                                          </p:spTgt>
                                        </p:tgtEl>
                                      </p:cBhvr>
                                    </p:animEffect>
                                  </p:childTnLst>
                                </p:cTn>
                              </p:par>
                              <p:par>
                                <p:cTn id="11" presetID="22" presetClass="entr" presetSubtype="4" fill="hold"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wipe(down)">
                                      <p:cBhvr>
                                        <p:cTn id="13" dur="500"/>
                                        <p:tgtEl>
                                          <p:spTgt spid="3">
                                            <p:txEl>
                                              <p:pRg st="1" end="1"/>
                                            </p:txEl>
                                          </p:spTgt>
                                        </p:tgtEl>
                                      </p:cBhvr>
                                    </p:animEffect>
                                  </p:childTnLst>
                                </p:cTn>
                              </p:par>
                              <p:par>
                                <p:cTn id="14" presetID="22" presetClass="entr" presetSubtype="4" fill="hold" nodeType="with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wipe(down)">
                                      <p:cBhvr>
                                        <p:cTn id="16"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تابع </a:t>
            </a:r>
            <a:r>
              <a:rPr lang="en-US" b="1"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a:t>
            </a:r>
            <a:r>
              <a:rPr lang="ar-SA" b="1"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مراحل </a:t>
            </a:r>
            <a:r>
              <a:rPr lang="ar-SA" b="1" dirty="0" err="1"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تطورمفهوم</a:t>
            </a:r>
            <a:r>
              <a:rPr lang="ar-SA" b="1"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 التعليم </a:t>
            </a:r>
            <a:endParaRPr lang="ar-SA" b="1"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ndParaRPr>
          </a:p>
        </p:txBody>
      </p:sp>
      <p:sp>
        <p:nvSpPr>
          <p:cNvPr id="3" name="عنصر نائب للمحتوى 2"/>
          <p:cNvSpPr>
            <a:spLocks noGrp="1"/>
          </p:cNvSpPr>
          <p:nvPr>
            <p:ph idx="1"/>
          </p:nvPr>
        </p:nvSpPr>
        <p:spPr/>
        <p:txBody>
          <a:bodyPr>
            <a:normAutofit fontScale="47500" lnSpcReduction="20000"/>
          </a:bodyPr>
          <a:lstStyle/>
          <a:p>
            <a:r>
              <a:rPr lang="ar-SA" b="1" dirty="0" smtClean="0"/>
              <a:t>المرحلة الثانية : مرحلة التعليم المعتمد على الحاسب </a:t>
            </a:r>
            <a:r>
              <a:rPr lang="ar-SA" dirty="0" smtClean="0"/>
              <a:t>:</a:t>
            </a:r>
            <a:endParaRPr lang="en-US" dirty="0" smtClean="0"/>
          </a:p>
          <a:p>
            <a:r>
              <a:rPr lang="ar-SA" dirty="0" smtClean="0"/>
              <a:t>اتسع هذا المفهوم بعد ظهور أجهزة الحاسب مع مطلع الثمانينات وظهر التعليم المعزز بالحاسب </a:t>
            </a:r>
            <a:r>
              <a:rPr lang="en-US" dirty="0" smtClean="0"/>
              <a:t>Computer-Assisted Learning</a:t>
            </a:r>
            <a:r>
              <a:rPr lang="ar-SA" dirty="0" smtClean="0"/>
              <a:t> وهو تفاعل بين المتعلم ونظام الحاسب يصمم لتعلم الطالب وظهر التعليم المدار بالحاسب </a:t>
            </a:r>
            <a:r>
              <a:rPr lang="en-US" dirty="0" smtClean="0"/>
              <a:t>Computer Managed Instruction</a:t>
            </a:r>
            <a:r>
              <a:rPr lang="ar-SA" dirty="0" smtClean="0"/>
              <a:t> وهى استخدام الحاسب كمادة تعليمية يتم فيه تدريس الحاسب كمادة تعليمية ثم ظهر استخدام الحاسب كأداة </a:t>
            </a:r>
            <a:r>
              <a:rPr lang="en-US" dirty="0" smtClean="0"/>
              <a:t>Computer-As- a Tool</a:t>
            </a:r>
            <a:r>
              <a:rPr lang="ar-SA" dirty="0" smtClean="0"/>
              <a:t> </a:t>
            </a:r>
            <a:r>
              <a:rPr lang="ar-SA" dirty="0" err="1" smtClean="0"/>
              <a:t>اى</a:t>
            </a:r>
            <a:r>
              <a:rPr lang="ar-SA" dirty="0" smtClean="0"/>
              <a:t> استخدام الحاسب كأداة يدخل فيه استخدام المعلم للحاسب كأداة تدريس .</a:t>
            </a:r>
            <a:endParaRPr lang="en-US" dirty="0" smtClean="0"/>
          </a:p>
          <a:p>
            <a:r>
              <a:rPr lang="ar-SA" dirty="0" smtClean="0"/>
              <a:t> </a:t>
            </a:r>
            <a:endParaRPr lang="en-US" dirty="0" smtClean="0"/>
          </a:p>
          <a:p>
            <a:r>
              <a:rPr lang="ar-SA" b="1" dirty="0" smtClean="0"/>
              <a:t>المرحلة الثالثة: مرحلة التعليم المعتمد على تقنية الانترنت:</a:t>
            </a:r>
            <a:endParaRPr lang="en-US" b="1" dirty="0" smtClean="0"/>
          </a:p>
          <a:p>
            <a:r>
              <a:rPr lang="ar-SA" dirty="0" smtClean="0"/>
              <a:t>هذه المرحلة تميزت بظهور الانترنت التي تعد وسيلة معرفية راقية لما تحمله من معارف هائلة وخيارات متنوعة وينظر إليها كأحد مكونات المصادر التعليمية الرئيسية للبرامج التعليمية ومن ابرز ما تقدمة الانترنت في العمل التربوي خدمة البريد الالكتروني والقوائم البريدية </a:t>
            </a:r>
            <a:r>
              <a:rPr lang="en-US" dirty="0" smtClean="0"/>
              <a:t>Mailing list</a:t>
            </a:r>
            <a:r>
              <a:rPr lang="ar-SA" dirty="0" smtClean="0"/>
              <a:t> ونظام المجموعات الإخبارية </a:t>
            </a:r>
            <a:r>
              <a:rPr lang="en-US" dirty="0" err="1" smtClean="0"/>
              <a:t>Usenet,Net</a:t>
            </a:r>
            <a:r>
              <a:rPr lang="en-US" dirty="0" smtClean="0"/>
              <a:t> New Groups, News</a:t>
            </a:r>
            <a:r>
              <a:rPr lang="ar-SA" dirty="0" smtClean="0"/>
              <a:t>) وبرامج المحادثة </a:t>
            </a:r>
            <a:r>
              <a:rPr lang="en-US" dirty="0" smtClean="0"/>
              <a:t>Internet Relay Chat</a:t>
            </a:r>
            <a:r>
              <a:rPr lang="ar-SA" dirty="0" smtClean="0"/>
              <a:t> والتحاور بالصوت والصورة </a:t>
            </a:r>
            <a:r>
              <a:rPr lang="en-US" dirty="0" smtClean="0"/>
              <a:t>Video Conference</a:t>
            </a:r>
          </a:p>
          <a:p>
            <a:r>
              <a:rPr lang="ar-SA" b="1" dirty="0" smtClean="0"/>
              <a:t>المرحلة الرابعة: مرحلة التعليم الالكتروني:</a:t>
            </a:r>
            <a:endParaRPr lang="en-US" b="1" dirty="0" smtClean="0"/>
          </a:p>
          <a:p>
            <a:r>
              <a:rPr lang="ar-SA" dirty="0" smtClean="0"/>
              <a:t>وظهر فيها مصطلح التعليم الالكتروني نتيجة مزج محتويات المنظومة التعليمية التي ذكرت سابقا ونقلها بصورة أكثر تطورا وأكثر تشويقا . والتعليم الالكتروني هو تعليم قريب من مفهوم التعليم المعتمد على الانترنت يستخدم تقنيات الانترنت ويضيف إلى ذلك أدوات يتم فيها التحكم وتصميم وتنفيذ وإدارة وتقويم عملية التعلم باستخدام برامج مثل </a:t>
            </a:r>
            <a:r>
              <a:rPr lang="en-US" dirty="0" err="1" smtClean="0"/>
              <a:t>Webct</a:t>
            </a:r>
            <a:r>
              <a:rPr lang="en-US" dirty="0" smtClean="0"/>
              <a:t>-Blackboard</a:t>
            </a:r>
          </a:p>
          <a:p>
            <a:r>
              <a:rPr lang="ar-SA" dirty="0" smtClean="0"/>
              <a:t> </a:t>
            </a:r>
            <a:endParaRPr lang="en-US" dirty="0" smtClean="0"/>
          </a:p>
          <a:p>
            <a:endParaRPr lang="ar-SA"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par>
                                <p:cTn id="11" presetID="22" presetClass="entr" presetSubtype="4"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down)">
                                      <p:cBhvr>
                                        <p:cTn id="13" dur="500"/>
                                        <p:tgtEl>
                                          <p:spTgt spid="3">
                                            <p:txEl>
                                              <p:pRg st="2" end="2"/>
                                            </p:txEl>
                                          </p:spTgt>
                                        </p:tgtEl>
                                      </p:cBhvr>
                                    </p:animEffect>
                                  </p:childTnLst>
                                </p:cTn>
                              </p:par>
                              <p:par>
                                <p:cTn id="14" presetID="22" presetClass="entr" presetSubtype="4"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wipe(down)">
                                      <p:cBhvr>
                                        <p:cTn id="16" dur="500"/>
                                        <p:tgtEl>
                                          <p:spTgt spid="3">
                                            <p:txEl>
                                              <p:pRg st="3" end="3"/>
                                            </p:txEl>
                                          </p:spTgt>
                                        </p:tgtEl>
                                      </p:cBhvr>
                                    </p:animEffect>
                                  </p:childTnLst>
                                </p:cTn>
                              </p:par>
                              <p:par>
                                <p:cTn id="17" presetID="22" presetClass="entr" presetSubtype="4"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wipe(down)">
                                      <p:cBhvr>
                                        <p:cTn id="19" dur="500"/>
                                        <p:tgtEl>
                                          <p:spTgt spid="3">
                                            <p:txEl>
                                              <p:pRg st="4" end="4"/>
                                            </p:txEl>
                                          </p:spTgt>
                                        </p:tgtEl>
                                      </p:cBhvr>
                                    </p:animEffect>
                                  </p:childTnLst>
                                </p:cTn>
                              </p:par>
                              <p:par>
                                <p:cTn id="20" presetID="22" presetClass="entr" presetSubtype="4" fill="hold"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wipe(down)">
                                      <p:cBhvr>
                                        <p:cTn id="22" dur="500"/>
                                        <p:tgtEl>
                                          <p:spTgt spid="3">
                                            <p:txEl>
                                              <p:pRg st="5" end="5"/>
                                            </p:txEl>
                                          </p:spTgt>
                                        </p:tgtEl>
                                      </p:cBhvr>
                                    </p:animEffect>
                                  </p:childTnLst>
                                </p:cTn>
                              </p:par>
                              <p:par>
                                <p:cTn id="23" presetID="22" presetClass="entr" presetSubtype="4"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wipe(down)">
                                      <p:cBhvr>
                                        <p:cTn id="25" dur="500"/>
                                        <p:tgtEl>
                                          <p:spTgt spid="3">
                                            <p:txEl>
                                              <p:pRg st="6" end="6"/>
                                            </p:txEl>
                                          </p:spTgt>
                                        </p:tgtEl>
                                      </p:cBhvr>
                                    </p:animEffect>
                                  </p:childTnLst>
                                </p:cTn>
                              </p:par>
                              <p:par>
                                <p:cTn id="26" presetID="22" presetClass="entr" presetSubtype="4" fill="hold" nodeType="with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Effect transition="in" filter="wipe(down)">
                                      <p:cBhvr>
                                        <p:cTn id="28"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أنواع التعليم الالكتروني</a:t>
            </a:r>
            <a:endParaRPr lang="ar-SA" b="1"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ndParaRPr>
          </a:p>
        </p:txBody>
      </p:sp>
      <p:sp>
        <p:nvSpPr>
          <p:cNvPr id="3" name="عنصر نائب للمحتوى 2"/>
          <p:cNvSpPr>
            <a:spLocks noGrp="1"/>
          </p:cNvSpPr>
          <p:nvPr>
            <p:ph idx="1"/>
          </p:nvPr>
        </p:nvSpPr>
        <p:spPr/>
        <p:txBody>
          <a:bodyPr>
            <a:normAutofit fontScale="55000" lnSpcReduction="20000"/>
          </a:bodyPr>
          <a:lstStyle/>
          <a:p>
            <a:r>
              <a:rPr lang="ar-SA" dirty="0" smtClean="0"/>
              <a:t>يمكن تقسيم التعليم الالكتروني إلى ثلاثة أنواع هي :</a:t>
            </a:r>
            <a:endParaRPr lang="en-US" dirty="0" smtClean="0"/>
          </a:p>
          <a:p>
            <a:r>
              <a:rPr lang="ar-SA" b="1" dirty="0" smtClean="0"/>
              <a:t>التعليم الالكتروني المتزامن </a:t>
            </a:r>
            <a:r>
              <a:rPr lang="en-US" b="1" dirty="0" smtClean="0"/>
              <a:t>Synchronous</a:t>
            </a:r>
            <a:r>
              <a:rPr lang="ar-SA" b="1" dirty="0" smtClean="0"/>
              <a:t>:</a:t>
            </a:r>
            <a:endParaRPr lang="en-US" dirty="0" smtClean="0"/>
          </a:p>
          <a:p>
            <a:r>
              <a:rPr lang="ar-SA" dirty="0" smtClean="0"/>
              <a:t>وهو تعليم الكتروني يجتمع فيه المعلم مع المتعلمون في أن واحد ليتم بينهم اتصال متزامن بالنص </a:t>
            </a:r>
            <a:r>
              <a:rPr lang="en-US" dirty="0" smtClean="0"/>
              <a:t>chat</a:t>
            </a:r>
            <a:r>
              <a:rPr lang="ar-SA" dirty="0" smtClean="0"/>
              <a:t> أو الصوت أو الفيديو. </a:t>
            </a:r>
            <a:endParaRPr lang="en-US" dirty="0" smtClean="0"/>
          </a:p>
          <a:p>
            <a:r>
              <a:rPr lang="ar-SA" b="1" dirty="0" smtClean="0"/>
              <a:t>التعليم الالكتروني الغير متزامن </a:t>
            </a:r>
            <a:r>
              <a:rPr lang="en-US" b="1" dirty="0" smtClean="0"/>
              <a:t>Asynchronous</a:t>
            </a:r>
            <a:r>
              <a:rPr lang="ar-SA" b="1" dirty="0" smtClean="0"/>
              <a:t>:</a:t>
            </a:r>
            <a:endParaRPr lang="en-US" dirty="0" smtClean="0"/>
          </a:p>
          <a:p>
            <a:r>
              <a:rPr lang="ar-SA" dirty="0" smtClean="0"/>
              <a:t> هو اتصال بين المعلم والمتعلم ، والتعلم غير متزامن يمكن المعلم من وضع مصادر مع خطة تدريس وتقويم على الموقع التعليمي ثم يدخل الطالب للموقع </a:t>
            </a:r>
            <a:r>
              <a:rPr lang="ar-SA" dirty="0" err="1" smtClean="0"/>
              <a:t>اى</a:t>
            </a:r>
            <a:r>
              <a:rPr lang="ar-SA" dirty="0" smtClean="0"/>
              <a:t> وقت ويتبع إرشادات المعلم في إتمام التعلم دون أن يكون هناك اتصال متزامن مع المعلم.</a:t>
            </a:r>
            <a:endParaRPr lang="en-US" dirty="0" smtClean="0"/>
          </a:p>
          <a:p>
            <a:r>
              <a:rPr lang="ar-SA" b="1" dirty="0" smtClean="0"/>
              <a:t>التعليم المدمج (المختلط) </a:t>
            </a:r>
            <a:r>
              <a:rPr lang="en-US" b="1" dirty="0" smtClean="0"/>
              <a:t>Blended Learners</a:t>
            </a:r>
            <a:r>
              <a:rPr lang="ar-SA" b="1" dirty="0" smtClean="0"/>
              <a:t>:</a:t>
            </a:r>
            <a:endParaRPr lang="en-US" dirty="0" smtClean="0"/>
          </a:p>
          <a:p>
            <a:r>
              <a:rPr lang="ar-SA" dirty="0" smtClean="0"/>
              <a:t>هو احد صيغ التعليم أو التعلم (التدريب التي يتكامل) يندمج فيها التعليم الالكتروني مع التعليم الصفي (التقليدي) في إطار واحد، حيث توظف أدوات التعليم الالكتروني، سواء المعتمدة على الكمبيوتر أو المعتمدة على الشبكات في الدروس والمحاضرات ، جلسات التدريب والتي تتم غالبا في قاعات الدرس الحقيقية المجهزة بإمكانية الاتصال بالشبكات </a:t>
            </a:r>
            <a:r>
              <a:rPr lang="ar-SA" b="1" dirty="0" smtClean="0"/>
              <a:t>(حسن زيتون ، 2005 ،173</a:t>
            </a:r>
            <a:r>
              <a:rPr lang="ar-SA" dirty="0" smtClean="0"/>
              <a:t>).</a:t>
            </a:r>
            <a:endParaRPr lang="en-US" dirty="0" smtClean="0"/>
          </a:p>
          <a:p>
            <a:r>
              <a:rPr lang="ar-SA" dirty="0" smtClean="0"/>
              <a:t>التعليم المدمج هو تعليم  يجمع بين  نماذج متصلة وأخرى غير متصلة من التعليم وغالبا  تكون النماذج المتصلة </a:t>
            </a:r>
            <a:r>
              <a:rPr lang="en-US" dirty="0" smtClean="0"/>
              <a:t>Online</a:t>
            </a:r>
            <a:r>
              <a:rPr lang="ar-SA" dirty="0" smtClean="0"/>
              <a:t> من خلال الانترنت </a:t>
            </a:r>
            <a:r>
              <a:rPr lang="en-US" dirty="0" smtClean="0"/>
              <a:t>Internet</a:t>
            </a:r>
            <a:r>
              <a:rPr lang="ar-SA" dirty="0" smtClean="0"/>
              <a:t> أو من خلال الانترانت </a:t>
            </a:r>
            <a:r>
              <a:rPr lang="en-US" dirty="0" smtClean="0"/>
              <a:t>Intranet</a:t>
            </a:r>
            <a:r>
              <a:rPr lang="ar-SA" dirty="0" smtClean="0"/>
              <a:t> وبالنسبة للنماذج الغير متصلة </a:t>
            </a:r>
            <a:r>
              <a:rPr lang="en-US" dirty="0" smtClean="0"/>
              <a:t>Offline</a:t>
            </a:r>
            <a:r>
              <a:rPr lang="ar-SA" dirty="0" smtClean="0"/>
              <a:t> تحدث في الفصول التقليدية </a:t>
            </a:r>
            <a:r>
              <a:rPr lang="ar-SA" b="1" dirty="0" smtClean="0"/>
              <a:t>(</a:t>
            </a:r>
            <a:r>
              <a:rPr lang="en-US" b="1" dirty="0" smtClean="0"/>
              <a:t>Harvey singh,2003,51-54</a:t>
            </a:r>
            <a:r>
              <a:rPr lang="ar-SA" dirty="0" smtClean="0"/>
              <a:t>). </a:t>
            </a:r>
            <a:endParaRPr lang="en-US" dirty="0" smtClean="0"/>
          </a:p>
          <a:p>
            <a:r>
              <a:rPr lang="ar-SA" dirty="0" smtClean="0"/>
              <a:t> </a:t>
            </a:r>
            <a:endParaRPr lang="en-US" dirty="0" smtClean="0"/>
          </a:p>
          <a:p>
            <a:endParaRPr lang="ar-SA" dirty="0" smtClean="0"/>
          </a:p>
          <a:p>
            <a:endParaRPr lang="ar-SA"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par>
                                <p:cTn id="11" presetID="22" presetClass="entr" presetSubtype="4"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down)">
                                      <p:cBhvr>
                                        <p:cTn id="13" dur="500"/>
                                        <p:tgtEl>
                                          <p:spTgt spid="3">
                                            <p:txEl>
                                              <p:pRg st="2" end="2"/>
                                            </p:txEl>
                                          </p:spTgt>
                                        </p:tgtEl>
                                      </p:cBhvr>
                                    </p:animEffect>
                                  </p:childTnLst>
                                </p:cTn>
                              </p:par>
                              <p:par>
                                <p:cTn id="14" presetID="22" presetClass="entr" presetSubtype="4"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wipe(down)">
                                      <p:cBhvr>
                                        <p:cTn id="16" dur="500"/>
                                        <p:tgtEl>
                                          <p:spTgt spid="3">
                                            <p:txEl>
                                              <p:pRg st="3" end="3"/>
                                            </p:txEl>
                                          </p:spTgt>
                                        </p:tgtEl>
                                      </p:cBhvr>
                                    </p:animEffect>
                                  </p:childTnLst>
                                </p:cTn>
                              </p:par>
                              <p:par>
                                <p:cTn id="17" presetID="22" presetClass="entr" presetSubtype="4"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wipe(down)">
                                      <p:cBhvr>
                                        <p:cTn id="19" dur="500"/>
                                        <p:tgtEl>
                                          <p:spTgt spid="3">
                                            <p:txEl>
                                              <p:pRg st="4" end="4"/>
                                            </p:txEl>
                                          </p:spTgt>
                                        </p:tgtEl>
                                      </p:cBhvr>
                                    </p:animEffect>
                                  </p:childTnLst>
                                </p:cTn>
                              </p:par>
                              <p:par>
                                <p:cTn id="20" presetID="22" presetClass="entr" presetSubtype="4" fill="hold"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wipe(down)">
                                      <p:cBhvr>
                                        <p:cTn id="22" dur="500"/>
                                        <p:tgtEl>
                                          <p:spTgt spid="3">
                                            <p:txEl>
                                              <p:pRg st="5" end="5"/>
                                            </p:txEl>
                                          </p:spTgt>
                                        </p:tgtEl>
                                      </p:cBhvr>
                                    </p:animEffect>
                                  </p:childTnLst>
                                </p:cTn>
                              </p:par>
                              <p:par>
                                <p:cTn id="23" presetID="22" presetClass="entr" presetSubtype="4"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wipe(down)">
                                      <p:cBhvr>
                                        <p:cTn id="25" dur="500"/>
                                        <p:tgtEl>
                                          <p:spTgt spid="3">
                                            <p:txEl>
                                              <p:pRg st="6" end="6"/>
                                            </p:txEl>
                                          </p:spTgt>
                                        </p:tgtEl>
                                      </p:cBhvr>
                                    </p:animEffect>
                                  </p:childTnLst>
                                </p:cTn>
                              </p:par>
                              <p:par>
                                <p:cTn id="26" presetID="22" presetClass="entr" presetSubtype="4" fill="hold" nodeType="with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Effect transition="in" filter="wipe(down)">
                                      <p:cBhvr>
                                        <p:cTn id="28" dur="500"/>
                                        <p:tgtEl>
                                          <p:spTgt spid="3">
                                            <p:txEl>
                                              <p:pRg st="7" end="7"/>
                                            </p:txEl>
                                          </p:spTgt>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wipe(down)">
                                      <p:cBhvr>
                                        <p:cTn id="3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b="1"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العوامل التي أدت للتعليم الالكتروني </a:t>
            </a:r>
            <a:r>
              <a:rPr lang="en-US" b="1" dirty="0" smtClean="0">
                <a:ln w="18000">
                  <a:solidFill>
                    <a:schemeClr val="accent2">
                      <a:satMod val="140000"/>
                    </a:schemeClr>
                  </a:solidFill>
                  <a:prstDash val="solid"/>
                  <a:miter lim="800000"/>
                </a:ln>
                <a:solidFill>
                  <a:schemeClr val="bg2">
                    <a:lumMod val="50000"/>
                  </a:schemeClr>
                </a:solidFill>
                <a:effectLst>
                  <a:outerShdw blurRad="25500" dist="23000" dir="7020000" algn="tl">
                    <a:srgbClr val="000000">
                      <a:alpha val="50000"/>
                    </a:srgbClr>
                  </a:outerShdw>
                </a:effectLst>
              </a:rPr>
              <a:t/>
            </a:r>
            <a:br>
              <a:rPr lang="en-US" b="1" dirty="0" smtClean="0">
                <a:ln w="18000">
                  <a:solidFill>
                    <a:schemeClr val="accent2">
                      <a:satMod val="140000"/>
                    </a:schemeClr>
                  </a:solidFill>
                  <a:prstDash val="solid"/>
                  <a:miter lim="800000"/>
                </a:ln>
                <a:solidFill>
                  <a:schemeClr val="bg2">
                    <a:lumMod val="50000"/>
                  </a:schemeClr>
                </a:solidFill>
                <a:effectLst>
                  <a:outerShdw blurRad="25500" dist="23000" dir="7020000" algn="tl">
                    <a:srgbClr val="000000">
                      <a:alpha val="50000"/>
                    </a:srgbClr>
                  </a:outerShdw>
                </a:effectLst>
              </a:rPr>
            </a:br>
            <a:endParaRPr lang="ar-SA" dirty="0"/>
          </a:p>
        </p:txBody>
      </p:sp>
      <p:sp>
        <p:nvSpPr>
          <p:cNvPr id="3" name="عنصر نائب للمحتوى 2"/>
          <p:cNvSpPr>
            <a:spLocks noGrp="1"/>
          </p:cNvSpPr>
          <p:nvPr>
            <p:ph idx="1"/>
          </p:nvPr>
        </p:nvSpPr>
        <p:spPr/>
        <p:txBody>
          <a:bodyPr/>
          <a:lstStyle/>
          <a:p>
            <a:pPr lvl="0"/>
            <a:r>
              <a:rPr lang="ar-SA" dirty="0" smtClean="0"/>
              <a:t>ارتفاع مستوى الوعي بأهمية التعليم </a:t>
            </a:r>
            <a:r>
              <a:rPr lang="ar-SA" dirty="0" err="1" smtClean="0"/>
              <a:t>و</a:t>
            </a:r>
            <a:r>
              <a:rPr lang="ar-SA" dirty="0" smtClean="0"/>
              <a:t> إلزامية التعليم إلى سن معينة في معظم دول العالم حالياً.</a:t>
            </a:r>
            <a:endParaRPr lang="en-US" dirty="0" smtClean="0"/>
          </a:p>
          <a:p>
            <a:pPr lvl="0"/>
            <a:r>
              <a:rPr lang="ar-SA" dirty="0" smtClean="0"/>
              <a:t>الحاجة المستمرة إلى التعليم </a:t>
            </a:r>
            <a:r>
              <a:rPr lang="ar-SA" dirty="0" err="1" smtClean="0"/>
              <a:t>و</a:t>
            </a:r>
            <a:r>
              <a:rPr lang="ar-SA" dirty="0" smtClean="0"/>
              <a:t> التدريب في جميع المجالات.</a:t>
            </a:r>
            <a:endParaRPr lang="en-US" dirty="0" smtClean="0"/>
          </a:p>
          <a:p>
            <a:pPr lvl="0"/>
            <a:r>
              <a:rPr lang="ar-SA" dirty="0" smtClean="0"/>
              <a:t>ازدحام الفصول الدراسية </a:t>
            </a:r>
            <a:r>
              <a:rPr lang="ar-SA" dirty="0" err="1" smtClean="0"/>
              <a:t>و</a:t>
            </a:r>
            <a:r>
              <a:rPr lang="ar-SA" dirty="0" smtClean="0"/>
              <a:t> النقص النسبي في عدد المعلمين.</a:t>
            </a:r>
            <a:endParaRPr lang="en-US" dirty="0" smtClean="0"/>
          </a:p>
          <a:p>
            <a:pPr lvl="0"/>
            <a:r>
              <a:rPr lang="ar-SA" dirty="0" smtClean="0"/>
              <a:t>عدم قدرة مؤسسات التعليم التقليدية (خاصة الجامعات) على قبول جميع من يرغب في الدراسة</a:t>
            </a:r>
            <a:endParaRPr lang="en-US" dirty="0" smtClean="0"/>
          </a:p>
          <a:p>
            <a:pPr lvl="0"/>
            <a:r>
              <a:rPr lang="ar-SA" dirty="0" smtClean="0"/>
              <a:t>الانفجار المعرفي في شتى المجالات.</a:t>
            </a:r>
            <a:endParaRPr lang="en-US" dirty="0" smtClean="0"/>
          </a:p>
          <a:p>
            <a:pPr lvl="0"/>
            <a:r>
              <a:rPr lang="ar-SA" dirty="0" smtClean="0"/>
              <a:t>التطور الكبير في مجال الحاسب الآلي </a:t>
            </a:r>
            <a:r>
              <a:rPr lang="ar-SA" dirty="0" err="1" smtClean="0"/>
              <a:t>و</a:t>
            </a:r>
            <a:r>
              <a:rPr lang="ar-SA" dirty="0" smtClean="0"/>
              <a:t> الاتصالات</a:t>
            </a:r>
          </a:p>
          <a:p>
            <a:endParaRPr lang="ar-SA"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par>
                                <p:cTn id="11" presetID="22" presetClass="entr" presetSubtype="4"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down)">
                                      <p:cBhvr>
                                        <p:cTn id="13" dur="500"/>
                                        <p:tgtEl>
                                          <p:spTgt spid="3">
                                            <p:txEl>
                                              <p:pRg st="2" end="2"/>
                                            </p:txEl>
                                          </p:spTgt>
                                        </p:tgtEl>
                                      </p:cBhvr>
                                    </p:animEffect>
                                  </p:childTnLst>
                                </p:cTn>
                              </p:par>
                              <p:par>
                                <p:cTn id="14" presetID="22" presetClass="entr" presetSubtype="4"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wipe(down)">
                                      <p:cBhvr>
                                        <p:cTn id="16" dur="500"/>
                                        <p:tgtEl>
                                          <p:spTgt spid="3">
                                            <p:txEl>
                                              <p:pRg st="3" end="3"/>
                                            </p:txEl>
                                          </p:spTgt>
                                        </p:tgtEl>
                                      </p:cBhvr>
                                    </p:animEffect>
                                  </p:childTnLst>
                                </p:cTn>
                              </p:par>
                              <p:par>
                                <p:cTn id="17" presetID="22" presetClass="entr" presetSubtype="4"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wipe(down)">
                                      <p:cBhvr>
                                        <p:cTn id="19" dur="500"/>
                                        <p:tgtEl>
                                          <p:spTgt spid="3">
                                            <p:txEl>
                                              <p:pRg st="4" end="4"/>
                                            </p:txEl>
                                          </p:spTgt>
                                        </p:tgtEl>
                                      </p:cBhvr>
                                    </p:animEffect>
                                  </p:childTnLst>
                                </p:cTn>
                              </p:par>
                              <p:par>
                                <p:cTn id="20" presetID="22" presetClass="entr" presetSubtype="4" fill="hold"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wipe(down)">
                                      <p:cBhvr>
                                        <p:cTn id="22" dur="500"/>
                                        <p:tgtEl>
                                          <p:spTgt spid="3">
                                            <p:txEl>
                                              <p:pRg st="5" end="5"/>
                                            </p:txEl>
                                          </p:spTgt>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wipe(down)">
                                      <p:cBhvr>
                                        <p:cTn id="2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متطلبات التعليم الالكتروني </a:t>
            </a:r>
            <a:endParaRPr lang="ar-SA" b="1"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ndParaRPr>
          </a:p>
        </p:txBody>
      </p:sp>
      <p:sp>
        <p:nvSpPr>
          <p:cNvPr id="3" name="عنصر نائب للمحتوى 2"/>
          <p:cNvSpPr>
            <a:spLocks noGrp="1"/>
          </p:cNvSpPr>
          <p:nvPr>
            <p:ph idx="1"/>
          </p:nvPr>
        </p:nvSpPr>
        <p:spPr/>
        <p:txBody>
          <a:bodyPr/>
          <a:lstStyle/>
          <a:p>
            <a:pPr lvl="0"/>
            <a:r>
              <a:rPr lang="ar-SA" dirty="0" smtClean="0"/>
              <a:t>بنية تحتية شاملة وسائل اتصال سريعة </a:t>
            </a:r>
            <a:r>
              <a:rPr lang="ar-SA" dirty="0" err="1" smtClean="0"/>
              <a:t>و</a:t>
            </a:r>
            <a:r>
              <a:rPr lang="ar-SA" dirty="0" smtClean="0"/>
              <a:t> معامل حديثة للحاسب الآلي.</a:t>
            </a:r>
            <a:endParaRPr lang="en-US" dirty="0" smtClean="0"/>
          </a:p>
          <a:p>
            <a:pPr lvl="0"/>
            <a:r>
              <a:rPr lang="ar-SA" dirty="0" smtClean="0"/>
              <a:t> تدريب للمعلمين على استخدام التقنية .</a:t>
            </a:r>
            <a:endParaRPr lang="en-US" dirty="0" smtClean="0"/>
          </a:p>
          <a:p>
            <a:pPr lvl="0"/>
            <a:r>
              <a:rPr lang="ar-SA" dirty="0" smtClean="0"/>
              <a:t> بناء مناهج </a:t>
            </a:r>
            <a:r>
              <a:rPr lang="ar-SA" dirty="0" err="1" smtClean="0"/>
              <a:t>و</a:t>
            </a:r>
            <a:r>
              <a:rPr lang="ar-SA" dirty="0" smtClean="0"/>
              <a:t> مواد تعليمية جذابة .</a:t>
            </a:r>
            <a:endParaRPr lang="en-US" dirty="0" smtClean="0"/>
          </a:p>
          <a:p>
            <a:pPr lvl="0"/>
            <a:r>
              <a:rPr lang="ar-SA" dirty="0" smtClean="0"/>
              <a:t> برنامج فعال لإدارة العملية التعليمية من تسجيل الطلاب </a:t>
            </a:r>
            <a:r>
              <a:rPr lang="ar-SA" dirty="0" err="1" smtClean="0"/>
              <a:t>و</a:t>
            </a:r>
            <a:r>
              <a:rPr lang="ar-SA" dirty="0" smtClean="0"/>
              <a:t> متابعتهم </a:t>
            </a:r>
            <a:r>
              <a:rPr lang="ar-SA" dirty="0" err="1" smtClean="0"/>
              <a:t>و</a:t>
            </a:r>
            <a:r>
              <a:rPr lang="ar-SA" dirty="0" smtClean="0"/>
              <a:t> تقييمهم .</a:t>
            </a:r>
            <a:endParaRPr lang="en-US" dirty="0" smtClean="0"/>
          </a:p>
          <a:p>
            <a:pPr lvl="0"/>
            <a:r>
              <a:rPr lang="ar-SA" dirty="0" smtClean="0"/>
              <a:t> توفير هذه المواد التعليمية على مدار الساعة .</a:t>
            </a:r>
            <a:endParaRPr lang="en-US" dirty="0" smtClean="0"/>
          </a:p>
          <a:p>
            <a:pPr lvl="0"/>
            <a:r>
              <a:rPr lang="ar-SA" dirty="0" smtClean="0"/>
              <a:t> تخفيض التكاليف .</a:t>
            </a:r>
            <a:endParaRPr lang="en-US" dirty="0" smtClean="0"/>
          </a:p>
          <a:p>
            <a:endParaRPr lang="ar-SA"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par>
                                <p:cTn id="11" presetID="22" presetClass="entr" presetSubtype="4"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down)">
                                      <p:cBhvr>
                                        <p:cTn id="13" dur="500"/>
                                        <p:tgtEl>
                                          <p:spTgt spid="3">
                                            <p:txEl>
                                              <p:pRg st="2" end="2"/>
                                            </p:txEl>
                                          </p:spTgt>
                                        </p:tgtEl>
                                      </p:cBhvr>
                                    </p:animEffect>
                                  </p:childTnLst>
                                </p:cTn>
                              </p:par>
                              <p:par>
                                <p:cTn id="14" presetID="22" presetClass="entr" presetSubtype="4"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wipe(down)">
                                      <p:cBhvr>
                                        <p:cTn id="16" dur="500"/>
                                        <p:tgtEl>
                                          <p:spTgt spid="3">
                                            <p:txEl>
                                              <p:pRg st="3" end="3"/>
                                            </p:txEl>
                                          </p:spTgt>
                                        </p:tgtEl>
                                      </p:cBhvr>
                                    </p:animEffect>
                                  </p:childTnLst>
                                </p:cTn>
                              </p:par>
                              <p:par>
                                <p:cTn id="17" presetID="22" presetClass="entr" presetSubtype="4"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wipe(down)">
                                      <p:cBhvr>
                                        <p:cTn id="19" dur="500"/>
                                        <p:tgtEl>
                                          <p:spTgt spid="3">
                                            <p:txEl>
                                              <p:pRg st="4" end="4"/>
                                            </p:txEl>
                                          </p:spTgt>
                                        </p:tgtEl>
                                      </p:cBhvr>
                                    </p:animEffect>
                                  </p:childTnLst>
                                </p:cTn>
                              </p:par>
                              <p:par>
                                <p:cTn id="20" presetID="22" presetClass="entr" presetSubtype="4" fill="hold"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wipe(down)">
                                      <p:cBhvr>
                                        <p:cTn id="22" dur="500"/>
                                        <p:tgtEl>
                                          <p:spTgt spid="3">
                                            <p:txEl>
                                              <p:pRg st="5" end="5"/>
                                            </p:txEl>
                                          </p:spTgt>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wipe(down)">
                                      <p:cBhvr>
                                        <p:cTn id="2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b="1"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أهمية التعليم الالكتروني </a:t>
            </a:r>
            <a:r>
              <a:rPr lang="en-US" b="1" dirty="0" smtClean="0">
                <a:ln w="18000">
                  <a:solidFill>
                    <a:schemeClr val="accent2">
                      <a:satMod val="140000"/>
                    </a:schemeClr>
                  </a:solidFill>
                  <a:prstDash val="solid"/>
                  <a:miter lim="800000"/>
                </a:ln>
                <a:solidFill>
                  <a:schemeClr val="bg2">
                    <a:lumMod val="50000"/>
                  </a:schemeClr>
                </a:solidFill>
                <a:effectLst>
                  <a:outerShdw blurRad="25500" dist="23000" dir="7020000" algn="tl">
                    <a:srgbClr val="000000">
                      <a:alpha val="50000"/>
                    </a:srgbClr>
                  </a:outerShdw>
                </a:effectLst>
              </a:rPr>
              <a:t/>
            </a:r>
            <a:br>
              <a:rPr lang="en-US" b="1" dirty="0" smtClean="0">
                <a:ln w="18000">
                  <a:solidFill>
                    <a:schemeClr val="accent2">
                      <a:satMod val="140000"/>
                    </a:schemeClr>
                  </a:solidFill>
                  <a:prstDash val="solid"/>
                  <a:miter lim="800000"/>
                </a:ln>
                <a:solidFill>
                  <a:schemeClr val="bg2">
                    <a:lumMod val="50000"/>
                  </a:schemeClr>
                </a:solidFill>
                <a:effectLst>
                  <a:outerShdw blurRad="25500" dist="23000" dir="7020000" algn="tl">
                    <a:srgbClr val="000000">
                      <a:alpha val="50000"/>
                    </a:srgbClr>
                  </a:outerShdw>
                </a:effectLst>
              </a:rPr>
            </a:br>
            <a:endParaRPr lang="ar-SA" dirty="0"/>
          </a:p>
        </p:txBody>
      </p:sp>
      <p:sp>
        <p:nvSpPr>
          <p:cNvPr id="3" name="عنصر نائب للمحتوى 2"/>
          <p:cNvSpPr>
            <a:spLocks noGrp="1"/>
          </p:cNvSpPr>
          <p:nvPr>
            <p:ph idx="1"/>
          </p:nvPr>
        </p:nvSpPr>
        <p:spPr/>
        <p:txBody>
          <a:bodyPr>
            <a:normAutofit lnSpcReduction="10000"/>
          </a:bodyPr>
          <a:lstStyle/>
          <a:p>
            <a:pPr lvl="0"/>
            <a:r>
              <a:rPr lang="ar-SA" dirty="0" smtClean="0"/>
              <a:t>يعتبر التعليم الإلكتروني من الأساليب الحديثة في مجال التعليم </a:t>
            </a:r>
            <a:r>
              <a:rPr lang="ar-SA" dirty="0" err="1" smtClean="0"/>
              <a:t>و</a:t>
            </a:r>
            <a:r>
              <a:rPr lang="ar-SA" dirty="0" smtClean="0"/>
              <a:t> التدريب.</a:t>
            </a:r>
            <a:endParaRPr lang="en-US" dirty="0" smtClean="0"/>
          </a:p>
          <a:p>
            <a:pPr lvl="0"/>
            <a:r>
              <a:rPr lang="ar-SA" dirty="0" smtClean="0"/>
              <a:t>كثير من الدول </a:t>
            </a:r>
            <a:r>
              <a:rPr lang="ar-SA" dirty="0" err="1" smtClean="0"/>
              <a:t>و</a:t>
            </a:r>
            <a:r>
              <a:rPr lang="ar-SA" dirty="0" smtClean="0"/>
              <a:t> المؤسسات الحكومية </a:t>
            </a:r>
            <a:r>
              <a:rPr lang="ar-SA" dirty="0" err="1" smtClean="0"/>
              <a:t>و</a:t>
            </a:r>
            <a:r>
              <a:rPr lang="ar-SA" dirty="0" smtClean="0"/>
              <a:t> الخاصة أعطت اهتمام كبير بهذه التقنية لجدواها الاقتصادية ولفاعليتها </a:t>
            </a:r>
            <a:r>
              <a:rPr lang="ar-SA" dirty="0" err="1" smtClean="0"/>
              <a:t>و</a:t>
            </a:r>
            <a:r>
              <a:rPr lang="ar-SA" dirty="0" smtClean="0"/>
              <a:t> كفاءتها في توفير المواد التعليمية </a:t>
            </a:r>
            <a:r>
              <a:rPr lang="ar-SA" dirty="0" err="1" smtClean="0"/>
              <a:t>و</a:t>
            </a:r>
            <a:r>
              <a:rPr lang="ar-SA" dirty="0" smtClean="0"/>
              <a:t> التدريبية لمنسوبي هذه المؤسسات في الوقت المناسب </a:t>
            </a:r>
            <a:r>
              <a:rPr lang="ar-SA" dirty="0" err="1" smtClean="0"/>
              <a:t>و</a:t>
            </a:r>
            <a:r>
              <a:rPr lang="ar-SA" dirty="0" smtClean="0"/>
              <a:t> المكان المناسب. </a:t>
            </a:r>
            <a:endParaRPr lang="en-US" dirty="0" smtClean="0"/>
          </a:p>
          <a:p>
            <a:pPr lvl="0"/>
            <a:r>
              <a:rPr lang="ar-SA" dirty="0" smtClean="0"/>
              <a:t>شركات كبيرة مثل </a:t>
            </a:r>
            <a:r>
              <a:rPr lang="ar-SA" dirty="0" err="1" smtClean="0"/>
              <a:t>أرامكو</a:t>
            </a:r>
            <a:r>
              <a:rPr lang="ar-SA" dirty="0" smtClean="0"/>
              <a:t> السعودية </a:t>
            </a:r>
            <a:r>
              <a:rPr lang="ar-SA" dirty="0" err="1" smtClean="0"/>
              <a:t>و</a:t>
            </a:r>
            <a:r>
              <a:rPr lang="ar-SA" dirty="0" smtClean="0"/>
              <a:t> آي </a:t>
            </a:r>
            <a:r>
              <a:rPr lang="ar-SA" dirty="0" err="1" smtClean="0"/>
              <a:t>بي</a:t>
            </a:r>
            <a:r>
              <a:rPr lang="ar-SA" dirty="0" smtClean="0"/>
              <a:t> أم ومايكروسوفت </a:t>
            </a:r>
            <a:r>
              <a:rPr lang="ar-SA" dirty="0" err="1" smtClean="0"/>
              <a:t>و</a:t>
            </a:r>
            <a:r>
              <a:rPr lang="ar-SA" dirty="0" smtClean="0"/>
              <a:t> </a:t>
            </a:r>
            <a:r>
              <a:rPr lang="ar-SA" dirty="0" err="1" smtClean="0"/>
              <a:t>سيسكو</a:t>
            </a:r>
            <a:r>
              <a:rPr lang="ar-SA" dirty="0" smtClean="0"/>
              <a:t> استخدمت هذه التقنية </a:t>
            </a:r>
            <a:r>
              <a:rPr lang="ar-SA" dirty="0" err="1" smtClean="0"/>
              <a:t>و</a:t>
            </a:r>
            <a:r>
              <a:rPr lang="ar-SA" dirty="0" smtClean="0"/>
              <a:t> وفرت مبالغ مالية كبيرة من تكاليف التعليم </a:t>
            </a:r>
            <a:r>
              <a:rPr lang="ar-SA" dirty="0" err="1" smtClean="0"/>
              <a:t>و</a:t>
            </a:r>
            <a:r>
              <a:rPr lang="ar-SA" dirty="0" smtClean="0"/>
              <a:t> التدريب. </a:t>
            </a:r>
            <a:endParaRPr lang="en-US" dirty="0" smtClean="0"/>
          </a:p>
          <a:p>
            <a:endParaRPr lang="ar-SA"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22" presetClass="entr" presetSubtype="4" fill="hold"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wipe(down)">
                                      <p:cBhvr>
                                        <p:cTn id="10" dur="500"/>
                                        <p:tgtEl>
                                          <p:spTgt spid="3">
                                            <p:txEl>
                                              <p:pRg st="0" end="0"/>
                                            </p:txEl>
                                          </p:spTgt>
                                        </p:tgtEl>
                                      </p:cBhvr>
                                    </p:animEffect>
                                  </p:childTnLst>
                                </p:cTn>
                              </p:par>
                              <p:par>
                                <p:cTn id="11" presetID="22" presetClass="entr" presetSubtype="4" fill="hold"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wipe(down)">
                                      <p:cBhvr>
                                        <p:cTn id="13" dur="500"/>
                                        <p:tgtEl>
                                          <p:spTgt spid="3">
                                            <p:txEl>
                                              <p:pRg st="1" end="1"/>
                                            </p:txEl>
                                          </p:spTgt>
                                        </p:tgtEl>
                                      </p:cBhvr>
                                    </p:animEffect>
                                  </p:childTnLst>
                                </p:cTn>
                              </p:par>
                              <p:par>
                                <p:cTn id="14" presetID="22" presetClass="entr" presetSubtype="4" fill="hold" nodeType="with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wipe(down)">
                                      <p:cBhvr>
                                        <p:cTn id="16"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تطبيقات الحاسب في التعليم3">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37</TotalTime>
  <Words>812</Words>
  <Application>Microsoft Office PowerPoint</Application>
  <PresentationFormat>عرض على الشاشة (3:4)‏</PresentationFormat>
  <Paragraphs>50</Paragraphs>
  <Slides>9</Slides>
  <Notes>0</Notes>
  <HiddenSlides>0</HiddenSlides>
  <MMClips>0</MMClips>
  <ScaleCrop>false</ScaleCrop>
  <HeadingPairs>
    <vt:vector size="4" baseType="variant">
      <vt:variant>
        <vt:lpstr>سمة</vt:lpstr>
      </vt:variant>
      <vt:variant>
        <vt:i4>1</vt:i4>
      </vt:variant>
      <vt:variant>
        <vt:lpstr>عناوين الشرائح</vt:lpstr>
      </vt:variant>
      <vt:variant>
        <vt:i4>9</vt:i4>
      </vt:variant>
    </vt:vector>
  </HeadingPairs>
  <TitlesOfParts>
    <vt:vector size="10" baseType="lpstr">
      <vt:lpstr>تطبيقات الحاسب في التعليم3</vt:lpstr>
      <vt:lpstr>تطبيقات الحاسب في التعليم </vt:lpstr>
      <vt:lpstr>نشأة التعليم الالكتروني :</vt:lpstr>
      <vt:lpstr>مفهوم التعليم الالكتروني :  </vt:lpstr>
      <vt:lpstr>تطور مفهوم التعليم الالكتروني : </vt:lpstr>
      <vt:lpstr>تابع /مراحل تطورمفهوم التعليم </vt:lpstr>
      <vt:lpstr>أنواع التعليم الالكتروني</vt:lpstr>
      <vt:lpstr>العوامل التي أدت للتعليم الالكتروني  </vt:lpstr>
      <vt:lpstr>متطلبات التعليم الالكتروني </vt:lpstr>
      <vt:lpstr>أهمية التعليم الالكتروني  </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تطبيقات الحاسب في التعليم </dc:title>
  <dc:creator>pc</dc:creator>
  <cp:lastModifiedBy>pc</cp:lastModifiedBy>
  <cp:revision>4</cp:revision>
  <dcterms:created xsi:type="dcterms:W3CDTF">2011-07-21T18:18:56Z</dcterms:created>
  <dcterms:modified xsi:type="dcterms:W3CDTF">2011-07-21T20:05:11Z</dcterms:modified>
</cp:coreProperties>
</file>