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1FD1567-F9AD-4642-8949-A130DED4D51D}" type="datetimeFigureOut">
              <a:rPr lang="ar-SA" smtClean="0"/>
              <a:pPr/>
              <a:t>06/07/33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9CD5307-0894-44C9-A790-9E94772A6C9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2979763"/>
          </a:xfrm>
        </p:spPr>
        <p:txBody>
          <a:bodyPr>
            <a:normAutofit fontScale="90000"/>
          </a:bodyPr>
          <a:lstStyle/>
          <a:p>
            <a:r>
              <a:rPr lang="ar-SA" dirty="0"/>
              <a:t>التطبيق العملي</a:t>
            </a:r>
            <a:r>
              <a:rPr lang="en-US" dirty="0"/>
              <a:t/>
            </a:r>
            <a:br>
              <a:rPr lang="en-US" dirty="0"/>
            </a:br>
            <a:r>
              <a:rPr lang="ar-SA" dirty="0"/>
              <a:t>صمم الدرس التالي باستخدام اى من البرامج </a:t>
            </a:r>
            <a:r>
              <a:rPr lang="ar-SA" dirty="0" err="1"/>
              <a:t>التالية :</a:t>
            </a:r>
            <a:r>
              <a:rPr lang="en-US" dirty="0"/>
              <a:t/>
            </a:r>
            <a:br>
              <a:rPr lang="en-US" dirty="0"/>
            </a:br>
            <a:r>
              <a:rPr lang="ar-SA" dirty="0"/>
              <a:t>( </a:t>
            </a:r>
            <a:r>
              <a:rPr lang="ar-SA" dirty="0" err="1"/>
              <a:t>البوربوينت</a:t>
            </a:r>
            <a:r>
              <a:rPr lang="ar-SA" dirty="0"/>
              <a:t> –الكورس </a:t>
            </a:r>
            <a:r>
              <a:rPr lang="ar-SA" dirty="0" err="1"/>
              <a:t>لاب</a:t>
            </a:r>
            <a:r>
              <a:rPr lang="ar-SA" dirty="0"/>
              <a:t> </a:t>
            </a:r>
            <a:r>
              <a:rPr lang="ar-SA" dirty="0" err="1"/>
              <a:t>)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152128"/>
          </a:xfrm>
        </p:spPr>
        <p:txBody>
          <a:bodyPr>
            <a:normAutofit/>
          </a:bodyPr>
          <a:lstStyle/>
          <a:p>
            <a:endParaRPr lang="ar-SA" dirty="0" smtClean="0"/>
          </a:p>
          <a:p>
            <a:r>
              <a:rPr lang="ar-SA" dirty="0" smtClean="0"/>
              <a:t>مراحل </a:t>
            </a:r>
            <a:r>
              <a:rPr lang="ar-SA" dirty="0"/>
              <a:t>تصميم التعلم </a:t>
            </a:r>
            <a:r>
              <a:rPr lang="ar-SA" dirty="0" err="1"/>
              <a:t>الالكتروني :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ransition spd="slow" advTm="5000">
    <p:dissolv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مرحلة </a:t>
            </a:r>
            <a:r>
              <a:rPr lang="ar-SA" dirty="0" err="1"/>
              <a:t>التحليل: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ar-SA" dirty="0"/>
          </a:p>
          <a:p>
            <a:r>
              <a:rPr lang="ar-SA" dirty="0"/>
              <a:t>إن مرحلة التحليل هي مرحلة بناء برنامج التدريب، حيث يتم فيها تحديد من هو المطلوب تدريبه، وما المطلوب تدريبه، ومتى وأين يجب أن يحصل </a:t>
            </a:r>
            <a:r>
              <a:rPr lang="ar-SA" dirty="0" err="1"/>
              <a:t>التدريب.</a:t>
            </a:r>
            <a:r>
              <a:rPr lang="ar-SA" dirty="0"/>
              <a:t> ويكون نتاج هذه المرحلة هو الأساس لكل </a:t>
            </a:r>
            <a:r>
              <a:rPr lang="ar-SA" dirty="0" smtClean="0"/>
              <a:t>انشطة التطوير </a:t>
            </a:r>
            <a:r>
              <a:rPr lang="ar-SA" dirty="0" err="1" smtClean="0"/>
              <a:t>الاحقه.</a:t>
            </a:r>
            <a:r>
              <a:rPr lang="ar-SA" dirty="0" smtClean="0"/>
              <a:t> </a:t>
            </a:r>
            <a:r>
              <a:rPr lang="ar-SA" dirty="0"/>
              <a:t>بعض المنتجات المطلوبة في هذه المرحلة كقوائم الوظائف وقوائم المهام يمكن أن تكون قد تم إعدادها سابقاً بواسطة أقسام أخرى ضمن </a:t>
            </a:r>
            <a:r>
              <a:rPr lang="ar-SA" dirty="0" err="1"/>
              <a:t>المؤسسة.</a:t>
            </a:r>
            <a:r>
              <a:rPr lang="ar-SA" dirty="0"/>
              <a:t> فالبحث في المعرفة المتوفرة في هذا المجال يجب أن يكون الخطوة الأولى في أي تحليل لمنع التكرار في العمل الذي سيتم.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 spd="slow" advTm="5000">
    <p:dissolve/>
    <p:sndAc>
      <p:stSnd loop="1"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مراحل التحليل</a:t>
            </a:r>
            <a:endParaRPr lang="ar-SA" dirty="0"/>
          </a:p>
        </p:txBody>
      </p:sp>
      <p:pic>
        <p:nvPicPr>
          <p:cNvPr id="4" name="عنصر نائب للمحتوى 3" descr="مراحل التحليل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8500" y="2792412"/>
            <a:ext cx="2667000" cy="2752725"/>
          </a:xfrm>
        </p:spPr>
      </p:pic>
    </p:spTree>
  </p:cSld>
  <p:clrMapOvr>
    <a:masterClrMapping/>
  </p:clrMapOvr>
  <p:transition spd="slow" advTm="5000">
    <p:wipe dir="r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التصميم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>
            <a:normAutofit fontScale="40000" lnSpcReduction="20000"/>
          </a:bodyPr>
          <a:lstStyle/>
          <a:p>
            <a:r>
              <a:rPr lang="ar-SA" b="1" dirty="0"/>
              <a:t>التصميم </a:t>
            </a:r>
            <a:r>
              <a:rPr lang="en-US" b="1" dirty="0"/>
              <a:t>Design :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- </a:t>
            </a:r>
            <a:r>
              <a:rPr lang="ar-SA" b="1" dirty="0"/>
              <a:t>هي عملية وصف الأساليب والإجراءات التي تتعلق بكيفية تنفيذ عملية </a:t>
            </a:r>
            <a:r>
              <a:rPr lang="ar-SA" b="1" dirty="0" err="1"/>
              <a:t>التعلم.</a:t>
            </a:r>
            <a:r>
              <a:rPr lang="ar-SA" b="1" dirty="0"/>
              <a:t> وتشتمل مخرجاتها على الأهداف السلوكية وإستراتيجيات التعليم وإعداد الاختبارات ومواصفات التجريب المبدئي </a:t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>عناصر مرحلة التصميم </a:t>
            </a:r>
            <a:r>
              <a:rPr lang="ar-SA" b="1" dirty="0" err="1"/>
              <a:t>التعليمي :</a:t>
            </a: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>- ربط التصميم </a:t>
            </a:r>
            <a:r>
              <a:rPr lang="ar-SA" b="1" dirty="0" err="1"/>
              <a:t>بالتحليل </a:t>
            </a:r>
            <a:br>
              <a:rPr lang="ar-SA" b="1" dirty="0" err="1"/>
            </a:br>
            <a:r>
              <a:rPr lang="ar-SA" b="1" dirty="0"/>
              <a:t>- ربط التصميم بنتائج تقدير </a:t>
            </a:r>
            <a:r>
              <a:rPr lang="ar-SA" b="1" dirty="0" err="1"/>
              <a:t>الحاجات </a:t>
            </a:r>
            <a:br>
              <a:rPr lang="ar-SA" b="1" dirty="0" err="1"/>
            </a:br>
            <a:r>
              <a:rPr lang="ar-SA" b="1" dirty="0"/>
              <a:t>- ربط التصميم بنتائج تحليل </a:t>
            </a:r>
            <a:r>
              <a:rPr lang="ar-SA" b="1" dirty="0" err="1"/>
              <a:t>المتعلم </a:t>
            </a:r>
            <a:br>
              <a:rPr lang="ar-SA" b="1" dirty="0" err="1"/>
            </a:br>
            <a:r>
              <a:rPr lang="ar-SA" b="1" dirty="0"/>
              <a:t>- ربط التصميم التعليمي بنتائج تحليل المحتوى والتي يتم فيه تحديد وتنظيم المحتوى إلى عناوين رئيسية وأخرى فرعية.وبذلك يتم تقسيم المحتوى في هذه المرحلة إلى: العنوان الرئيسي العناوين </a:t>
            </a:r>
            <a:r>
              <a:rPr lang="ar-SA" b="1" dirty="0" err="1"/>
              <a:t>الفرعية.</a:t>
            </a:r>
            <a:r>
              <a:rPr lang="ar-SA" b="1" dirty="0"/>
              <a:t> </a:t>
            </a:r>
            <a:br>
              <a:rPr lang="ar-SA" b="1" dirty="0"/>
            </a:br>
            <a:r>
              <a:rPr lang="ar-SA" b="1" dirty="0"/>
              <a:t>- تحديد خطة زمنية لإنجاز </a:t>
            </a:r>
            <a:r>
              <a:rPr lang="ar-SA" b="1" dirty="0" err="1"/>
              <a:t>المشروع.</a:t>
            </a:r>
            <a:r>
              <a:rPr lang="ar-SA" b="1" dirty="0"/>
              <a:t> </a:t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>تصميم تدريس المادة التعليمية </a:t>
            </a:r>
            <a:r>
              <a:rPr lang="en-US" b="1" dirty="0"/>
              <a:t>Pedagogic Design. </a:t>
            </a:r>
            <a:r>
              <a:rPr lang="ar-SA" b="1" dirty="0"/>
              <a:t>ويتألف من عدد من العناصر ومن أهمها ما </a:t>
            </a:r>
            <a:r>
              <a:rPr lang="ar-SA" b="1" dirty="0" err="1"/>
              <a:t>يلي: </a:t>
            </a:r>
            <a:br>
              <a:rPr lang="ar-SA" b="1" dirty="0" err="1"/>
            </a:br>
            <a:r>
              <a:rPr lang="ar-SA" b="1" dirty="0" err="1"/>
              <a:t/>
            </a:r>
            <a:br>
              <a:rPr lang="ar-SA" b="1" dirty="0" err="1"/>
            </a:br>
            <a:r>
              <a:rPr lang="ar-SA" b="1" dirty="0"/>
              <a:t>- نظرية التعلم </a:t>
            </a:r>
            <a:r>
              <a:rPr lang="en-US" b="1" dirty="0"/>
              <a:t>Learning Theory</a:t>
            </a:r>
            <a:br>
              <a:rPr lang="en-US" b="1" dirty="0"/>
            </a:br>
            <a:r>
              <a:rPr lang="en-US" b="1" dirty="0"/>
              <a:t>- </a:t>
            </a:r>
            <a:r>
              <a:rPr lang="ar-SA" b="1" dirty="0"/>
              <a:t>علم النفس السلوكي </a:t>
            </a:r>
            <a:r>
              <a:rPr lang="en-US" b="1" dirty="0"/>
              <a:t>Behavioral Psychology </a:t>
            </a:r>
            <a:r>
              <a:rPr lang="ar-SA" b="1" dirty="0"/>
              <a:t>وهو فرع من علم النفس يرى أن التعلم قائم على الفعل والاستجابة الناتجة عن هذا </a:t>
            </a:r>
            <a:r>
              <a:rPr lang="ar-SA" b="1" dirty="0" err="1"/>
              <a:t>الفعل.</a:t>
            </a:r>
            <a:r>
              <a:rPr lang="ar-SA" b="1" dirty="0"/>
              <a:t> </a:t>
            </a:r>
            <a:br>
              <a:rPr lang="ar-SA" b="1" dirty="0"/>
            </a:br>
            <a:r>
              <a:rPr lang="ar-SA" b="1" dirty="0"/>
              <a:t>- علم النفس الإدراكي </a:t>
            </a:r>
            <a:r>
              <a:rPr lang="en-US" b="1" dirty="0"/>
              <a:t>Cognitive Psychology </a:t>
            </a:r>
            <a:r>
              <a:rPr lang="ar-SA" b="1" dirty="0"/>
              <a:t>وهو فرع من علم النفس يرى أن التعلم يعتمد على مدى قدرة الفرد لتطوير مهاراته في كيفية الحصول على المعلومات، وطرق </a:t>
            </a:r>
            <a:r>
              <a:rPr lang="ar-SA" b="1" dirty="0" err="1"/>
              <a:t>معالجتها.</a:t>
            </a:r>
            <a:r>
              <a:rPr lang="ar-SA" b="1" dirty="0"/>
              <a:t> </a:t>
            </a:r>
            <a:br>
              <a:rPr lang="ar-SA" b="1" dirty="0"/>
            </a:br>
            <a:r>
              <a:rPr lang="ar-SA" b="1" dirty="0"/>
              <a:t>- علم النفس البنيوي </a:t>
            </a:r>
            <a:r>
              <a:rPr lang="en-US" b="1" dirty="0"/>
              <a:t>Constructive Psychology </a:t>
            </a:r>
            <a:r>
              <a:rPr lang="ar-SA" b="1" dirty="0"/>
              <a:t>وهو فرع من علم النفس يرى أن التعلم يتم بناءه بواسطة التفاعل النشط والذاتي والمنظم للمتعلم في البيئة من اجل حل المشكلات واكتساب </a:t>
            </a:r>
            <a:r>
              <a:rPr lang="ar-SA" b="1" dirty="0" err="1"/>
              <a:t>الخبرة.</a:t>
            </a:r>
            <a:r>
              <a:rPr lang="ar-SA" b="1" dirty="0"/>
              <a:t> </a:t>
            </a:r>
            <a:br>
              <a:rPr lang="ar-SA" b="1" dirty="0"/>
            </a:br>
            <a:r>
              <a:rPr lang="ar-SA" b="1" dirty="0"/>
              <a:t>- </a:t>
            </a:r>
            <a:r>
              <a:rPr lang="ar-SA" b="1" dirty="0" err="1"/>
              <a:t>طرق </a:t>
            </a:r>
            <a:r>
              <a:rPr lang="ar-SA" b="1" dirty="0"/>
              <a:t>"استراتيجيات" التدريس </a:t>
            </a:r>
            <a:r>
              <a:rPr lang="en-US" b="1" dirty="0"/>
              <a:t>Teaching Strategies. </a:t>
            </a:r>
            <a:br>
              <a:rPr lang="en-US" b="1" dirty="0"/>
            </a:br>
            <a:r>
              <a:rPr lang="en-US" b="1" dirty="0"/>
              <a:t>- </a:t>
            </a:r>
            <a:r>
              <a:rPr lang="ar-SA" b="1" dirty="0"/>
              <a:t>صياغة </a:t>
            </a:r>
            <a:r>
              <a:rPr lang="ar-SA" b="1" dirty="0" err="1"/>
              <a:t>الأهداف.</a:t>
            </a:r>
            <a:r>
              <a:rPr lang="ar-SA" b="1" dirty="0"/>
              <a:t> </a:t>
            </a:r>
            <a:br>
              <a:rPr lang="ar-SA" b="1" dirty="0"/>
            </a:br>
            <a:r>
              <a:rPr lang="ar-SA" b="1" dirty="0"/>
              <a:t>- تحديد طرق </a:t>
            </a:r>
            <a:r>
              <a:rPr lang="ar-SA" b="1" dirty="0" err="1"/>
              <a:t>التقويم.</a:t>
            </a:r>
            <a:r>
              <a:rPr lang="ar-SA" b="1" dirty="0"/>
              <a:t> </a:t>
            </a:r>
            <a:br>
              <a:rPr lang="ar-SA" b="1" dirty="0"/>
            </a:br>
            <a:r>
              <a:rPr lang="ar-SA" b="1" dirty="0"/>
              <a:t>- تصميم الشاشة </a:t>
            </a:r>
            <a:r>
              <a:rPr lang="en-US" b="1" dirty="0"/>
              <a:t>Interface Design. </a:t>
            </a:r>
            <a:r>
              <a:rPr lang="ar-SA" b="1" dirty="0" err="1"/>
              <a:t>ويشتمل</a:t>
            </a:r>
            <a:r>
              <a:rPr lang="ar-SA" b="1" dirty="0"/>
              <a:t> على عنصرين رئيسين </a:t>
            </a:r>
            <a:r>
              <a:rPr lang="ar-SA" b="1" dirty="0" err="1"/>
              <a:t>وهما:</a:t>
            </a: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>- الرسوم التخطيطية </a:t>
            </a:r>
            <a:r>
              <a:rPr lang="en-US" b="1" dirty="0"/>
              <a:t>Flow Charts </a:t>
            </a:r>
            <a:br>
              <a:rPr lang="en-US" b="1" dirty="0"/>
            </a:br>
            <a:r>
              <a:rPr lang="en-US" b="1" dirty="0"/>
              <a:t>- </a:t>
            </a:r>
            <a:r>
              <a:rPr lang="ar-SA" b="1" dirty="0"/>
              <a:t>اللوحة القصصية </a:t>
            </a:r>
            <a:r>
              <a:rPr lang="en-US" b="1" dirty="0"/>
              <a:t>Story Board</a:t>
            </a:r>
            <a:br>
              <a:rPr lang="en-US" b="1" dirty="0"/>
            </a:br>
            <a:endParaRPr lang="ar-SA" dirty="0"/>
          </a:p>
        </p:txBody>
      </p:sp>
    </p:spTree>
  </p:cSld>
  <p:clrMapOvr>
    <a:masterClrMapping/>
  </p:clrMapOvr>
  <p:transition spd="slow" advTm="5000">
    <p:wedge/>
    <p:sndAc>
      <p:stSnd>
        <p:snd r:embed="rId2" name="hamm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مرحلة التطوير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25000" lnSpcReduction="20000"/>
          </a:bodyPr>
          <a:lstStyle/>
          <a:p>
            <a:r>
              <a:rPr lang="ar-SA" b="1" dirty="0"/>
              <a:t>التطوير </a:t>
            </a:r>
            <a:r>
              <a:rPr lang="en-US" b="1" dirty="0"/>
              <a:t>Development 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6400" b="1" dirty="0">
                <a:latin typeface="Arial Black" pitchFamily="34" charset="0"/>
              </a:rPr>
              <a:t>- </a:t>
            </a:r>
            <a:r>
              <a:rPr lang="ar-SA" sz="6400" b="1" dirty="0">
                <a:latin typeface="Arial Black" pitchFamily="34" charset="0"/>
              </a:rPr>
              <a:t>هي عملية تأليف وإعداد وإنتاج القطع التعليمية وتشتمل مخرجاتها على: نص، تسجيلات صوتية، لقطات فيديو، صور ثابتة، برمجيات </a:t>
            </a:r>
            <a:r>
              <a:rPr lang="ar-SA" sz="6400" b="1" dirty="0" err="1">
                <a:latin typeface="Arial Black" pitchFamily="34" charset="0"/>
              </a:rPr>
              <a:t>حاسب....الخ </a:t>
            </a:r>
            <a:br>
              <a:rPr lang="ar-SA" sz="6400" b="1" dirty="0" err="1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- تبدأ مرحلة التطوير في الغالب بإنتاج ما يطلق </a:t>
            </a:r>
            <a:r>
              <a:rPr lang="ar-SA" sz="6400" b="1" dirty="0" err="1">
                <a:latin typeface="Arial Black" pitchFamily="34" charset="0"/>
              </a:rPr>
              <a:t>عليه (</a:t>
            </a:r>
            <a:r>
              <a:rPr lang="en-US" sz="6400" b="1" dirty="0">
                <a:latin typeface="Arial Black" pitchFamily="34" charset="0"/>
              </a:rPr>
              <a:t>Prototype) </a:t>
            </a:r>
            <a:r>
              <a:rPr lang="ar-SA" sz="6400" b="1" dirty="0">
                <a:latin typeface="Arial Black" pitchFamily="34" charset="0"/>
              </a:rPr>
              <a:t>وهو عبارة عن نسخة أولية من المنتج، والذي يُطبق فيه </a:t>
            </a:r>
            <a:r>
              <a:rPr lang="ar-SA" sz="6400" b="1" dirty="0" err="1">
                <a:latin typeface="Arial Black" pitchFamily="34" charset="0"/>
              </a:rPr>
              <a:t>المطور </a:t>
            </a:r>
            <a:r>
              <a:rPr lang="ar-SA" sz="6400" b="1" dirty="0">
                <a:latin typeface="Arial Black" pitchFamily="34" charset="0"/>
              </a:rPr>
              <a:t>(المبرمج) خطوات اللوحة </a:t>
            </a:r>
            <a:r>
              <a:rPr lang="ar-SA" sz="6400" b="1" dirty="0" err="1">
                <a:latin typeface="Arial Black" pitchFamily="34" charset="0"/>
              </a:rPr>
              <a:t>القصصية (</a:t>
            </a:r>
            <a:r>
              <a:rPr lang="en-US" sz="6400" b="1" dirty="0">
                <a:latin typeface="Arial Black" pitchFamily="34" charset="0"/>
              </a:rPr>
              <a:t>storyboard) </a:t>
            </a:r>
            <a:r>
              <a:rPr lang="ar-SA" sz="6400" b="1" dirty="0">
                <a:latin typeface="Arial Black" pitchFamily="34" charset="0"/>
              </a:rPr>
              <a:t>لكل </a:t>
            </a:r>
            <a:r>
              <a:rPr lang="ar-SA" sz="6400" b="1" dirty="0" err="1">
                <a:latin typeface="Arial Black" pitchFamily="34" charset="0"/>
              </a:rPr>
              <a:t>شاشة </a:t>
            </a:r>
            <a:r>
              <a:rPr lang="ar-SA" sz="6400" b="1" dirty="0">
                <a:latin typeface="Arial Black" pitchFamily="34" charset="0"/>
              </a:rPr>
              <a:t>، ويُطبق كذلك الروابط بين الشاشات باستخدام مخطط الرسوم </a:t>
            </a:r>
            <a:r>
              <a:rPr lang="ar-SA" sz="6400" b="1" dirty="0" err="1">
                <a:latin typeface="Arial Black" pitchFamily="34" charset="0"/>
              </a:rPr>
              <a:t>التوضيحية (</a:t>
            </a:r>
            <a:r>
              <a:rPr lang="en-US" sz="6400" b="1" dirty="0">
                <a:latin typeface="Arial Black" pitchFamily="34" charset="0"/>
              </a:rPr>
              <a:t>Flowchart). 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/>
            </a:r>
            <a:br>
              <a:rPr lang="en-US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خصائص النسخة الأولية </a:t>
            </a:r>
            <a:r>
              <a:rPr lang="en-US" sz="6400" b="1" dirty="0">
                <a:latin typeface="Arial Black" pitchFamily="34" charset="0"/>
              </a:rPr>
              <a:t>Prototype: 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>- </a:t>
            </a:r>
            <a:r>
              <a:rPr lang="ar-SA" sz="6400" b="1" dirty="0">
                <a:latin typeface="Arial Black" pitchFamily="34" charset="0"/>
              </a:rPr>
              <a:t>أن يجري تشغيلها على جهاز </a:t>
            </a:r>
            <a:r>
              <a:rPr lang="ar-SA" sz="6400" b="1" dirty="0" err="1">
                <a:latin typeface="Arial Black" pitchFamily="34" charset="0"/>
              </a:rPr>
              <a:t>الحاسب </a:t>
            </a:r>
            <a:r>
              <a:rPr lang="ar-SA" sz="6400" b="1" dirty="0">
                <a:latin typeface="Arial Black" pitchFamily="34" charset="0"/>
              </a:rPr>
              <a:t>(نسخة حقيقة للمنتج وليست تصميم على ورق</a:t>
            </a:r>
            <a:r>
              <a:rPr lang="ar-SA" sz="6400" b="1" dirty="0" err="1">
                <a:latin typeface="Arial Black" pitchFamily="34" charset="0"/>
              </a:rPr>
              <a:t>).</a:t>
            </a:r>
            <a:r>
              <a:rPr lang="ar-SA" sz="6400" b="1" dirty="0">
                <a:latin typeface="Arial Black" pitchFamily="34" charset="0"/>
              </a:rPr>
              <a:t> </a:t>
            </a:r>
            <a:br>
              <a:rPr lang="ar-SA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- أن تحقق شروط ومواصفات </a:t>
            </a:r>
            <a:r>
              <a:rPr lang="ar-SA" sz="6400" b="1" dirty="0" err="1">
                <a:latin typeface="Arial Black" pitchFamily="34" charset="0"/>
              </a:rPr>
              <a:t>التصميم.</a:t>
            </a:r>
            <a:r>
              <a:rPr lang="ar-SA" sz="6400" b="1" dirty="0">
                <a:latin typeface="Arial Black" pitchFamily="34" charset="0"/>
              </a:rPr>
              <a:t> </a:t>
            </a:r>
            <a:br>
              <a:rPr lang="ar-SA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- أن يتم </a:t>
            </a:r>
            <a:r>
              <a:rPr lang="ar-SA" sz="6400" b="1" dirty="0" err="1">
                <a:latin typeface="Arial Black" pitchFamily="34" charset="0"/>
              </a:rPr>
              <a:t>تطويرها </a:t>
            </a:r>
            <a:r>
              <a:rPr lang="ar-SA" sz="6400" b="1" dirty="0">
                <a:latin typeface="Arial Black" pitchFamily="34" charset="0"/>
              </a:rPr>
              <a:t>(إنتاجها) في وقت </a:t>
            </a:r>
            <a:r>
              <a:rPr lang="ar-SA" sz="6400" b="1" dirty="0" err="1">
                <a:latin typeface="Arial Black" pitchFamily="34" charset="0"/>
              </a:rPr>
              <a:t>قصير.</a:t>
            </a:r>
            <a:r>
              <a:rPr lang="ar-SA" sz="6400" b="1" dirty="0">
                <a:latin typeface="Arial Black" pitchFamily="34" charset="0"/>
              </a:rPr>
              <a:t> </a:t>
            </a:r>
            <a:br>
              <a:rPr lang="ar-SA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- أن تكون تكلفتها المادية </a:t>
            </a:r>
            <a:r>
              <a:rPr lang="ar-SA" sz="6400" b="1" dirty="0" err="1">
                <a:latin typeface="Arial Black" pitchFamily="34" charset="0"/>
              </a:rPr>
              <a:t>محدودة.</a:t>
            </a:r>
            <a:r>
              <a:rPr lang="ar-SA" sz="6400" b="1" dirty="0">
                <a:latin typeface="Arial Black" pitchFamily="34" charset="0"/>
              </a:rPr>
              <a:t> </a:t>
            </a:r>
            <a:br>
              <a:rPr lang="ar-SA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- أن تستخدم لوقت </a:t>
            </a:r>
            <a:r>
              <a:rPr lang="ar-SA" sz="6400" b="1" dirty="0" err="1">
                <a:latin typeface="Arial Black" pitchFamily="34" charset="0"/>
              </a:rPr>
              <a:t>محدد </a:t>
            </a:r>
            <a:r>
              <a:rPr lang="ar-SA" sz="6400" b="1" dirty="0">
                <a:latin typeface="Arial Black" pitchFamily="34" charset="0"/>
              </a:rPr>
              <a:t>(لاختبار المنتج</a:t>
            </a:r>
            <a:r>
              <a:rPr lang="ar-SA" sz="6400" b="1" dirty="0" err="1">
                <a:latin typeface="Arial Black" pitchFamily="34" charset="0"/>
              </a:rPr>
              <a:t>).</a:t>
            </a:r>
            <a:r>
              <a:rPr lang="ar-SA" sz="6400" b="1" dirty="0">
                <a:latin typeface="Arial Black" pitchFamily="34" charset="0"/>
              </a:rPr>
              <a:t> </a:t>
            </a:r>
            <a:br>
              <a:rPr lang="ar-SA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- أن تكون قابلة للتعديل بعد تطبيقها على عينة من الجمهور </a:t>
            </a:r>
            <a:r>
              <a:rPr lang="ar-SA" sz="6400" b="1" dirty="0" err="1">
                <a:latin typeface="Arial Black" pitchFamily="34" charset="0"/>
              </a:rPr>
              <a:t>المستهدف.</a:t>
            </a:r>
            <a:r>
              <a:rPr lang="ar-SA" sz="6400" b="1" dirty="0">
                <a:latin typeface="Arial Black" pitchFamily="34" charset="0"/>
              </a:rPr>
              <a:t/>
            </a:r>
            <a:br>
              <a:rPr lang="ar-SA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- فريق التطوير </a:t>
            </a:r>
            <a:r>
              <a:rPr lang="en-US" sz="6400" b="1" dirty="0">
                <a:latin typeface="Arial Black" pitchFamily="34" charset="0"/>
              </a:rPr>
              <a:t>Development Team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>- </a:t>
            </a:r>
            <a:r>
              <a:rPr lang="ar-SA" sz="6400" b="1" dirty="0">
                <a:latin typeface="Arial Black" pitchFamily="34" charset="0"/>
              </a:rPr>
              <a:t>برامج التأليف </a:t>
            </a:r>
            <a:r>
              <a:rPr lang="en-US" sz="6400" b="1" dirty="0">
                <a:latin typeface="Arial Black" pitchFamily="34" charset="0"/>
              </a:rPr>
              <a:t>Authoring 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>- </a:t>
            </a:r>
            <a:r>
              <a:rPr lang="ar-SA" sz="6400" b="1" dirty="0">
                <a:latin typeface="Arial Black" pitchFamily="34" charset="0"/>
              </a:rPr>
              <a:t>أشهر برامج التأليف: يوجد العديد من برامج تأليف الوسائط المتعددة ومنها، على سبيل المثال</a:t>
            </a:r>
            <a:br>
              <a:rPr lang="ar-SA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>- </a:t>
            </a:r>
            <a:r>
              <a:rPr lang="ar-SA" sz="6400" b="1" dirty="0" err="1">
                <a:latin typeface="Arial Black" pitchFamily="34" charset="0"/>
              </a:rPr>
              <a:t>كويست</a:t>
            </a:r>
            <a:r>
              <a:rPr lang="ar-SA" sz="6400" b="1" dirty="0">
                <a:latin typeface="Arial Black" pitchFamily="34" charset="0"/>
              </a:rPr>
              <a:t> </a:t>
            </a:r>
            <a:r>
              <a:rPr lang="en-US" sz="6400" b="1" dirty="0">
                <a:latin typeface="Arial Black" pitchFamily="34" charset="0"/>
              </a:rPr>
              <a:t>Quiets 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>- </a:t>
            </a:r>
            <a:r>
              <a:rPr lang="ar-SA" sz="6400" b="1" dirty="0" err="1">
                <a:latin typeface="Arial Black" pitchFamily="34" charset="0"/>
              </a:rPr>
              <a:t>تولبوك</a:t>
            </a:r>
            <a:r>
              <a:rPr lang="ar-SA" sz="6400" b="1" dirty="0">
                <a:latin typeface="Arial Black" pitchFamily="34" charset="0"/>
              </a:rPr>
              <a:t> </a:t>
            </a:r>
            <a:r>
              <a:rPr lang="en-US" sz="6400" b="1" dirty="0" err="1">
                <a:latin typeface="Arial Black" pitchFamily="34" charset="0"/>
              </a:rPr>
              <a:t>ToolBook</a:t>
            </a:r>
            <a:r>
              <a:rPr lang="en-US" sz="6400" b="1" dirty="0">
                <a:latin typeface="Arial Black" pitchFamily="34" charset="0"/>
              </a:rPr>
              <a:t> 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>- </a:t>
            </a:r>
            <a:r>
              <a:rPr lang="ar-SA" sz="6400" b="1" dirty="0" err="1">
                <a:latin typeface="Arial Black" pitchFamily="34" charset="0"/>
              </a:rPr>
              <a:t>ماكروميديا</a:t>
            </a:r>
            <a:r>
              <a:rPr lang="ar-SA" sz="6400" b="1" dirty="0">
                <a:latin typeface="Arial Black" pitchFamily="34" charset="0"/>
              </a:rPr>
              <a:t> </a:t>
            </a:r>
            <a:r>
              <a:rPr lang="ar-SA" sz="6400" b="1" dirty="0" err="1">
                <a:latin typeface="Arial Black" pitchFamily="34" charset="0"/>
              </a:rPr>
              <a:t>دايريكتور</a:t>
            </a:r>
            <a:r>
              <a:rPr lang="ar-SA" sz="6400" b="1" dirty="0">
                <a:latin typeface="Arial Black" pitchFamily="34" charset="0"/>
              </a:rPr>
              <a:t> </a:t>
            </a:r>
            <a:r>
              <a:rPr lang="en-US" sz="6400" b="1" dirty="0">
                <a:latin typeface="Arial Black" pitchFamily="34" charset="0"/>
              </a:rPr>
              <a:t>Macromedia Director 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>- </a:t>
            </a:r>
            <a:r>
              <a:rPr lang="ar-SA" sz="6400" b="1" dirty="0" err="1">
                <a:latin typeface="Arial Black" pitchFamily="34" charset="0"/>
              </a:rPr>
              <a:t>ماكروميديا</a:t>
            </a:r>
            <a:r>
              <a:rPr lang="ar-SA" sz="6400" b="1" dirty="0">
                <a:latin typeface="Arial Black" pitchFamily="34" charset="0"/>
              </a:rPr>
              <a:t> </a:t>
            </a:r>
            <a:r>
              <a:rPr lang="ar-SA" sz="6400" b="1" dirty="0" err="1">
                <a:latin typeface="Arial Black" pitchFamily="34" charset="0"/>
              </a:rPr>
              <a:t>أوثروير</a:t>
            </a:r>
            <a:r>
              <a:rPr lang="en-US" sz="6400" b="1" dirty="0">
                <a:latin typeface="Arial Black" pitchFamily="34" charset="0"/>
              </a:rPr>
              <a:t>Macromedia </a:t>
            </a:r>
            <a:r>
              <a:rPr lang="en-US" sz="6400" b="1" dirty="0" err="1">
                <a:latin typeface="Arial Black" pitchFamily="34" charset="0"/>
              </a:rPr>
              <a:t>Authorware</a:t>
            </a:r>
            <a:r>
              <a:rPr lang="en-US" sz="6400" b="1" dirty="0">
                <a:latin typeface="Arial Black" pitchFamily="34" charset="0"/>
              </a:rPr>
              <a:t> 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>- </a:t>
            </a:r>
            <a:r>
              <a:rPr lang="ar-SA" sz="6400" b="1" dirty="0" err="1">
                <a:latin typeface="Arial Black" pitchFamily="34" charset="0"/>
              </a:rPr>
              <a:t>ماكروميديا</a:t>
            </a:r>
            <a:r>
              <a:rPr lang="ar-SA" sz="6400" b="1" dirty="0">
                <a:latin typeface="Arial Black" pitchFamily="34" charset="0"/>
              </a:rPr>
              <a:t> فلاش</a:t>
            </a:r>
            <a:r>
              <a:rPr lang="en-US" sz="6400" b="1" dirty="0">
                <a:latin typeface="Arial Black" pitchFamily="34" charset="0"/>
              </a:rPr>
              <a:t>Macromedia Flash)..</a:t>
            </a:r>
            <a:br>
              <a:rPr lang="en-US" sz="6400" b="1" dirty="0">
                <a:latin typeface="Arial Black" pitchFamily="34" charset="0"/>
              </a:rPr>
            </a:br>
            <a:r>
              <a:rPr lang="en-US" sz="6400" b="1" dirty="0">
                <a:latin typeface="Arial Black" pitchFamily="34" charset="0"/>
              </a:rPr>
              <a:t>- Advanced eLearning Builder </a:t>
            </a:r>
            <a:r>
              <a:rPr lang="ar-SA" sz="6400" b="1" dirty="0">
                <a:latin typeface="Arial Black" pitchFamily="34" charset="0"/>
              </a:rPr>
              <a:t>وغيرها </a:t>
            </a:r>
            <a:r>
              <a:rPr lang="ar-SA" sz="6400" b="1" dirty="0" err="1">
                <a:latin typeface="Arial Black" pitchFamily="34" charset="0"/>
              </a:rPr>
              <a:t>الكثير.</a:t>
            </a:r>
            <a:r>
              <a:rPr lang="ar-SA" sz="6400" b="1" dirty="0">
                <a:latin typeface="Arial Black" pitchFamily="34" charset="0"/>
              </a:rPr>
              <a:t> </a:t>
            </a:r>
            <a:br>
              <a:rPr lang="ar-SA" sz="6400" b="1" dirty="0">
                <a:latin typeface="Arial Black" pitchFamily="34" charset="0"/>
              </a:rPr>
            </a:br>
            <a:r>
              <a:rPr lang="ar-SA" sz="6400" b="1" dirty="0">
                <a:latin typeface="Arial Black" pitchFamily="34" charset="0"/>
              </a:rPr>
              <a:t/>
            </a:r>
            <a:br>
              <a:rPr lang="ar-SA" sz="6400" b="1" dirty="0">
                <a:latin typeface="Arial Black" pitchFamily="34" charset="0"/>
              </a:rPr>
            </a:br>
            <a:endParaRPr lang="ar-SA" sz="6400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 advTm="5000">
    <p:fad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/>
              <a:t>مرحلة التقويم النهائي: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b="1" dirty="0"/>
              <a:t>التقويم </a:t>
            </a:r>
            <a:r>
              <a:rPr lang="en-US" b="1" dirty="0"/>
              <a:t>Evaluation 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- </a:t>
            </a:r>
            <a:r>
              <a:rPr lang="ar-SA" b="1" dirty="0"/>
              <a:t>هي عملية تقدير مدى كفاية المنتج ومدى تحقيقه لأهداف </a:t>
            </a:r>
            <a:r>
              <a:rPr lang="ar-SA" b="1" dirty="0" err="1"/>
              <a:t>التعلم </a:t>
            </a:r>
            <a:br>
              <a:rPr lang="ar-SA" b="1" dirty="0" err="1"/>
            </a:br>
            <a:r>
              <a:rPr lang="ar-SA" b="1" dirty="0"/>
              <a:t>- التقويم </a:t>
            </a:r>
            <a:r>
              <a:rPr lang="ar-SA" b="1" dirty="0" err="1"/>
              <a:t>البنائي </a:t>
            </a:r>
            <a:r>
              <a:rPr lang="ar-SA" b="1" dirty="0"/>
              <a:t>(التكويني</a:t>
            </a:r>
            <a:r>
              <a:rPr lang="ar-SA" b="1" dirty="0" err="1"/>
              <a:t>)</a:t>
            </a:r>
            <a:r>
              <a:rPr lang="en-US" b="1" dirty="0"/>
              <a:t>Formative Evaluation : </a:t>
            </a:r>
            <a:r>
              <a:rPr lang="ar-SA" b="1" dirty="0"/>
              <a:t>هو تقويم برامج الحاسب التعليمية أثناء مرحلتي التصميم والتطوير، و وهي عملية جمع معلومات حول البرنامج بقصد تحسين وتطوير </a:t>
            </a:r>
            <a:r>
              <a:rPr lang="ar-SA" b="1" dirty="0" err="1"/>
              <a:t>البرنامج.</a:t>
            </a:r>
            <a:r>
              <a:rPr lang="ar-SA" b="1" dirty="0"/>
              <a:t/>
            </a:r>
            <a:br>
              <a:rPr lang="ar-SA" b="1" dirty="0"/>
            </a:br>
            <a:r>
              <a:rPr lang="ar-SA" b="1" dirty="0"/>
              <a:t>التقويم </a:t>
            </a:r>
            <a:r>
              <a:rPr lang="ar-SA" b="1" dirty="0" err="1"/>
              <a:t>الختامي </a:t>
            </a:r>
            <a:r>
              <a:rPr lang="ar-SA" b="1" dirty="0"/>
              <a:t>(الإجمالي</a:t>
            </a:r>
            <a:r>
              <a:rPr lang="ar-SA" b="1" dirty="0" err="1"/>
              <a:t>)</a:t>
            </a:r>
            <a:r>
              <a:rPr lang="ar-SA" b="1" dirty="0"/>
              <a:t> </a:t>
            </a:r>
            <a:r>
              <a:rPr lang="en-US" b="1" dirty="0"/>
              <a:t>Summative Evaluation </a:t>
            </a:r>
            <a:r>
              <a:rPr lang="ar-SA" b="1" dirty="0"/>
              <a:t>وهو عملية جمع بيانات حول كفاية البرنامج بقصد اتخاذ قرار لاستخدام البرنامج أو إيقافه</a:t>
            </a:r>
            <a:endParaRPr lang="ar-SA" dirty="0"/>
          </a:p>
        </p:txBody>
      </p:sp>
    </p:spTree>
  </p:cSld>
  <p:clrMapOvr>
    <a:masterClrMapping/>
  </p:clrMapOvr>
  <p:transition spd="slow" advTm="5000">
    <p:newsflash/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ar-SA" dirty="0"/>
              <a:t>مرحلة النشر: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62500" lnSpcReduction="20000"/>
          </a:bodyPr>
          <a:lstStyle/>
          <a:p>
            <a:endParaRPr lang="ar-SA" dirty="0" smtClean="0"/>
          </a:p>
          <a:p>
            <a:endParaRPr lang="ar-SA" dirty="0"/>
          </a:p>
          <a:p>
            <a:r>
              <a:rPr lang="ar-SA" dirty="0" smtClean="0"/>
              <a:t>بعد إجراء التعديلات المقترحة والناتجة من التجريب، والتأكد من أن جميع الإجراءات قد تمت بشكل سليم يتم العمل على تحرير البرمجية وإنتاجها بحيث يتم استصدار نسخ للمستخدمين/ المتعلمين يمكنهم تشغيلها دون إضافة تعديلات أو تغييرات </a:t>
            </a:r>
            <a:r>
              <a:rPr lang="ar-SA" dirty="0" err="1" smtClean="0"/>
              <a:t>عليها.</a:t>
            </a:r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* تتضمن مرحلة النشر إخراج البرمجية التعليمية متعددة الوسائط من خلال النَسِخ النهائي للبرمجية والعمل على </a:t>
            </a:r>
            <a:r>
              <a:rPr lang="ar-SA" dirty="0" err="1" smtClean="0"/>
              <a:t>توزيعها.</a:t>
            </a:r>
            <a:r>
              <a:rPr lang="ar-SA" dirty="0" smtClean="0"/>
              <a:t> </a:t>
            </a:r>
            <a:br>
              <a:rPr lang="ar-SA" dirty="0" smtClean="0"/>
            </a:br>
            <a:r>
              <a:rPr lang="ar-SA" dirty="0" smtClean="0"/>
              <a:t>عملية الإخراج للبرمجية قد تكون من خلال الإخراج إلى الفيديو، أو الإخراج إلى الطابعة، أو النقل إلى الأقراص المدمجة أو العرض عبر شبكة </a:t>
            </a:r>
            <a:r>
              <a:rPr lang="ar-SA" dirty="0" err="1" smtClean="0"/>
              <a:t>الانترنت.</a:t>
            </a:r>
            <a:r>
              <a:rPr lang="ar-SA" dirty="0" smtClean="0"/>
              <a:t> ولا يجب أن نغفل مرحلة هامة جداً ضمن مراحل إنتاج البرمجيات متعددة الوسائط ألا وهي مرحلة التوثيق، والتي تتم قبل التوزيع حيث </a:t>
            </a:r>
            <a:r>
              <a:rPr lang="ar-SA" dirty="0" err="1" smtClean="0"/>
              <a:t>تشمل: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* تحديد اسم مؤلف </a:t>
            </a:r>
            <a:r>
              <a:rPr lang="ar-SA" dirty="0" err="1" smtClean="0"/>
              <a:t>البرمجية.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* تحديد نظام التأليف </a:t>
            </a:r>
            <a:r>
              <a:rPr lang="ar-SA" dirty="0" err="1" smtClean="0"/>
              <a:t>المستخدم.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* الإصدار الخاص بهذه </a:t>
            </a:r>
            <a:r>
              <a:rPr lang="ar-SA" dirty="0" err="1" smtClean="0"/>
              <a:t>النسخة.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* تحديد الفئة </a:t>
            </a:r>
            <a:r>
              <a:rPr lang="ar-SA" dirty="0" err="1" smtClean="0"/>
              <a:t>المستهدفة.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* تحديد المقرر </a:t>
            </a:r>
            <a:r>
              <a:rPr lang="ar-SA" dirty="0" err="1" smtClean="0"/>
              <a:t>التعليمي.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ransition spd="slow" advTm="5000">
    <p:wheel spokes="2"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الواجب العملي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عمل </a:t>
            </a:r>
            <a:r>
              <a:rPr lang="ar-SA" dirty="0" err="1" smtClean="0"/>
              <a:t>/</a:t>
            </a:r>
            <a:endParaRPr lang="ar-SA" dirty="0" smtClean="0"/>
          </a:p>
          <a:p>
            <a:r>
              <a:rPr lang="ar-SA" dirty="0" smtClean="0"/>
              <a:t>الرقم </a:t>
            </a:r>
            <a:r>
              <a:rPr lang="ar-SA" dirty="0" err="1" smtClean="0"/>
              <a:t>الجامعي </a:t>
            </a:r>
            <a:r>
              <a:rPr lang="ar-SA" smtClean="0"/>
              <a:t>/</a:t>
            </a:r>
            <a:endParaRPr lang="ar-SA" dirty="0"/>
          </a:p>
        </p:txBody>
      </p:sp>
    </p:spTree>
  </p:cSld>
  <p:clrMapOvr>
    <a:masterClrMapping/>
  </p:clrMapOvr>
  <p:transition spd="slow" advTm="5000">
    <p:comb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58</TotalTime>
  <Words>160</Words>
  <Application>Microsoft Office PowerPoint</Application>
  <PresentationFormat>عرض على الشاشة (3:4)‏</PresentationFormat>
  <Paragraphs>20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حيوية</vt:lpstr>
      <vt:lpstr>التطبيق العملي صمم الدرس التالي باستخدام اى من البرامج التالية : ( البوربوينت –الكورس لاب ) </vt:lpstr>
      <vt:lpstr>مرحلة التحليل:</vt:lpstr>
      <vt:lpstr>مراحل التحليل</vt:lpstr>
      <vt:lpstr>التصميم</vt:lpstr>
      <vt:lpstr>مرحلة التطوير</vt:lpstr>
      <vt:lpstr>مرحلة التقويم النهائي: </vt:lpstr>
      <vt:lpstr>مرحلة النشر:</vt:lpstr>
      <vt:lpstr>الواجب العملي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التطبيق العملي صمم الدرس التالي باستخدام اى من البرامج التالية : ( البوربوينت –الكورس لاب )</dc:title>
  <dc:creator>LAPDELLTOP</dc:creator>
  <cp:lastModifiedBy>LAPDELLTOP</cp:lastModifiedBy>
  <cp:revision>12</cp:revision>
  <dcterms:created xsi:type="dcterms:W3CDTF">2012-05-23T23:21:14Z</dcterms:created>
  <dcterms:modified xsi:type="dcterms:W3CDTF">2012-05-26T01:03:05Z</dcterms:modified>
</cp:coreProperties>
</file>