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2" r:id="rId2"/>
    <p:sldId id="257" r:id="rId3"/>
    <p:sldId id="314" r:id="rId4"/>
    <p:sldId id="333" r:id="rId5"/>
    <p:sldId id="345" r:id="rId6"/>
    <p:sldId id="344" r:id="rId7"/>
    <p:sldId id="343" r:id="rId8"/>
    <p:sldId id="342" r:id="rId9"/>
    <p:sldId id="341" r:id="rId10"/>
    <p:sldId id="340" r:id="rId11"/>
    <p:sldId id="339" r:id="rId12"/>
    <p:sldId id="338" r:id="rId13"/>
    <p:sldId id="337" r:id="rId14"/>
    <p:sldId id="336" r:id="rId15"/>
    <p:sldId id="335" r:id="rId16"/>
    <p:sldId id="334" r:id="rId17"/>
    <p:sldId id="347" r:id="rId18"/>
    <p:sldId id="348"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107" d="100"/>
          <a:sy n="107" d="100"/>
        </p:scale>
        <p:origin x="-840"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smtClean="0">
                <a:solidFill>
                  <a:srgbClr val="898989"/>
                </a:solidFill>
                <a:latin typeface="Calibri" pitchFamily="34" charset="0"/>
              </a:rPr>
              <a:t>نظام </a:t>
            </a:r>
            <a:r>
              <a:rPr lang="ar-EG" sz="2800" b="1" dirty="0">
                <a:solidFill>
                  <a:srgbClr val="898989"/>
                </a:solidFill>
                <a:latin typeface="Calibri" pitchFamily="34" charset="0"/>
              </a:rPr>
              <a:t>التعليم المطور </a:t>
            </a:r>
            <a:r>
              <a:rPr lang="ar-EG" sz="2800" b="1" dirty="0" smtClean="0">
                <a:solidFill>
                  <a:srgbClr val="898989"/>
                </a:solidFill>
                <a:latin typeface="Calibri" pitchFamily="34" charset="0"/>
              </a:rPr>
              <a:t>للانتساب</a:t>
            </a: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en-US"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a:solidFill>
                  <a:srgbClr val="898989"/>
                </a:solidFill>
                <a:latin typeface="Calibri" pitchFamily="34" charset="0"/>
              </a:rPr>
              <a:t>ا</a:t>
            </a:r>
            <a:r>
              <a:rPr lang="ar-SA" sz="2600" dirty="0">
                <a:solidFill>
                  <a:srgbClr val="898989"/>
                </a:solidFill>
                <a:latin typeface="Calibri" pitchFamily="34" charset="0"/>
              </a:rPr>
              <a:t>لتربية</a:t>
            </a:r>
            <a:r>
              <a:rPr lang="ar-EG" sz="2600" dirty="0">
                <a:solidFill>
                  <a:srgbClr val="898989"/>
                </a:solidFill>
                <a:latin typeface="Calibri" pitchFamily="34" charset="0"/>
              </a:rPr>
              <a:t> – </a:t>
            </a:r>
            <a:r>
              <a:rPr lang="ar-EG" sz="2600" dirty="0" smtClean="0">
                <a:solidFill>
                  <a:srgbClr val="898989"/>
                </a:solidFill>
                <a:latin typeface="Calibri" pitchFamily="34" charset="0"/>
              </a:rPr>
              <a:t>قسم</a:t>
            </a:r>
            <a:r>
              <a:rPr lang="ar-SA" sz="2600" dirty="0" smtClean="0">
                <a:solidFill>
                  <a:srgbClr val="898989"/>
                </a:solidFill>
                <a:latin typeface="Calibri" pitchFamily="34" charset="0"/>
              </a:rPr>
              <a:t> التربية الخاصة</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04800" y="2895600"/>
            <a:ext cx="5638800" cy="1470025"/>
          </a:xfrm>
          <a:prstGeom prst="rect">
            <a:avLst/>
          </a:prstGeom>
          <a:noFill/>
          <a:ln w="9525">
            <a:noFill/>
            <a:miter lim="800000"/>
            <a:headEnd/>
            <a:tailEnd/>
          </a:ln>
        </p:spPr>
        <p:txBody>
          <a:bodyPr anchor="ctr"/>
          <a:lstStyle/>
          <a:p>
            <a:pPr algn="l">
              <a:lnSpc>
                <a:spcPct val="80000"/>
              </a:lnSpc>
            </a:pPr>
            <a:endParaRPr lang="ar-SA" sz="3200" b="1" dirty="0" smtClean="0">
              <a:solidFill>
                <a:srgbClr val="376092"/>
              </a:solidFill>
              <a:latin typeface="AYM Wadiy S_U normal."/>
              <a:cs typeface="Times New Roman" pitchFamily="18" charset="0"/>
            </a:endParaRPr>
          </a:p>
          <a:p>
            <a:pPr algn="l">
              <a:lnSpc>
                <a:spcPct val="80000"/>
              </a:lnSpc>
            </a:pPr>
            <a:r>
              <a:rPr lang="ar-SA" sz="3200" b="1" dirty="0" smtClean="0">
                <a:solidFill>
                  <a:srgbClr val="376092"/>
                </a:solidFill>
                <a:latin typeface="AYM Wadiy S_U normal."/>
                <a:cs typeface="Times New Roman" pitchFamily="18" charset="0"/>
              </a:rPr>
              <a:t>مدخل إلى الإعاقة </a:t>
            </a:r>
            <a:r>
              <a:rPr lang="ar-SA" sz="3200" b="1" smtClean="0">
                <a:solidFill>
                  <a:srgbClr val="376092"/>
                </a:solidFill>
                <a:latin typeface="AYM Wadiy S_U normal."/>
                <a:cs typeface="Times New Roman" pitchFamily="18" charset="0"/>
              </a:rPr>
              <a:t>البصرية 0230209</a:t>
            </a:r>
            <a:endParaRPr lang="ar-SA" sz="3200" b="1" dirty="0">
              <a:solidFill>
                <a:srgbClr val="376092"/>
              </a:solidFill>
              <a:latin typeface="AYM Wadiy S_U normal."/>
              <a:cs typeface="Times New Roman" pitchFamily="18" charset="0"/>
            </a:endParaRPr>
          </a:p>
          <a:p>
            <a:pPr algn="l">
              <a:lnSpc>
                <a:spcPct val="80000"/>
              </a:lnSpc>
            </a:pPr>
            <a:r>
              <a:rPr lang="en-US" b="1" dirty="0" smtClean="0">
                <a:solidFill>
                  <a:srgbClr val="376092"/>
                </a:solidFill>
                <a:latin typeface="AYM Wadiy S_U normal."/>
                <a:cs typeface="Times New Roman" pitchFamily="18" charset="0"/>
              </a:rPr>
              <a:t>------------------------------------</a:t>
            </a:r>
          </a:p>
          <a:p>
            <a:pPr algn="l">
              <a:lnSpc>
                <a:spcPct val="80000"/>
              </a:lnSpc>
            </a:pPr>
            <a:r>
              <a:rPr lang="ar-SA" sz="2400" b="1" dirty="0" smtClean="0">
                <a:solidFill>
                  <a:srgbClr val="7F7F7F"/>
                </a:solidFill>
                <a:latin typeface="Calibri" pitchFamily="34" charset="0"/>
                <a:cs typeface="Times New Roman" pitchFamily="18" charset="0"/>
              </a:rPr>
              <a:t>د. أحمد رجب محمد</a:t>
            </a:r>
          </a:p>
          <a:p>
            <a:pPr algn="l">
              <a:lnSpc>
                <a:spcPct val="80000"/>
              </a:lnSpc>
            </a:pPr>
            <a:r>
              <a:rPr lang="ar-SA" sz="2000" b="1" dirty="0" smtClean="0">
                <a:solidFill>
                  <a:srgbClr val="7F7F7F"/>
                </a:solidFill>
                <a:latin typeface="Calibri" pitchFamily="34" charset="0"/>
                <a:cs typeface="Times New Roman" pitchFamily="18" charset="0"/>
              </a:rPr>
              <a:t>البريد الإلكتروني:</a:t>
            </a:r>
            <a:r>
              <a:rPr lang="en-US" sz="2000" b="1" dirty="0" smtClean="0">
                <a:solidFill>
                  <a:srgbClr val="7F7F7F"/>
                </a:solidFill>
                <a:latin typeface="Calibri" pitchFamily="34" charset="0"/>
                <a:cs typeface="Times New Roman" pitchFamily="18" charset="0"/>
              </a:rPr>
              <a:t>arelsayed@kfu.edu.sa</a:t>
            </a:r>
            <a:r>
              <a:rPr lang="ar-SA" sz="2000" b="1" dirty="0" smtClean="0">
                <a:solidFill>
                  <a:srgbClr val="7F7F7F"/>
                </a:solidFill>
                <a:latin typeface="Calibri" pitchFamily="34" charset="0"/>
                <a:cs typeface="Times New Roman" pitchFamily="18" charset="0"/>
              </a:rPr>
              <a:t> </a:t>
            </a:r>
            <a:endParaRPr lang="en-US" sz="2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mtClean="0">
                <a:solidFill>
                  <a:srgbClr val="376092"/>
                </a:solidFill>
                <a:cs typeface="Arial" pitchFamily="34" charset="0"/>
              </a:rPr>
              <a:t>المحاضرة الثالثة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t>تعريفات الإعاقة البصرية </a:t>
            </a:r>
            <a:endParaRPr lang="en-US" dirty="0" smtClean="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400" dirty="0" smtClean="0"/>
              <a:t>تختلف الإعاقة البصرية من حيث شدتها ومدى تأثيرها على فاعلية الإبصار باختلاف الجزء المصاب من العين، وبدرجة الإصابة وبزمن الإصابة، كذلك تختلف باختلاف مدى قابلية الإصابة للتحسن عن طريق استخدام المعينات البصرية أو العمليات الجراحية.</a:t>
            </a:r>
          </a:p>
          <a:p>
            <a:pPr algn="just" rtl="1"/>
            <a:r>
              <a:rPr lang="ar-SA" sz="2400" dirty="0" smtClean="0"/>
              <a:t>وتعرف الإعاقة البصرية على أنها حالة يفقد الفرد فيها المقدرة على استخدام حاسة البصر بفعالية مما يؤثر سلباً في أدائه ونموه، </a:t>
            </a:r>
            <a:r>
              <a:rPr lang="ar-SA" sz="2400" dirty="0" smtClean="0">
                <a:solidFill>
                  <a:srgbClr val="FF0000"/>
                </a:solidFill>
              </a:rPr>
              <a:t>ويعرف ”إشروفت وزامبون“</a:t>
            </a:r>
            <a:r>
              <a:rPr lang="ar-SA" sz="2400" dirty="0" smtClean="0"/>
              <a:t> الإعاقة البصرية على أنها حالة عجز أو ضعف في الجهاز البصري تعيق أو تغير أنماط النمو عند الإنسان، وذلك نتيجة تشوه تشريحي أو إصابة بمرض أو جروح في العين، ومن أكثر أنواع الإعاقات البصرية شيوعاً: الإعاقات التي تشمل البصر المركزي والتكيف البصري والإنكسار الضوئي.</a:t>
            </a:r>
            <a:endParaRPr lang="en-US" sz="2400" dirty="0" smtClean="0"/>
          </a:p>
          <a:p>
            <a:pPr rtl="1"/>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dirty="0" smtClean="0"/>
              <a:t>ومن أكثر التعاريف المستخدمة حالياً </a:t>
            </a:r>
            <a:r>
              <a:rPr lang="ar-SA" sz="2800" dirty="0" smtClean="0">
                <a:solidFill>
                  <a:srgbClr val="FF0000"/>
                </a:solidFill>
              </a:rPr>
              <a:t>تعريف </a:t>
            </a:r>
            <a:r>
              <a:rPr lang="ar-SA" sz="2800" dirty="0" err="1" smtClean="0">
                <a:solidFill>
                  <a:srgbClr val="FF0000"/>
                </a:solidFill>
              </a:rPr>
              <a:t>بارجا</a:t>
            </a:r>
            <a:r>
              <a:rPr lang="ar-SA" sz="2800" dirty="0" smtClean="0">
                <a:solidFill>
                  <a:srgbClr val="FF0000"/>
                </a:solidFill>
              </a:rPr>
              <a:t> </a:t>
            </a:r>
            <a:r>
              <a:rPr lang="en-US" sz="2800" dirty="0" err="1" smtClean="0">
                <a:solidFill>
                  <a:srgbClr val="FF0000"/>
                </a:solidFill>
              </a:rPr>
              <a:t>Barrga</a:t>
            </a:r>
            <a:r>
              <a:rPr lang="ar-SA" sz="2800" dirty="0" smtClean="0">
                <a:solidFill>
                  <a:srgbClr val="FF0000"/>
                </a:solidFill>
              </a:rPr>
              <a:t> 1976م </a:t>
            </a:r>
            <a:r>
              <a:rPr lang="ar-SA" sz="2800" dirty="0" smtClean="0"/>
              <a:t>، والذي ينص على أن الأطفال المعوقين بصرياً هم الأطفال الذين يحتاجون إلى تربية خاصة بسبب مشكلاتهم البصرية الأمر الذي يستدعي إحداث تعديلات خاصة على أساليب التدريس والمناهج والمواد التعليمية ليستطيعوا النجاح تربوياً، </a:t>
            </a:r>
            <a:r>
              <a:rPr lang="ar-SA" sz="2800" dirty="0" smtClean="0">
                <a:solidFill>
                  <a:srgbClr val="FF0000"/>
                </a:solidFill>
              </a:rPr>
              <a:t>ومن ناحية عملية يصنف الأطفال المعوقين بصرياً إلى فئتين:</a:t>
            </a:r>
            <a:endParaRPr lang="en-US" sz="2800" dirty="0" smtClean="0">
              <a:solidFill>
                <a:srgbClr val="FF0000"/>
              </a:solidFill>
            </a:endParaRPr>
          </a:p>
          <a:p>
            <a:pPr algn="just" rtl="1"/>
            <a:r>
              <a:rPr lang="ar-SA" sz="2800" dirty="0" smtClean="0"/>
              <a:t>أ – الفئة الأولى: هي فئة المكفوفين وهم أولئك الذين يستخدمون أصابعهم للقراءة ويطلق عليها اسم قارئي بريل.</a:t>
            </a:r>
            <a:endParaRPr lang="en-US" sz="2800" dirty="0" smtClean="0"/>
          </a:p>
          <a:p>
            <a:pPr algn="just" rtl="1"/>
            <a:r>
              <a:rPr lang="ar-SA" sz="2800" dirty="0" smtClean="0"/>
              <a:t>ب – الفئة الثانية: هي فئة المبصرين جزئياً وهم أولئك الذين يستخدمون عيونهم للقراءة ويطلق عليها أيضاً اسم قارئي الكلمات المكبرة.</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b="1" dirty="0" smtClean="0">
                <a:solidFill>
                  <a:srgbClr val="FF0000"/>
                </a:solidFill>
              </a:rPr>
              <a:t>فالمكفوف </a:t>
            </a:r>
            <a:r>
              <a:rPr lang="ar-SA" sz="2800" dirty="0" smtClean="0"/>
              <a:t>هو الشخص الذي لا تزيد حدة البصر المركزي لديه عن </a:t>
            </a:r>
            <a:r>
              <a:rPr lang="ar-SA" sz="2800" dirty="0" smtClean="0"/>
              <a:t>20/ 200 في </a:t>
            </a:r>
            <a:r>
              <a:rPr lang="ar-SA" sz="2800" dirty="0" smtClean="0"/>
              <a:t>العين الأفضل حتى بعد التصحيح (بعد استعمال النظارة)، أو هو الشخص الذي لديه مجال بصري محدود جداً بحيث لا يزيد بصره المحيطي عن 20 درجة في أحسن العينين، والمقصود </a:t>
            </a:r>
            <a:r>
              <a:rPr lang="ar-SA" sz="2800" b="1" dirty="0" smtClean="0">
                <a:solidFill>
                  <a:srgbClr val="FF0000"/>
                </a:solidFill>
              </a:rPr>
              <a:t>بمجال الرؤية أو حقل الإبصار</a:t>
            </a:r>
            <a:r>
              <a:rPr lang="ar-SA" sz="2800" dirty="0" smtClean="0">
                <a:solidFill>
                  <a:srgbClr val="FF0000"/>
                </a:solidFill>
              </a:rPr>
              <a:t>، </a:t>
            </a:r>
            <a:r>
              <a:rPr lang="ar-SA" sz="2800" dirty="0" smtClean="0"/>
              <a:t>هو المساحة الكلية التي يستطيع الشخص أن يراها في وقت معين دون تحريك المقلتين، ويقاس حقل الإبصار بالدرجات؛ فبعض الأفراد يكون حقل الإبصار لديهم ضيق جداً بحيث يسمى بصرهم </a:t>
            </a:r>
            <a:r>
              <a:rPr lang="ar-SA" sz="2800" dirty="0" smtClean="0">
                <a:solidFill>
                  <a:srgbClr val="FF0000"/>
                </a:solidFill>
              </a:rPr>
              <a:t>بالبصر النفقي </a:t>
            </a:r>
            <a:r>
              <a:rPr lang="en-US" sz="2800" dirty="0" smtClean="0"/>
              <a:t>Tunnel Vision</a:t>
            </a:r>
            <a:r>
              <a:rPr lang="ar-SA" sz="2800" dirty="0" smtClean="0"/>
              <a:t> ويكون من الصعب على هؤلاء الانتقال من مكان لآخر وهذا ما ينطبق على من لديه مجال بصري يقل عن 20 درجة، إن مجال البصر للإنسان العادي حوالي 180 درجة فإذا أصبح أقل من 20 درجة فالشخص يعتبر مكفوفاً قانونياً.</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ويميز التربويون عادة بين المكفوفين والمبصرين جزئياً (ضعاف البصر) حيث يعرف المكفوف تربوياً بأنه الشخص الذي فقد قدرته البصرية بالكامل أو الذي يستطيع إدراك الضوء فقط (يفرق بين الليل والنهار) ولذا فإن عليه الاعتماد على الحواس الأخرى للتعلم ، ويتعلم المكفوف القراءة والكتابة عادة عن طريق بريل فالمكفوف لديه عادة شيء من القدرة البصرية أو ما يسمى بالبصر الوظيفي.</a:t>
            </a:r>
            <a:endParaRPr lang="en-US" sz="2800" dirty="0" smtClean="0"/>
          </a:p>
          <a:p>
            <a:pPr rtl="1"/>
            <a:r>
              <a:rPr lang="ar-SA" sz="2800" dirty="0" smtClean="0"/>
              <a:t>أما </a:t>
            </a:r>
            <a:r>
              <a:rPr lang="ar-SA" sz="2800" b="1" dirty="0" smtClean="0"/>
              <a:t>التعريف الوظيفي</a:t>
            </a:r>
            <a:r>
              <a:rPr lang="ar-SA" sz="2800" dirty="0" smtClean="0"/>
              <a:t> الذي اقترحه </a:t>
            </a:r>
            <a:r>
              <a:rPr lang="ar-SA" sz="2800" dirty="0" err="1" smtClean="0"/>
              <a:t>هارلي</a:t>
            </a:r>
            <a:r>
              <a:rPr lang="ar-SA" sz="2800" dirty="0" smtClean="0"/>
              <a:t> 1973م، فهو أن الكفيف للأغراض التعليمية هو ذلك الشخص الذي تبلغ إعاقته البصرية درجة من الحدة تحتم عليه القراءة بطريقة </a:t>
            </a:r>
            <a:r>
              <a:rPr lang="ar-SA" sz="2800" dirty="0" err="1" smtClean="0"/>
              <a:t>برايل</a:t>
            </a:r>
            <a:r>
              <a:rPr lang="ar-SA" sz="2800" dirty="0" smtClean="0"/>
              <a:t>، أما الطفل ضعيف البصر فهو الذي يستطيع بوجه عام قراءة الحروف الكبيرة تحت أفضل الظروف الممكنة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600" dirty="0" smtClean="0"/>
              <a:t>أما ضعاف البصر </a:t>
            </a:r>
            <a:r>
              <a:rPr lang="en-US" sz="2600" dirty="0" smtClean="0"/>
              <a:t>Low Vision</a:t>
            </a:r>
            <a:r>
              <a:rPr lang="ar-SA" sz="2600" dirty="0" smtClean="0"/>
              <a:t> فهم الأشخاص الذين يعانون من صعوبات كبيرة في الرؤية البعيدة والذين لا يستطيعون رؤية الأشياء عندما تكون على بعد أمتار قليلة منهم، هؤلاء الأشخاص يعتمدون كثيراً على الحواس الأخرى للحصول على المعلومات حيث أنهم يرون الأشياء القريبة منهم فقط .</a:t>
            </a:r>
            <a:endParaRPr lang="en-US" sz="2600" dirty="0" smtClean="0"/>
          </a:p>
          <a:p>
            <a:pPr algn="just" rtl="1" eaLnBrk="1" hangingPunct="1">
              <a:buNone/>
            </a:pPr>
            <a:r>
              <a:rPr lang="ar-SA" sz="2600" dirty="0" smtClean="0"/>
              <a:t>والأفراد الذين يطلق عليهم اسم ضعاف البصر فمن الناحية القانونية هم الأشخاص الذين تتراوح حدة الرؤية لديهم من </a:t>
            </a:r>
            <a:r>
              <a:rPr lang="ar-SA" sz="2600" dirty="0" smtClean="0"/>
              <a:t>20/ 70 إلى 20/ 200 ومن </a:t>
            </a:r>
            <a:r>
              <a:rPr lang="ar-SA" sz="2600" dirty="0" smtClean="0"/>
              <a:t>الناحية التربوية فضعيف البصر هو الشخص الذي لا يستطيع تأدية الوظائف المختلفة دون اللجوء إلى أجهزة بصرية مساعدة تعمل على تكبير المادة التعليمية ، أما محدودي البصر </a:t>
            </a:r>
            <a:r>
              <a:rPr lang="en-US" sz="2600" dirty="0" smtClean="0"/>
              <a:t>Visually Limited</a:t>
            </a:r>
            <a:r>
              <a:rPr lang="ar-SA" sz="2600" dirty="0" smtClean="0"/>
              <a:t> فهم الأشخاص الذين يواجهون صعوبة في الرؤية في الظروف الاعتيادية فهؤلاء قد يواجهون صعوبات في رؤية المواد التعليمية دون إضافة خاصة ، لذا قد يحتاجون إلى استخدام عدسات خاصة أو معدات ووسائل بصرية خاصة .</a:t>
            </a:r>
            <a:endParaRPr lang="en-US" sz="2600"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تعريف الإعاقة البصرية</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solidFill>
                  <a:srgbClr val="FF0000"/>
                </a:solidFill>
              </a:rPr>
              <a:t>كما قام قانون الضمان الاجتماعي الأمريكي عام 1935م</a:t>
            </a:r>
            <a:r>
              <a:rPr lang="ar-SA" sz="2800" dirty="0" smtClean="0"/>
              <a:t> ، باعتماد تعريف المكفوفين ، فقد تبنى تعريف المبصرين جزئياً وهو ضعيف البصر أو المبصر جزئياً هو الذي تبلغ حدة إبصاره فيما بين </a:t>
            </a:r>
            <a:r>
              <a:rPr lang="ar-SA" sz="2800" dirty="0" smtClean="0"/>
              <a:t>20/ 70 و 20/ 200 في </a:t>
            </a:r>
            <a:r>
              <a:rPr lang="ar-SA" sz="2800" dirty="0" smtClean="0"/>
              <a:t>العين الأفضل وذلك بعد استخدام العدسات أو النظارات الطبية والمعينات البصرية الملائمة .</a:t>
            </a:r>
            <a:endParaRPr lang="en-US" sz="2800" dirty="0" smtClean="0"/>
          </a:p>
          <a:p>
            <a:pPr rtl="1"/>
            <a:r>
              <a:rPr lang="ar-SA" sz="2800" dirty="0" smtClean="0"/>
              <a:t>كذلك حدد بعض التعريفات : المبصر جزئياً هو الفرد الذي يعاني من إعاقة بصرية متوسطة لا تمكنه من استخدام بصره بصورة فاعلة في الأحوال العادية ، ولهذا فهو في حاجة إلى تجهيزات بصرية وتربوية خاصة تمكنه من قراءة المادة المطبوعة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التعريف القانوني للإعاقة البصرية</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b="1" dirty="0" smtClean="0"/>
              <a:t>أ– المكفوف: </a:t>
            </a:r>
            <a:r>
              <a:rPr lang="ar-SA" sz="2800" dirty="0" smtClean="0"/>
              <a:t>هو شخص لديه حدة بصر تبلغ </a:t>
            </a:r>
            <a:r>
              <a:rPr lang="ar-SA" sz="2800" dirty="0" smtClean="0"/>
              <a:t>20/ 200 أو </a:t>
            </a:r>
            <a:r>
              <a:rPr lang="ar-SA" sz="2800" dirty="0" smtClean="0"/>
              <a:t>أقل في العين الأقوى بعد اتخاذ الإجراءات التصحيحية اللازمة أو لديه حقل إبصار محدود لا يزيد عن 20 درجة .</a:t>
            </a:r>
            <a:endParaRPr lang="en-US" sz="2800" dirty="0" smtClean="0"/>
          </a:p>
          <a:p>
            <a:pPr algn="just" rtl="1"/>
            <a:r>
              <a:rPr lang="ar-SA" sz="2800" b="1" dirty="0" smtClean="0"/>
              <a:t>ب – ضعيف البصر (المبصر جزئياً): </a:t>
            </a:r>
            <a:r>
              <a:rPr lang="ar-SA" sz="2800" dirty="0" smtClean="0"/>
              <a:t>هو شخص لديه حدة بصر تتراوح ما بين </a:t>
            </a:r>
            <a:r>
              <a:rPr lang="ar-SA" sz="2800" dirty="0" smtClean="0"/>
              <a:t>20/ 70 إلى 20/ 200 في </a:t>
            </a:r>
            <a:r>
              <a:rPr lang="ar-SA" sz="2800" dirty="0" smtClean="0"/>
              <a:t>العين الأقوى بعد إجراء التصحيح اللازم.</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التعريف التربوي للإعاقة البصرية</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b="1" dirty="0" smtClean="0"/>
              <a:t>أ – المكفوف: </a:t>
            </a:r>
            <a:r>
              <a:rPr lang="ar-SA" sz="2800" dirty="0" smtClean="0"/>
              <a:t>هو شخص يتعلم من خلال القنوات الحسية أو السمعية.</a:t>
            </a:r>
            <a:endParaRPr lang="en-US" sz="2800" dirty="0" smtClean="0"/>
          </a:p>
          <a:p>
            <a:pPr algn="just" rtl="1"/>
            <a:r>
              <a:rPr lang="ar-SA" sz="2800" b="1" dirty="0" smtClean="0"/>
              <a:t>ب – ضعيف البصر: </a:t>
            </a:r>
            <a:r>
              <a:rPr lang="ar-SA" sz="2800" dirty="0" smtClean="0"/>
              <a:t>هو شخص لديه ضعف بصري شديد بعد التصحيح ولكن يمكن تحسين الوظائف البصرية لديه.</a:t>
            </a:r>
            <a:endParaRPr lang="en-US" sz="2800" dirty="0" smtClean="0"/>
          </a:p>
          <a:p>
            <a:pPr algn="just" rtl="1"/>
            <a:r>
              <a:rPr lang="ar-SA" sz="2800" b="1" dirty="0" smtClean="0"/>
              <a:t>ج – محدود البصر: </a:t>
            </a:r>
            <a:r>
              <a:rPr lang="ar-SA" sz="2800" dirty="0" smtClean="0"/>
              <a:t>هو شخص يستخدم البصر بشكل محدود في الظروف الاعتيادية.</a:t>
            </a:r>
            <a:endParaRPr lang="en-US" sz="28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تعريف منظمة الصحة العالمية للإعاقة البصرية</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b="1" dirty="0" smtClean="0"/>
              <a:t>أ – الإعاقة البصرية الشديدة: </a:t>
            </a:r>
            <a:r>
              <a:rPr lang="ar-SA" sz="2800" dirty="0" smtClean="0"/>
              <a:t>هي</a:t>
            </a:r>
            <a:r>
              <a:rPr lang="ar-SA" sz="2800" b="1" dirty="0" smtClean="0"/>
              <a:t> </a:t>
            </a:r>
            <a:r>
              <a:rPr lang="ar-SA" sz="2800" dirty="0" smtClean="0"/>
              <a:t>حالة يؤدي الشخص فيها الوظائف البصرية على مستوى محدود.</a:t>
            </a:r>
            <a:endParaRPr lang="en-US" sz="2800" dirty="0" smtClean="0"/>
          </a:p>
          <a:p>
            <a:pPr algn="just" rtl="1"/>
            <a:r>
              <a:rPr lang="ar-SA" sz="2800" b="1" dirty="0" smtClean="0"/>
              <a:t>ب – الإعاقة البصرية الشديدة جداً: </a:t>
            </a:r>
            <a:r>
              <a:rPr lang="ar-SA" sz="2800" dirty="0" smtClean="0"/>
              <a:t>حالة يجد فيها الإنسان صعوبة بالغة في تأدية الوظائف البصرية الأساسية.</a:t>
            </a:r>
            <a:endParaRPr lang="en-US" sz="2800" dirty="0" smtClean="0"/>
          </a:p>
          <a:p>
            <a:pPr algn="just" rtl="1"/>
            <a:r>
              <a:rPr lang="ar-SA" sz="2800" b="1" dirty="0" smtClean="0"/>
              <a:t>ج – شبه العمى: </a:t>
            </a:r>
            <a:r>
              <a:rPr lang="ar-SA" sz="2800" dirty="0" smtClean="0"/>
              <a:t>حالة اضطراب بصري لا يعتمد فيها على البصر.</a:t>
            </a:r>
            <a:endParaRPr lang="en-US" sz="2800" dirty="0" smtClean="0"/>
          </a:p>
          <a:p>
            <a:pPr algn="just" rtl="1"/>
            <a:r>
              <a:rPr lang="ar-SA" sz="2800" b="1" dirty="0" smtClean="0"/>
              <a:t>د – العمى: </a:t>
            </a:r>
            <a:r>
              <a:rPr lang="ar-SA" sz="2800" dirty="0" smtClean="0"/>
              <a:t>فقدان القدرات البصرية.</a:t>
            </a:r>
            <a:endParaRPr lang="en-US" sz="28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تصنيفات الإعاقة البصرية</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dirty="0" smtClean="0"/>
              <a:t>	الأفراد المعوقين بصرياً قد يولدون مصابين بهذه الإعاقات أو قد يصابون بالإعاقات البصرية بشكل كلي أو جزئي في أي وقت لاحق من حياتهم، والحالة القصوى للإعاقة البصرية هي تلك الحالة التي يفقد فيها الشخص الإبصار الكلي منذ الميلاد ، وطبقاً لبعض الملاحظات التي سجلها “لتون تون وآخرون“ فإن الأشخاص الذين يفقدون بصرهم قبل حوالي سن الخامسة لا يحتفظون بصورة بصرية مفيدة.</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تصنيفات الإعاقة البصرية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dirty="0" smtClean="0"/>
              <a:t>	والأطفال الذين يفقدون بصرهم كلياً أثناء السنوات المبكرة الأولى من حياتهم لابد من النظر إليهم على أنهم يقعون ضمن الحالات المتطرفة من الإعاقة البصرية، أما الأطفال الذين يفقدون أبصارهم كلياً أو جزئياً بعد سن الخامسة قد يحتفظون بإطار بصري إيجابي وفعال بدرجة أو بأخرى، مثل هؤلاء الأشخاص الذين يستطيعون ملاحظة شيء ما عن طريق اللمس ويكونون فكرة بصرية عن هذا الشيء تقوم على خبراتهم البصرية السابقة، وتكون الملاحظات البصرية لدى هؤلاء الأشخاص محدودة وتتوقف على درجة الإبصار المتبقية.</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تصنيفات الإعاقة البصرية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dirty="0" smtClean="0"/>
              <a:t>في ضوء الاعتبارات السابقة يمكن أن نميز الدرجات المختلفة التالية من الإعاقة البصرية فيما يتعلق بتأثير الإعاقة على الأنشطة الحسية وخبرات التذكر :</a:t>
            </a:r>
            <a:endParaRPr lang="en-US" sz="2800" dirty="0" smtClean="0"/>
          </a:p>
          <a:p>
            <a:pPr algn="just" rtl="1"/>
            <a:r>
              <a:rPr lang="ar-SA" sz="2800" dirty="0" smtClean="0"/>
              <a:t>1 – فقد بصر كلي ولادي، أو كلي مكتسب قبل سن الخامسة.</a:t>
            </a:r>
            <a:endParaRPr lang="en-US" sz="2800" dirty="0" smtClean="0"/>
          </a:p>
          <a:p>
            <a:pPr algn="just" rtl="1"/>
            <a:r>
              <a:rPr lang="ar-SA" sz="2800" dirty="0" smtClean="0"/>
              <a:t>2 – فقد بصر كلي مكتسب بعد سن الخامسة.</a:t>
            </a:r>
            <a:endParaRPr lang="en-US" sz="2800" dirty="0" smtClean="0"/>
          </a:p>
          <a:p>
            <a:pPr algn="just" rtl="1"/>
            <a:r>
              <a:rPr lang="ar-SA" sz="2800" dirty="0" smtClean="0"/>
              <a:t>3 – فقد بصر جزئي ولادي، فقدوا بصرهم قبل سن الخامسة.</a:t>
            </a:r>
            <a:endParaRPr lang="en-US" sz="2800" dirty="0" smtClean="0"/>
          </a:p>
          <a:p>
            <a:pPr algn="just" rtl="1"/>
            <a:r>
              <a:rPr lang="ar-SA" sz="2800" dirty="0" smtClean="0"/>
              <a:t>4 – فقد بصر جزئي مكتسب، فقدوا بصرهم بعد سن الخامسة.</a:t>
            </a:r>
            <a:endParaRPr lang="en-US" sz="2800" dirty="0" smtClean="0"/>
          </a:p>
          <a:p>
            <a:pPr algn="just" rtl="1"/>
            <a:r>
              <a:rPr lang="ar-SA" sz="2800" dirty="0" smtClean="0"/>
              <a:t>وقد اعتمد الباحثون سن الخامسة على وجه الخصوص لأن الطفل في هذا السن يستطيع أن يكون فكرة عن الأشكال أو الصور التي يراها ويحتفظ بها في الدماغ وتكون لديه القدرة على تذكر أشكالها.</a:t>
            </a:r>
            <a:endParaRPr lang="en-US" sz="28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تابع تصنيفات الإعاقة البصرية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b="1" dirty="0" smtClean="0"/>
              <a:t>والبعض الآخر يصنف المعاقين بصرياً في مجموعتين هما:</a:t>
            </a:r>
            <a:endParaRPr lang="en-US" sz="2800" b="1" dirty="0" smtClean="0"/>
          </a:p>
          <a:p>
            <a:pPr algn="just" rtl="1"/>
            <a:r>
              <a:rPr lang="ar-SA" sz="2800" b="1" dirty="0" smtClean="0"/>
              <a:t>المجموعة الأولى: </a:t>
            </a:r>
            <a:r>
              <a:rPr lang="ar-SA" sz="2800" dirty="0" smtClean="0">
                <a:solidFill>
                  <a:srgbClr val="FF0000"/>
                </a:solidFill>
              </a:rPr>
              <a:t>المعاقون بصرياً إعاقة كلية: </a:t>
            </a:r>
            <a:r>
              <a:rPr lang="ar-SA" sz="2800" dirty="0" smtClean="0"/>
              <a:t>وهي تلك المجموعة التي ينطبق عليها التعريف القانوني والتعريف التربوي المشار إليهما سابقاً.</a:t>
            </a:r>
            <a:endParaRPr lang="en-US" sz="2800" dirty="0" smtClean="0"/>
          </a:p>
          <a:p>
            <a:pPr algn="just" rtl="1"/>
            <a:r>
              <a:rPr lang="ar-SA" sz="2800" b="1" dirty="0" smtClean="0"/>
              <a:t>المجموعة الثانية: </a:t>
            </a:r>
            <a:r>
              <a:rPr lang="ar-SA" sz="2800" dirty="0" smtClean="0">
                <a:solidFill>
                  <a:srgbClr val="FF0000"/>
                </a:solidFill>
              </a:rPr>
              <a:t>المعاقون بصرياً إعاقة جزئية: </a:t>
            </a:r>
            <a:r>
              <a:rPr lang="ar-SA" sz="2800" dirty="0" smtClean="0"/>
              <a:t>وهي تلك المجموعة التي تستطيع أن تقرأ الكلمات المكتوبة بحروف مكبرة أو باستخدام النظارة الطبية أو أي وسيلة تكبير، وتتراوح حدة الإبصار لدى أفراد هذه المجموعة ما بين </a:t>
            </a:r>
            <a:r>
              <a:rPr lang="ar-SA" sz="2800" dirty="0" smtClean="0"/>
              <a:t>20/ 70 إلى 20/ 200 قدم </a:t>
            </a:r>
            <a:r>
              <a:rPr lang="ar-SA" sz="2800" dirty="0" smtClean="0"/>
              <a:t>في أحسن العينين أو حتى باستعمال النظارة الطبية.</a:t>
            </a:r>
            <a:endParaRPr lang="en-US" sz="28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مظاهر الإعاقة البصرية</a:t>
            </a:r>
            <a:endParaRPr lang="en-US" dirty="0"/>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1 – حالة قصر النظر </a:t>
            </a:r>
            <a:r>
              <a:rPr lang="en-US" sz="2800" dirty="0" smtClean="0"/>
              <a:t>(Myopia)</a:t>
            </a:r>
            <a:r>
              <a:rPr lang="ar-SA" sz="2800" dirty="0" smtClean="0"/>
              <a:t> .</a:t>
            </a:r>
            <a:endParaRPr lang="en-US" sz="2800" dirty="0" smtClean="0"/>
          </a:p>
          <a:p>
            <a:pPr rtl="1"/>
            <a:r>
              <a:rPr lang="ar-SA" sz="2800" dirty="0" smtClean="0"/>
              <a:t>2 – حالة طول النظر </a:t>
            </a:r>
            <a:r>
              <a:rPr lang="en-US" sz="2800" dirty="0" smtClean="0"/>
              <a:t>(</a:t>
            </a:r>
            <a:r>
              <a:rPr lang="en-US" sz="2800" dirty="0" err="1" smtClean="0"/>
              <a:t>Hyporopai</a:t>
            </a:r>
            <a:r>
              <a:rPr lang="en-US" sz="2800" dirty="0" smtClean="0"/>
              <a:t>)</a:t>
            </a:r>
            <a:r>
              <a:rPr lang="ar-SA" sz="2800" dirty="0" smtClean="0"/>
              <a:t> .</a:t>
            </a:r>
            <a:endParaRPr lang="en-US" sz="2800" dirty="0" smtClean="0"/>
          </a:p>
          <a:p>
            <a:pPr rtl="1"/>
            <a:r>
              <a:rPr lang="ar-SA" sz="2800" dirty="0" smtClean="0"/>
              <a:t>3 – حالة صعوبة تركيز النظر </a:t>
            </a:r>
            <a:r>
              <a:rPr lang="en-US" sz="2800" dirty="0" smtClean="0"/>
              <a:t>(Astigmatism)</a:t>
            </a:r>
            <a:r>
              <a:rPr lang="ar-SA" sz="2800" dirty="0" smtClean="0"/>
              <a:t>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نسبة انتشار المعاقين بصرياً</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a:r>
              <a:rPr lang="ar-SA" sz="2600" dirty="0" smtClean="0"/>
              <a:t>يتمتع حوالي 98.5% من الأفراد بالقدرة على الإبصار بشكل عادي ولكن حوالي </a:t>
            </a:r>
            <a:r>
              <a:rPr lang="ar-SA" sz="2600" dirty="0" smtClean="0">
                <a:solidFill>
                  <a:srgbClr val="FF0000"/>
                </a:solidFill>
              </a:rPr>
              <a:t>0.5% - 1.5% </a:t>
            </a:r>
            <a:r>
              <a:rPr lang="ar-SA" sz="2600" dirty="0" smtClean="0"/>
              <a:t>من الأفراد لا يحظون لأسباب عدة بالقدرة على الإبصار العادي، وهو ما يطلق عليه بالإعاقة البصرية والتي قد تأخذ مظاهر شتى، ففي الولايات المتحدة الأمريكية يقدر مكتب التربية نسبة المعوقين بصرياً بحوالي 1%.</a:t>
            </a:r>
            <a:endParaRPr lang="en-US" sz="2600" dirty="0" smtClean="0"/>
          </a:p>
          <a:p>
            <a:pPr algn="just" rtl="1"/>
            <a:r>
              <a:rPr lang="ar-SA" sz="2600" dirty="0" smtClean="0"/>
              <a:t>ويقدر وجود ما بين 0.5% - 1.5% من الأطفال في سن المدرسة يعانون من اضطرابات بصرية ذات دلالة واضحة.</a:t>
            </a:r>
            <a:endParaRPr lang="en-US" sz="2600" dirty="0" smtClean="0"/>
          </a:p>
          <a:p>
            <a:pPr algn="just" rtl="1"/>
            <a:r>
              <a:rPr lang="ar-SA" sz="2600" dirty="0" smtClean="0"/>
              <a:t>كذلك تشير الإحصاءات إلى أن هناك ما يزيد على 35 مليون مكفوف وحوالي 120 مليون ضعيف بصر في العالم، وتشير تقارير منظمة الصحة العالمية إلى أن نسبة انتشار الإعاقة البصرية تختلف من دولة إلى أخرى، وأن حوالي 80% من المعوقين بصرياً يوجدون في دول العالم الثالث، وتزداد نسبة انتشار الإعاقة البصرية مع تقدم العمر وتزداد في الدول التي تفتقر إلى الرعاية الصحية المناسبة.</a:t>
            </a:r>
            <a:endParaRPr lang="en-US" sz="26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smtClean="0"/>
              <a:t>تابع نسبة انتشار المعاقين بصرياً</a:t>
            </a:r>
            <a:endParaRPr lang="en-US" dirty="0"/>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dirty="0" smtClean="0"/>
              <a:t>وأعلنت منظمة الصحة العالمية في جنيف أن هناك 38 مليون شخص يعانون من قصور كبير في البصر، وقالت المنظمة أن تسعة من كل عشرة مكفوفين يعيشون في الدول النامية حيث سيصل عدد المعاقين بصرياً بعد خمسة وعشرين عاماً إلى 65 مليون شخص.</a:t>
            </a:r>
            <a:endParaRPr lang="en-US" sz="2800" dirty="0" smtClean="0"/>
          </a:p>
          <a:p>
            <a:pPr algn="just" rtl="1"/>
            <a:r>
              <a:rPr lang="ar-SA" sz="2800" dirty="0" smtClean="0"/>
              <a:t>وأضافت أن عدد سكان الأرض سيرتفع من 5.8 مليار نسمة حالياً إلى 7.9 مليار نسمة بحلول العام 2020 وسيكون 1.2 مليار شخص منهم دون الستين من العمر (بينهم 54 مليون معاق بصرياً) أما الشرائح العمرية الأخرى فتضم 21 مليون نسمة.</a:t>
            </a:r>
            <a:endParaRPr lang="en-US" sz="2800" dirty="0" smtClean="0"/>
          </a:p>
          <a:p>
            <a:pPr algn="just"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1525</TotalTime>
  <Words>1416</Words>
  <Application>Microsoft Office PowerPoint</Application>
  <PresentationFormat>A4 Paper (210x297 mm)</PresentationFormat>
  <Paragraphs>85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المحاضرة الثالثة</vt:lpstr>
      <vt:lpstr>تعريف الإعاقة البصرية </vt:lpstr>
      <vt:lpstr>تابع تعريف الإعاقة البصرية </vt:lpstr>
      <vt:lpstr>تابع تعريف الإعاقة البصرية </vt:lpstr>
      <vt:lpstr>تابع تعريف الإعاقة البصرية </vt:lpstr>
      <vt:lpstr>تابع تعريف الإعاقة البصرية </vt:lpstr>
      <vt:lpstr>تابع تعريف الإعاقة البصرية </vt:lpstr>
      <vt:lpstr>التعريف القانوني للإعاقة البصرية</vt:lpstr>
      <vt:lpstr>التعريف التربوي للإعاقة البصرية</vt:lpstr>
      <vt:lpstr>تعريف منظمة الصحة العالمية للإعاقة البصرية</vt:lpstr>
      <vt:lpstr>تصنيفات الإعاقة البصرية</vt:lpstr>
      <vt:lpstr>تابع تصنيفات الإعاقة البصرية</vt:lpstr>
      <vt:lpstr>تابع تصنيفات الإعاقة البصرية</vt:lpstr>
      <vt:lpstr>تابع تصنيفات الإعاقة البصرية</vt:lpstr>
      <vt:lpstr>مظاهر الإعاقة البصرية</vt:lpstr>
      <vt:lpstr>نسبة انتشار المعاقين بصرياً</vt:lpstr>
      <vt:lpstr>تابع نسبة انتشار المعاقين بصرياً</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106</cp:revision>
  <dcterms:created xsi:type="dcterms:W3CDTF">2009-10-14T19:14:34Z</dcterms:created>
  <dcterms:modified xsi:type="dcterms:W3CDTF">2011-03-03T13:00:21Z</dcterms:modified>
</cp:coreProperties>
</file>