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removePersonalInfoOnSave="1" saveSubsetFonts="1">
  <p:sldMasterIdLst>
    <p:sldMasterId id="2147483648" r:id="rId1"/>
  </p:sldMasterIdLst>
  <p:notesMasterIdLst>
    <p:notesMasterId r:id="rId28"/>
  </p:notesMasterIdLst>
  <p:handoutMasterIdLst>
    <p:handoutMasterId r:id="rId29"/>
  </p:handout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82" r:id="rId15"/>
    <p:sldId id="273" r:id="rId16"/>
    <p:sldId id="274" r:id="rId17"/>
    <p:sldId id="275" r:id="rId18"/>
    <p:sldId id="276" r:id="rId19"/>
    <p:sldId id="277" r:id="rId20"/>
    <p:sldId id="278" r:id="rId21"/>
    <p:sldId id="279" r:id="rId22"/>
    <p:sldId id="280" r:id="rId23"/>
    <p:sldId id="281" r:id="rId24"/>
    <p:sldId id="283" r:id="rId25"/>
    <p:sldId id="290" r:id="rId26"/>
    <p:sldId id="292" r:id="rId27"/>
  </p:sldIdLst>
  <p:sldSz cx="9144000" cy="6858000" type="screen4x3"/>
  <p:notesSz cx="6858000" cy="9144000"/>
  <p:defaultTextStyle>
    <a:defPPr>
      <a:defRPr lang="ar-SA"/>
    </a:defPPr>
    <a:lvl1pPr algn="r" rtl="1" fontAlgn="base">
      <a:spcBef>
        <a:spcPct val="0"/>
      </a:spcBef>
      <a:spcAft>
        <a:spcPct val="0"/>
      </a:spcAft>
      <a:defRPr sz="3600" kern="1200">
        <a:solidFill>
          <a:schemeClr val="tx1"/>
        </a:solidFill>
        <a:latin typeface="Times New Roman" pitchFamily="18" charset="0"/>
        <a:ea typeface="+mn-ea"/>
        <a:cs typeface="Arial" pitchFamily="34" charset="0"/>
      </a:defRPr>
    </a:lvl1pPr>
    <a:lvl2pPr marL="457200" algn="r" rtl="1" fontAlgn="base">
      <a:spcBef>
        <a:spcPct val="0"/>
      </a:spcBef>
      <a:spcAft>
        <a:spcPct val="0"/>
      </a:spcAft>
      <a:defRPr sz="3600" kern="1200">
        <a:solidFill>
          <a:schemeClr val="tx1"/>
        </a:solidFill>
        <a:latin typeface="Times New Roman" pitchFamily="18" charset="0"/>
        <a:ea typeface="+mn-ea"/>
        <a:cs typeface="Arial" pitchFamily="34" charset="0"/>
      </a:defRPr>
    </a:lvl2pPr>
    <a:lvl3pPr marL="914400" algn="r" rtl="1" fontAlgn="base">
      <a:spcBef>
        <a:spcPct val="0"/>
      </a:spcBef>
      <a:spcAft>
        <a:spcPct val="0"/>
      </a:spcAft>
      <a:defRPr sz="3600" kern="1200">
        <a:solidFill>
          <a:schemeClr val="tx1"/>
        </a:solidFill>
        <a:latin typeface="Times New Roman" pitchFamily="18" charset="0"/>
        <a:ea typeface="+mn-ea"/>
        <a:cs typeface="Arial" pitchFamily="34" charset="0"/>
      </a:defRPr>
    </a:lvl3pPr>
    <a:lvl4pPr marL="1371600" algn="r" rtl="1" fontAlgn="base">
      <a:spcBef>
        <a:spcPct val="0"/>
      </a:spcBef>
      <a:spcAft>
        <a:spcPct val="0"/>
      </a:spcAft>
      <a:defRPr sz="3600" kern="1200">
        <a:solidFill>
          <a:schemeClr val="tx1"/>
        </a:solidFill>
        <a:latin typeface="Times New Roman" pitchFamily="18" charset="0"/>
        <a:ea typeface="+mn-ea"/>
        <a:cs typeface="Arial" pitchFamily="34" charset="0"/>
      </a:defRPr>
    </a:lvl4pPr>
    <a:lvl5pPr marL="1828800" algn="r" rtl="1" fontAlgn="base">
      <a:spcBef>
        <a:spcPct val="0"/>
      </a:spcBef>
      <a:spcAft>
        <a:spcPct val="0"/>
      </a:spcAft>
      <a:defRPr sz="3600" kern="1200">
        <a:solidFill>
          <a:schemeClr val="tx1"/>
        </a:solidFill>
        <a:latin typeface="Times New Roman" pitchFamily="18" charset="0"/>
        <a:ea typeface="+mn-ea"/>
        <a:cs typeface="Arial" pitchFamily="34" charset="0"/>
      </a:defRPr>
    </a:lvl5pPr>
    <a:lvl6pPr marL="2286000" algn="r" defTabSz="914400" rtl="1" eaLnBrk="1" latinLnBrk="0" hangingPunct="1">
      <a:defRPr sz="3600" kern="1200">
        <a:solidFill>
          <a:schemeClr val="tx1"/>
        </a:solidFill>
        <a:latin typeface="Times New Roman" pitchFamily="18" charset="0"/>
        <a:ea typeface="+mn-ea"/>
        <a:cs typeface="Arial" pitchFamily="34" charset="0"/>
      </a:defRPr>
    </a:lvl6pPr>
    <a:lvl7pPr marL="2743200" algn="r" defTabSz="914400" rtl="1" eaLnBrk="1" latinLnBrk="0" hangingPunct="1">
      <a:defRPr sz="3600" kern="1200">
        <a:solidFill>
          <a:schemeClr val="tx1"/>
        </a:solidFill>
        <a:latin typeface="Times New Roman" pitchFamily="18" charset="0"/>
        <a:ea typeface="+mn-ea"/>
        <a:cs typeface="Arial" pitchFamily="34" charset="0"/>
      </a:defRPr>
    </a:lvl7pPr>
    <a:lvl8pPr marL="3200400" algn="r" defTabSz="914400" rtl="1" eaLnBrk="1" latinLnBrk="0" hangingPunct="1">
      <a:defRPr sz="3600" kern="1200">
        <a:solidFill>
          <a:schemeClr val="tx1"/>
        </a:solidFill>
        <a:latin typeface="Times New Roman" pitchFamily="18" charset="0"/>
        <a:ea typeface="+mn-ea"/>
        <a:cs typeface="Arial" pitchFamily="34" charset="0"/>
      </a:defRPr>
    </a:lvl8pPr>
    <a:lvl9pPr marL="3657600" algn="r" defTabSz="914400" rtl="1" eaLnBrk="1" latinLnBrk="0" hangingPunct="1">
      <a:defRPr sz="3600" kern="1200">
        <a:solidFill>
          <a:schemeClr val="tx1"/>
        </a:solidFill>
        <a:latin typeface="Times New Roman" pitchFamily="18"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66FF33"/>
    <a:srgbClr val="CCFF99"/>
    <a:srgbClr val="FF6600"/>
    <a:srgbClr val="008000"/>
    <a:srgbClr val="FF0066"/>
    <a:srgbClr val="0000FF"/>
    <a:srgbClr val="FFFF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84380"/>
    <p:restoredTop sz="94660"/>
  </p:normalViewPr>
  <p:slideViewPr>
    <p:cSldViewPr>
      <p:cViewPr varScale="1">
        <p:scale>
          <a:sx n="71" d="100"/>
          <a:sy n="71" d="100"/>
        </p:scale>
        <p:origin x="-1134"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US"/>
          </a:p>
        </p:txBody>
      </p:sp>
      <p:sp>
        <p:nvSpPr>
          <p:cNvPr id="7171" name="Rectangle 3"/>
          <p:cNvSpPr>
            <a:spLocks noGrp="1" noChangeArrowheads="1"/>
          </p:cNvSpPr>
          <p:nvPr>
            <p:ph type="dt" sz="quarter" idx="1"/>
          </p:nvPr>
        </p:nvSpPr>
        <p:spPr bwMode="auto">
          <a:xfrm>
            <a:off x="1588"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smtClean="0"/>
            </a:lvl1pPr>
          </a:lstStyle>
          <a:p>
            <a:pPr>
              <a:defRPr/>
            </a:pPr>
            <a:endParaRPr lang="en-US"/>
          </a:p>
        </p:txBody>
      </p:sp>
      <p:sp>
        <p:nvSpPr>
          <p:cNvPr id="7172" name="Rectangle 4"/>
          <p:cNvSpPr>
            <a:spLocks noGrp="1" noChangeArrowheads="1"/>
          </p:cNvSpPr>
          <p:nvPr>
            <p:ph type="ftr" sz="quarter" idx="2"/>
          </p:nvPr>
        </p:nvSpPr>
        <p:spPr bwMode="auto">
          <a:xfrm>
            <a:off x="388620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US"/>
          </a:p>
        </p:txBody>
      </p:sp>
      <p:sp>
        <p:nvSpPr>
          <p:cNvPr id="7173" name="Rectangle 5"/>
          <p:cNvSpPr>
            <a:spLocks noGrp="1" noChangeArrowheads="1"/>
          </p:cNvSpPr>
          <p:nvPr>
            <p:ph type="sldNum" sz="quarter" idx="3"/>
          </p:nvPr>
        </p:nvSpPr>
        <p:spPr bwMode="auto">
          <a:xfrm>
            <a:off x="1588"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smtClean="0"/>
            </a:lvl1pPr>
          </a:lstStyle>
          <a:p>
            <a:pPr>
              <a:defRPr/>
            </a:pPr>
            <a:fld id="{36304E3A-9D72-45A0-BD8A-1CB9CAF1EB5C}" type="slidenum">
              <a:rPr lang="ar-SA"/>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US"/>
          </a:p>
        </p:txBody>
      </p:sp>
      <p:sp>
        <p:nvSpPr>
          <p:cNvPr id="6147" name="Rectangle 3"/>
          <p:cNvSpPr>
            <a:spLocks noGrp="1" noChangeArrowheads="1"/>
          </p:cNvSpPr>
          <p:nvPr>
            <p:ph type="dt" idx="1"/>
          </p:nvPr>
        </p:nvSpPr>
        <p:spPr bwMode="auto">
          <a:xfrm>
            <a:off x="1588"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smtClean="0"/>
            </a:lvl1pPr>
          </a:lstStyle>
          <a:p>
            <a:pPr>
              <a:defRPr/>
            </a:pPr>
            <a:endParaRPr lang="en-US"/>
          </a:p>
        </p:txBody>
      </p:sp>
      <p:sp>
        <p:nvSpPr>
          <p:cNvPr id="4608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614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ar-SA" noProof="0" smtClean="0"/>
              <a:t>انقر لتحرير أنماط النص الرئيسي</a:t>
            </a:r>
          </a:p>
          <a:p>
            <a:pPr lvl="1"/>
            <a:r>
              <a:rPr lang="ar-SA" noProof="0" smtClean="0"/>
              <a:t>المستوى الثاني</a:t>
            </a:r>
          </a:p>
          <a:p>
            <a:pPr lvl="2"/>
            <a:r>
              <a:rPr lang="ar-SA" noProof="0" smtClean="0"/>
              <a:t>المستوى الثالث</a:t>
            </a:r>
          </a:p>
          <a:p>
            <a:pPr lvl="3"/>
            <a:r>
              <a:rPr lang="ar-SA" noProof="0" smtClean="0"/>
              <a:t>المستوى الرابع</a:t>
            </a:r>
          </a:p>
          <a:p>
            <a:pPr lvl="4"/>
            <a:r>
              <a:rPr lang="ar-SA" noProof="0" smtClean="0"/>
              <a:t>المستوى الخامس</a:t>
            </a:r>
          </a:p>
        </p:txBody>
      </p:sp>
      <p:sp>
        <p:nvSpPr>
          <p:cNvPr id="6150" name="Rectangle 6"/>
          <p:cNvSpPr>
            <a:spLocks noGrp="1" noChangeArrowheads="1"/>
          </p:cNvSpPr>
          <p:nvPr>
            <p:ph type="ftr" sz="quarter" idx="4"/>
          </p:nvPr>
        </p:nvSpPr>
        <p:spPr bwMode="auto">
          <a:xfrm>
            <a:off x="388620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US"/>
          </a:p>
        </p:txBody>
      </p:sp>
      <p:sp>
        <p:nvSpPr>
          <p:cNvPr id="6151" name="Rectangle 7"/>
          <p:cNvSpPr>
            <a:spLocks noGrp="1" noChangeArrowheads="1"/>
          </p:cNvSpPr>
          <p:nvPr>
            <p:ph type="sldNum" sz="quarter" idx="5"/>
          </p:nvPr>
        </p:nvSpPr>
        <p:spPr bwMode="auto">
          <a:xfrm>
            <a:off x="1588"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smtClean="0"/>
            </a:lvl1pPr>
          </a:lstStyle>
          <a:p>
            <a:pPr>
              <a:defRPr/>
            </a:pPr>
            <a:fld id="{405DCA78-2D76-4F2C-94FB-B882ADD9EDBD}"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r" rtl="1"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r" rtl="1"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r" rtl="1"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r" rtl="1"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r" rtl="1"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ar-SA" smtClean="0"/>
              <a:t>انقر لتحرير نمط العنوان الثانوي الرئيسي</a:t>
            </a:r>
            <a:endParaRPr lang="ar-SA"/>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9422FB1-943A-4A1E-87FC-F77A32092DA2}"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7DCFC1D-6ABF-469E-8FE2-BC481FF52C74}"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655D1DE-0B5B-4858-B982-2DB0DE579633}"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54575E3-1D3B-4BA7-AE3A-E00438AF1632}"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143000"/>
          </a:xfrm>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D3F404A3-EE05-4FD9-922F-C23A2C471BD9}"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6C1A6C13-8658-4DA9-AA33-0DE2CF18F339}"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CE8F0EE3-1779-4BC4-89FC-3F21310AF259}"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98C511F-ECDC-4A74-BB1C-75E98430A53C}"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SA" noProof="0" smtClean="0"/>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5087FE3-77A7-4E7B-959E-5798FBE1C175}"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BAC669B-2ED2-4C1E-BE2B-29F819695BA1}"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515100" y="609600"/>
            <a:ext cx="1943100" cy="5486400"/>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685800" y="609600"/>
            <a:ext cx="5676900" cy="5486400"/>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43DCBDA-50EA-465A-874F-3CE98EABE475}"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alphaModFix amt="42000"/>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0">
              <a:defRPr sz="1400" smtClean="0"/>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rtl="0">
              <a:defRPr sz="1400" smtClean="0"/>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rtl="0">
              <a:defRPr sz="1400" smtClean="0"/>
            </a:lvl1pPr>
          </a:lstStyle>
          <a:p>
            <a:pPr>
              <a:defRPr/>
            </a:pPr>
            <a:fld id="{053D55F1-2465-452B-92E7-428F43477AF0}"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1" eaLnBrk="0" fontAlgn="base" hangingPunct="0">
        <a:spcBef>
          <a:spcPct val="0"/>
        </a:spcBef>
        <a:spcAft>
          <a:spcPct val="0"/>
        </a:spcAft>
        <a:defRPr sz="4400">
          <a:solidFill>
            <a:schemeClr val="tx2"/>
          </a:solidFill>
          <a:latin typeface="+mj-lt"/>
          <a:ea typeface="+mj-ea"/>
          <a:cs typeface="+mj-cs"/>
        </a:defRPr>
      </a:lvl1pPr>
      <a:lvl2pPr algn="ctr" rtl="1" eaLnBrk="0" fontAlgn="base" hangingPunct="0">
        <a:spcBef>
          <a:spcPct val="0"/>
        </a:spcBef>
        <a:spcAft>
          <a:spcPct val="0"/>
        </a:spcAft>
        <a:defRPr sz="4400">
          <a:solidFill>
            <a:schemeClr val="tx2"/>
          </a:solidFill>
          <a:latin typeface="Times New Roman" pitchFamily="18" charset="0"/>
          <a:cs typeface="Arial" pitchFamily="34" charset="0"/>
        </a:defRPr>
      </a:lvl2pPr>
      <a:lvl3pPr algn="ctr" rtl="1" eaLnBrk="0" fontAlgn="base" hangingPunct="0">
        <a:spcBef>
          <a:spcPct val="0"/>
        </a:spcBef>
        <a:spcAft>
          <a:spcPct val="0"/>
        </a:spcAft>
        <a:defRPr sz="4400">
          <a:solidFill>
            <a:schemeClr val="tx2"/>
          </a:solidFill>
          <a:latin typeface="Times New Roman" pitchFamily="18" charset="0"/>
          <a:cs typeface="Arial" pitchFamily="34" charset="0"/>
        </a:defRPr>
      </a:lvl3pPr>
      <a:lvl4pPr algn="ctr" rtl="1" eaLnBrk="0" fontAlgn="base" hangingPunct="0">
        <a:spcBef>
          <a:spcPct val="0"/>
        </a:spcBef>
        <a:spcAft>
          <a:spcPct val="0"/>
        </a:spcAft>
        <a:defRPr sz="4400">
          <a:solidFill>
            <a:schemeClr val="tx2"/>
          </a:solidFill>
          <a:latin typeface="Times New Roman" pitchFamily="18" charset="0"/>
          <a:cs typeface="Arial" pitchFamily="34" charset="0"/>
        </a:defRPr>
      </a:lvl4pPr>
      <a:lvl5pPr algn="ctr" rtl="1" eaLnBrk="0" fontAlgn="base" hangingPunct="0">
        <a:spcBef>
          <a:spcPct val="0"/>
        </a:spcBef>
        <a:spcAft>
          <a:spcPct val="0"/>
        </a:spcAft>
        <a:defRPr sz="4400">
          <a:solidFill>
            <a:schemeClr val="tx2"/>
          </a:solidFill>
          <a:latin typeface="Times New Roman" pitchFamily="18" charset="0"/>
          <a:cs typeface="Arial" pitchFamily="34" charset="0"/>
        </a:defRPr>
      </a:lvl5pPr>
      <a:lvl6pPr marL="457200" algn="ctr" rtl="1" fontAlgn="base">
        <a:spcBef>
          <a:spcPct val="0"/>
        </a:spcBef>
        <a:spcAft>
          <a:spcPct val="0"/>
        </a:spcAft>
        <a:defRPr sz="4400">
          <a:solidFill>
            <a:schemeClr val="tx2"/>
          </a:solidFill>
          <a:latin typeface="Times New Roman" pitchFamily="18" charset="0"/>
          <a:cs typeface="Arial" pitchFamily="34" charset="0"/>
        </a:defRPr>
      </a:lvl6pPr>
      <a:lvl7pPr marL="914400" algn="ctr" rtl="1" fontAlgn="base">
        <a:spcBef>
          <a:spcPct val="0"/>
        </a:spcBef>
        <a:spcAft>
          <a:spcPct val="0"/>
        </a:spcAft>
        <a:defRPr sz="4400">
          <a:solidFill>
            <a:schemeClr val="tx2"/>
          </a:solidFill>
          <a:latin typeface="Times New Roman" pitchFamily="18" charset="0"/>
          <a:cs typeface="Arial" pitchFamily="34" charset="0"/>
        </a:defRPr>
      </a:lvl7pPr>
      <a:lvl8pPr marL="1371600" algn="ctr" rtl="1" fontAlgn="base">
        <a:spcBef>
          <a:spcPct val="0"/>
        </a:spcBef>
        <a:spcAft>
          <a:spcPct val="0"/>
        </a:spcAft>
        <a:defRPr sz="4400">
          <a:solidFill>
            <a:schemeClr val="tx2"/>
          </a:solidFill>
          <a:latin typeface="Times New Roman" pitchFamily="18" charset="0"/>
          <a:cs typeface="Arial" pitchFamily="34" charset="0"/>
        </a:defRPr>
      </a:lvl8pPr>
      <a:lvl9pPr marL="1828800" algn="ctr" rtl="1" fontAlgn="base">
        <a:spcBef>
          <a:spcPct val="0"/>
        </a:spcBef>
        <a:spcAft>
          <a:spcPct val="0"/>
        </a:spcAft>
        <a:defRPr sz="4400">
          <a:solidFill>
            <a:schemeClr val="tx2"/>
          </a:solidFill>
          <a:latin typeface="Times New Roman" pitchFamily="18" charset="0"/>
          <a:cs typeface="Arial" pitchFamily="34" charset="0"/>
        </a:defRPr>
      </a:lvl9pPr>
    </p:titleStyle>
    <p:body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ar.wikipedia.org/wiki/%D8%B5%D9%88%D8%B1%D8%A9:Albert_Einstein_as_a_child.jpg" TargetMode="External"/><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image" Target="../media/image23.w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7.jpeg"/></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4.wmf"/><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6" name="Rectangle 2"/>
          <p:cNvSpPr>
            <a:spLocks noGrp="1" noChangeArrowheads="1"/>
          </p:cNvSpPr>
          <p:nvPr>
            <p:ph type="ctrTitle"/>
          </p:nvPr>
        </p:nvSpPr>
        <p:spPr>
          <a:xfrm>
            <a:off x="685800" y="908050"/>
            <a:ext cx="7772400" cy="2692400"/>
          </a:xfrm>
        </p:spPr>
        <p:txBody>
          <a:bodyPr/>
          <a:lstStyle/>
          <a:p>
            <a:pPr eaLnBrk="1" hangingPunct="1"/>
            <a:r>
              <a:rPr lang="ar-SA" sz="6000" dirty="0" smtClean="0">
                <a:solidFill>
                  <a:srgbClr val="FF0000"/>
                </a:solidFill>
              </a:rPr>
              <a:t>الصعوبات التعلم</a:t>
            </a:r>
            <a:r>
              <a:rPr lang="ar-SA" sz="6000" dirty="0" smtClean="0"/>
              <a:t> </a:t>
            </a:r>
            <a:endParaRPr lang="en-US" sz="6000" dirty="0" smtClean="0"/>
          </a:p>
        </p:txBody>
      </p:sp>
      <p:sp>
        <p:nvSpPr>
          <p:cNvPr id="6147" name="Rectangle 3"/>
          <p:cNvSpPr>
            <a:spLocks noGrp="1" noChangeArrowheads="1"/>
          </p:cNvSpPr>
          <p:nvPr>
            <p:ph type="subTitle" idx="1"/>
          </p:nvPr>
        </p:nvSpPr>
        <p:spPr>
          <a:xfrm>
            <a:off x="1331913" y="3860800"/>
            <a:ext cx="6400800" cy="1752600"/>
          </a:xfrm>
        </p:spPr>
        <p:txBody>
          <a:bodyPr/>
          <a:lstStyle/>
          <a:p>
            <a:pPr eaLnBrk="1" hangingPunct="1"/>
            <a:r>
              <a:rPr lang="ar-SA" sz="6000" dirty="0" smtClean="0">
                <a:solidFill>
                  <a:srgbClr val="FF0000"/>
                </a:solidFill>
              </a:rPr>
              <a:t>أعداد </a:t>
            </a:r>
          </a:p>
          <a:p>
            <a:pPr eaLnBrk="1" hangingPunct="1"/>
            <a:r>
              <a:rPr lang="en-US" sz="6000" dirty="0" smtClean="0">
                <a:solidFill>
                  <a:srgbClr val="FF0000"/>
                </a:solidFill>
              </a:rPr>
              <a:t>Nada_1</a:t>
            </a:r>
            <a:endParaRPr lang="ar-SA" sz="6000" dirty="0" smtClean="0">
              <a:solidFill>
                <a:srgbClr val="FF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170" name="Picture 4" descr="11aj5"/>
          <p:cNvPicPr>
            <a:picLocks noChangeAspect="1" noChangeArrowheads="1"/>
          </p:cNvPicPr>
          <p:nvPr/>
        </p:nvPicPr>
        <p:blipFill>
          <a:blip r:embed="rId2">
            <a:lum bright="62000" contrast="-26000"/>
          </a:blip>
          <a:srcRect/>
          <a:stretch>
            <a:fillRect/>
          </a:stretch>
        </p:blipFill>
        <p:spPr bwMode="auto">
          <a:xfrm>
            <a:off x="0" y="0"/>
            <a:ext cx="9144000" cy="6858000"/>
          </a:xfrm>
          <a:prstGeom prst="rect">
            <a:avLst/>
          </a:prstGeom>
          <a:noFill/>
          <a:ln w="9525">
            <a:noFill/>
            <a:miter lim="800000"/>
            <a:headEnd/>
            <a:tailEnd/>
          </a:ln>
        </p:spPr>
      </p:pic>
      <p:sp>
        <p:nvSpPr>
          <p:cNvPr id="7171" name="Rectangle 2"/>
          <p:cNvSpPr>
            <a:spLocks noGrp="1" noChangeArrowheads="1"/>
          </p:cNvSpPr>
          <p:nvPr>
            <p:ph type="title"/>
          </p:nvPr>
        </p:nvSpPr>
        <p:spPr>
          <a:xfrm>
            <a:off x="900113" y="333375"/>
            <a:ext cx="7772400" cy="1143000"/>
          </a:xfrm>
        </p:spPr>
        <p:txBody>
          <a:bodyPr/>
          <a:lstStyle/>
          <a:p>
            <a:pPr eaLnBrk="1" hangingPunct="1"/>
            <a:r>
              <a:rPr lang="ar-SA" b="1" u="sng" smtClean="0"/>
              <a:t>المقدمة</a:t>
            </a:r>
            <a:endParaRPr lang="en-US" b="1" u="sng" smtClean="0"/>
          </a:p>
        </p:txBody>
      </p:sp>
      <p:sp>
        <p:nvSpPr>
          <p:cNvPr id="7172" name="Rectangle 3"/>
          <p:cNvSpPr>
            <a:spLocks noGrp="1" noChangeArrowheads="1"/>
          </p:cNvSpPr>
          <p:nvPr>
            <p:ph type="body" idx="1"/>
          </p:nvPr>
        </p:nvSpPr>
        <p:spPr>
          <a:xfrm>
            <a:off x="323850" y="1341438"/>
            <a:ext cx="8640763" cy="5256212"/>
          </a:xfrm>
        </p:spPr>
        <p:txBody>
          <a:bodyPr/>
          <a:lstStyle/>
          <a:p>
            <a:pPr eaLnBrk="1" hangingPunct="1"/>
            <a:r>
              <a:rPr lang="ar-SA" sz="2000" b="1" dirty="0" smtClean="0">
                <a:solidFill>
                  <a:schemeClr val="accent2"/>
                </a:solidFill>
              </a:rPr>
              <a:t>إن الحديث عن مصطلح صعوبات التعلم ليس أمراً سهلاً لأنه من المصطلحات الحديثة في مجال التربية الخاصة والذي يتسم نوعاً ما بعدم الوضوح لذلك فهو يتطلب تحديداً دقيقاً لكونه يشترك مع فئات أخرى من ذوي الاحتياجات الخاصة بنواتج مشتركة, فأحياناً يخلطون في التعليم مع المعاقين عقلياً, وأحياناً مع الأفراد ذوي اضطرابات السلوك فضلاً عن كونها شريحة غير متجانسة من حيث الصعوبات والأعراض إذ أن مظاهر صعوبات التعلم كثيرة, ومتنوعة .وهذه المظاهر ليست مشتركة لكل فرد ذي صعوبات تعلم, فقد يكون عند </a:t>
            </a:r>
            <a:r>
              <a:rPr lang="ar-SA" sz="2000" b="1" dirty="0" err="1" smtClean="0">
                <a:solidFill>
                  <a:schemeClr val="accent2"/>
                </a:solidFill>
              </a:rPr>
              <a:t>س</a:t>
            </a:r>
            <a:r>
              <a:rPr lang="ar-SA" sz="2000" b="1" dirty="0" smtClean="0">
                <a:solidFill>
                  <a:schemeClr val="accent2"/>
                </a:solidFill>
              </a:rPr>
              <a:t> بعض المظاهر التي قد لا تكون هي ذاتها عند </a:t>
            </a:r>
            <a:r>
              <a:rPr lang="ar-SA" sz="2000" b="1" dirty="0" err="1" smtClean="0">
                <a:solidFill>
                  <a:schemeClr val="accent2"/>
                </a:solidFill>
              </a:rPr>
              <a:t>ص</a:t>
            </a:r>
            <a:r>
              <a:rPr lang="ar-SA" sz="2000" b="1" dirty="0" smtClean="0">
                <a:solidFill>
                  <a:schemeClr val="accent2"/>
                </a:solidFill>
              </a:rPr>
              <a:t>.</a:t>
            </a:r>
          </a:p>
          <a:p>
            <a:pPr eaLnBrk="1" hangingPunct="1"/>
            <a:r>
              <a:rPr lang="ar-SA" sz="2000" dirty="0" smtClean="0"/>
              <a:t>قد يكون معاقاً وقد يكون عادياً وقد يكون موهوباً وبل قد يكون عبقرياً من الممكن أن يكون من ذوي صعوبات التعلم     </a:t>
            </a:r>
          </a:p>
          <a:p>
            <a:pPr eaLnBrk="1" hangingPunct="1"/>
            <a:r>
              <a:rPr lang="ar-SA" sz="2000" dirty="0" smtClean="0"/>
              <a:t>فما هو تعريف الصعوبات التعلم ؟</a:t>
            </a:r>
            <a:endParaRPr lang="en-US" sz="2000" dirty="0" smtClean="0"/>
          </a:p>
          <a:p>
            <a:pPr eaLnBrk="1" hangingPunct="1"/>
            <a:endParaRPr lang="en-US" sz="2000" b="1" dirty="0" smtClean="0">
              <a:solidFill>
                <a:schemeClr val="accent2"/>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ar-SA" smtClean="0"/>
              <a:t>مصطلحات الصعوبات التعلم</a:t>
            </a:r>
            <a:endParaRPr lang="en-US" smtClean="0"/>
          </a:p>
        </p:txBody>
      </p:sp>
      <p:sp>
        <p:nvSpPr>
          <p:cNvPr id="9219" name="Rectangle 3"/>
          <p:cNvSpPr>
            <a:spLocks noGrp="1" noChangeArrowheads="1"/>
          </p:cNvSpPr>
          <p:nvPr>
            <p:ph type="body" idx="1"/>
          </p:nvPr>
        </p:nvSpPr>
        <p:spPr>
          <a:xfrm>
            <a:off x="685800" y="1773238"/>
            <a:ext cx="7772400" cy="4322762"/>
          </a:xfrm>
        </p:spPr>
        <p:txBody>
          <a:bodyPr/>
          <a:lstStyle/>
          <a:p>
            <a:pPr eaLnBrk="1" hangingPunct="1"/>
            <a:r>
              <a:rPr lang="ar-SA" b="1" smtClean="0"/>
              <a:t>تعدد المصطلحات التعلم التي ذكرت لتدل على صعوبات التعلم فقد تصل إلى (50) مصطلحاً احدها الإعاقة الخفية (</a:t>
            </a:r>
            <a:r>
              <a:rPr lang="en-US" b="1" smtClean="0"/>
              <a:t>Hidden Handicap</a:t>
            </a:r>
            <a:r>
              <a:rPr lang="ar-SA" b="1" smtClean="0"/>
              <a:t> ) إضافة إلى ان صعوبات التعلم كانت محل اهتمام اختصاصات متعددة مثل عالم التربية, وعالم النفس, والطبيب, وعالم التربية الخاصة, والاختصاصي الاجتماعي.</a:t>
            </a:r>
            <a:endParaRPr lang="en-US" b="1"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ar-SA" sz="4000" b="1" u="sng" smtClean="0"/>
              <a:t>تعريف الصعوبات التعلم:</a:t>
            </a:r>
            <a:br>
              <a:rPr lang="ar-SA" sz="4000" b="1" u="sng" smtClean="0"/>
            </a:br>
            <a:endParaRPr lang="en-US" sz="4000" b="1" u="sng" smtClean="0"/>
          </a:p>
        </p:txBody>
      </p:sp>
      <p:sp>
        <p:nvSpPr>
          <p:cNvPr id="10243" name="Rectangle 3"/>
          <p:cNvSpPr>
            <a:spLocks noGrp="1" noChangeArrowheads="1"/>
          </p:cNvSpPr>
          <p:nvPr>
            <p:ph type="body" idx="1"/>
          </p:nvPr>
        </p:nvSpPr>
        <p:spPr>
          <a:xfrm>
            <a:off x="971550" y="1268413"/>
            <a:ext cx="7772400" cy="4114800"/>
          </a:xfrm>
        </p:spPr>
        <p:txBody>
          <a:bodyPr/>
          <a:lstStyle/>
          <a:p>
            <a:pPr eaLnBrk="1" hangingPunct="1"/>
            <a:r>
              <a:rPr lang="ar-SA" b="1" u="sng" smtClean="0"/>
              <a:t>تعريف التربوي :</a:t>
            </a:r>
            <a:endParaRPr lang="ar-SA" b="1" smtClean="0"/>
          </a:p>
          <a:p>
            <a:pPr eaLnBrk="1" hangingPunct="1"/>
            <a:r>
              <a:rPr lang="ar-SA" b="1" smtClean="0"/>
              <a:t>نمو القدرات العقلية بطريقة غير منتظمة وهو من مظاهر العجز الأكاديمي, يتمثل في اللغة والقراءة والكتابة والتهجئة ولا تعود لأسباب عقلية أو حسية.</a:t>
            </a:r>
            <a:endParaRPr lang="en-US" b="1" smtClean="0"/>
          </a:p>
        </p:txBody>
      </p:sp>
      <p:pic>
        <p:nvPicPr>
          <p:cNvPr id="10244" name="Picture 5" descr="طفل ص"/>
          <p:cNvPicPr>
            <a:picLocks noChangeAspect="1" noChangeArrowheads="1"/>
          </p:cNvPicPr>
          <p:nvPr/>
        </p:nvPicPr>
        <p:blipFill>
          <a:blip r:embed="rId2"/>
          <a:srcRect/>
          <a:stretch>
            <a:fillRect/>
          </a:stretch>
        </p:blipFill>
        <p:spPr bwMode="auto">
          <a:xfrm>
            <a:off x="611188" y="3605213"/>
            <a:ext cx="4392612" cy="3252787"/>
          </a:xfrm>
          <a:prstGeom prst="rect">
            <a:avLst/>
          </a:prstGeom>
          <a:noFill/>
          <a:ln w="12700">
            <a:solidFill>
              <a:srgbClr val="FF0000"/>
            </a:solid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266" name="Picture 4" descr="The_Blue_Marble"/>
          <p:cNvPicPr>
            <a:picLocks noChangeAspect="1" noChangeArrowheads="1"/>
          </p:cNvPicPr>
          <p:nvPr/>
        </p:nvPicPr>
        <p:blipFill>
          <a:blip r:embed="rId2" cstate="print">
            <a:lum bright="74000" contrast="-72000"/>
          </a:blip>
          <a:srcRect/>
          <a:stretch>
            <a:fillRect/>
          </a:stretch>
        </p:blipFill>
        <p:spPr bwMode="auto">
          <a:xfrm>
            <a:off x="-36513" y="-26988"/>
            <a:ext cx="9217026" cy="6911976"/>
          </a:xfrm>
          <a:prstGeom prst="rect">
            <a:avLst/>
          </a:prstGeom>
          <a:noFill/>
          <a:ln w="9525">
            <a:noFill/>
            <a:miter lim="800000"/>
            <a:headEnd/>
            <a:tailEnd/>
          </a:ln>
        </p:spPr>
      </p:pic>
      <p:sp>
        <p:nvSpPr>
          <p:cNvPr id="11267" name="Rectangle 2"/>
          <p:cNvSpPr>
            <a:spLocks noGrp="1" noChangeArrowheads="1"/>
          </p:cNvSpPr>
          <p:nvPr>
            <p:ph type="title"/>
          </p:nvPr>
        </p:nvSpPr>
        <p:spPr>
          <a:xfrm>
            <a:off x="827088" y="188913"/>
            <a:ext cx="7772400" cy="863600"/>
          </a:xfrm>
        </p:spPr>
        <p:txBody>
          <a:bodyPr/>
          <a:lstStyle/>
          <a:p>
            <a:pPr eaLnBrk="1" hangingPunct="1"/>
            <a:r>
              <a:rPr lang="ar-SA" sz="4000" b="1" u="sng" smtClean="0">
                <a:solidFill>
                  <a:srgbClr val="FF0000"/>
                </a:solidFill>
              </a:rPr>
              <a:t>نسبة أنشارها في العالم:</a:t>
            </a:r>
            <a:r>
              <a:rPr lang="ar-SA" sz="4000" b="1" smtClean="0">
                <a:solidFill>
                  <a:srgbClr val="FF0000"/>
                </a:solidFill>
              </a:rPr>
              <a:t/>
            </a:r>
            <a:br>
              <a:rPr lang="ar-SA" sz="4000" b="1" smtClean="0">
                <a:solidFill>
                  <a:srgbClr val="FF0000"/>
                </a:solidFill>
              </a:rPr>
            </a:br>
            <a:endParaRPr lang="en-US" sz="4000" b="1" smtClean="0">
              <a:solidFill>
                <a:srgbClr val="FF0000"/>
              </a:solidFill>
            </a:endParaRPr>
          </a:p>
        </p:txBody>
      </p:sp>
      <p:sp>
        <p:nvSpPr>
          <p:cNvPr id="11268" name="Rectangle 3"/>
          <p:cNvSpPr>
            <a:spLocks noGrp="1" noChangeArrowheads="1"/>
          </p:cNvSpPr>
          <p:nvPr>
            <p:ph type="body" idx="1"/>
          </p:nvPr>
        </p:nvSpPr>
        <p:spPr>
          <a:xfrm>
            <a:off x="250825" y="836613"/>
            <a:ext cx="8642350" cy="6048375"/>
          </a:xfrm>
        </p:spPr>
        <p:txBody>
          <a:bodyPr/>
          <a:lstStyle/>
          <a:p>
            <a:pPr eaLnBrk="1" hangingPunct="1">
              <a:buFontTx/>
              <a:buNone/>
            </a:pPr>
            <a:r>
              <a:rPr lang="ar-SA" b="1" smtClean="0">
                <a:solidFill>
                  <a:srgbClr val="000066"/>
                </a:solidFill>
              </a:rPr>
              <a:t>إننا لا نعلم وجه الدقة درجة شيوع صعوبات التعلم بين أوساط التلاميذ فهناك من يتشدد ويرى بأنها لا تزيد عن 2% وآخرون يرون بأنها تتجاوز 20% من مجموع الطلاب ولكن بالتأكيد أن الصعوبات كثيرة ومتنوعة ولا يخلو صف دراسي من عدد التلاميذ الذين يعانون بدرجة أو بأخرى من صعوبات أو أكثر في تعليمهم .والأجدى لنا كمربيين أن نصب جهودنا على التدخل المبكر ونجعله المفتاح الرئيسي في عملنا من أجل أن نحول دون أن تتحول الصعوبات إلى إعاقة تضمحل بوجودها ومع تقدم الوقت قدرات معينة كان من الممكن أن يتم صقلها.</a:t>
            </a:r>
            <a:r>
              <a:rPr lang="ar-SA" smtClean="0">
                <a:solidFill>
                  <a:srgbClr val="000066"/>
                </a:solidFill>
              </a:rPr>
              <a:t> </a:t>
            </a:r>
            <a:endParaRPr lang="en-US" smtClean="0">
              <a:solidFill>
                <a:srgbClr val="000066"/>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4" name="Rectangle 3"/>
          <p:cNvSpPr>
            <a:spLocks noGrp="1" noChangeArrowheads="1"/>
          </p:cNvSpPr>
          <p:nvPr>
            <p:ph type="body" idx="1"/>
          </p:nvPr>
        </p:nvSpPr>
        <p:spPr>
          <a:xfrm>
            <a:off x="0" y="0"/>
            <a:ext cx="9144000" cy="6858000"/>
          </a:xfrm>
        </p:spPr>
        <p:txBody>
          <a:bodyPr/>
          <a:lstStyle/>
          <a:p>
            <a:pPr marL="609600" indent="-609600" eaLnBrk="1" hangingPunct="1">
              <a:lnSpc>
                <a:spcPct val="80000"/>
              </a:lnSpc>
              <a:buFontTx/>
              <a:buNone/>
            </a:pPr>
            <a:endParaRPr lang="ar-SA" sz="2800" b="1" smtClean="0"/>
          </a:p>
          <a:p>
            <a:pPr marL="609600" indent="-609600" eaLnBrk="1" hangingPunct="1">
              <a:lnSpc>
                <a:spcPct val="80000"/>
              </a:lnSpc>
              <a:buFontTx/>
              <a:buNone/>
            </a:pPr>
            <a:endParaRPr lang="ar-SA" sz="2800" b="1" smtClean="0"/>
          </a:p>
          <a:p>
            <a:pPr marL="609600" indent="-609600" eaLnBrk="1" hangingPunct="1">
              <a:lnSpc>
                <a:spcPct val="80000"/>
              </a:lnSpc>
              <a:buFontTx/>
              <a:buNone/>
            </a:pPr>
            <a:endParaRPr lang="ar-SA" sz="2800" b="1" smtClean="0"/>
          </a:p>
          <a:p>
            <a:pPr marL="609600" indent="-609600" eaLnBrk="1" hangingPunct="1">
              <a:lnSpc>
                <a:spcPct val="80000"/>
              </a:lnSpc>
              <a:buFontTx/>
              <a:buNone/>
            </a:pPr>
            <a:endParaRPr lang="ar-SA" sz="2800" b="1" smtClean="0"/>
          </a:p>
          <a:p>
            <a:pPr marL="609600" indent="-609600" eaLnBrk="1" hangingPunct="1">
              <a:lnSpc>
                <a:spcPct val="80000"/>
              </a:lnSpc>
              <a:buFontTx/>
              <a:buNone/>
            </a:pPr>
            <a:endParaRPr lang="ar-SA" sz="2800" b="1" smtClean="0"/>
          </a:p>
          <a:p>
            <a:pPr marL="609600" indent="-609600" eaLnBrk="1" hangingPunct="1">
              <a:lnSpc>
                <a:spcPct val="80000"/>
              </a:lnSpc>
              <a:buFontTx/>
              <a:buNone/>
            </a:pPr>
            <a:endParaRPr lang="ar-SA" sz="2800" b="1" smtClean="0"/>
          </a:p>
          <a:p>
            <a:pPr marL="609600" indent="-609600" eaLnBrk="1" hangingPunct="1">
              <a:lnSpc>
                <a:spcPct val="80000"/>
              </a:lnSpc>
              <a:buFontTx/>
              <a:buNone/>
            </a:pPr>
            <a:endParaRPr lang="ar-SA" sz="2800" b="1" smtClean="0"/>
          </a:p>
          <a:p>
            <a:pPr marL="609600" indent="-609600" eaLnBrk="1" hangingPunct="1">
              <a:lnSpc>
                <a:spcPct val="80000"/>
              </a:lnSpc>
              <a:buFontTx/>
              <a:buNone/>
            </a:pPr>
            <a:endParaRPr lang="ar-SA" sz="2800" b="1" smtClean="0"/>
          </a:p>
          <a:p>
            <a:pPr marL="609600" indent="-609600" eaLnBrk="1" hangingPunct="1">
              <a:lnSpc>
                <a:spcPct val="80000"/>
              </a:lnSpc>
              <a:buFontTx/>
              <a:buNone/>
            </a:pPr>
            <a:endParaRPr lang="ar-SA" sz="2800" b="1" smtClean="0"/>
          </a:p>
          <a:p>
            <a:pPr marL="609600" indent="-609600" eaLnBrk="1" hangingPunct="1">
              <a:lnSpc>
                <a:spcPct val="80000"/>
              </a:lnSpc>
              <a:buFontTx/>
              <a:buNone/>
            </a:pPr>
            <a:endParaRPr lang="ar-SA" sz="2800" b="1" smtClean="0"/>
          </a:p>
          <a:p>
            <a:pPr marL="609600" indent="-609600" eaLnBrk="1" hangingPunct="1">
              <a:lnSpc>
                <a:spcPct val="80000"/>
              </a:lnSpc>
              <a:buFontTx/>
              <a:buNone/>
            </a:pPr>
            <a:endParaRPr lang="ar-SA" sz="2800" b="1" smtClean="0"/>
          </a:p>
          <a:p>
            <a:pPr marL="609600" indent="-609600" eaLnBrk="1" hangingPunct="1">
              <a:lnSpc>
                <a:spcPct val="80000"/>
              </a:lnSpc>
              <a:buFontTx/>
              <a:buNone/>
            </a:pPr>
            <a:r>
              <a:rPr lang="ar-SA" sz="2800" b="1" smtClean="0"/>
              <a:t>ألبرت أنشتاين ”عالم الفيزياء النظرية والرياضيات</a:t>
            </a:r>
            <a:r>
              <a:rPr lang="en-US" sz="2800" b="1" smtClean="0">
                <a:latin typeface="Arial" pitchFamily="34" charset="0"/>
              </a:rPr>
              <a:t>”</a:t>
            </a:r>
            <a:r>
              <a:rPr lang="en-US" sz="2800" smtClean="0"/>
              <a:t> </a:t>
            </a:r>
            <a:endParaRPr lang="ar-SA" sz="2800" b="1" smtClean="0"/>
          </a:p>
          <a:p>
            <a:pPr marL="609600" indent="-609600" eaLnBrk="1" hangingPunct="1">
              <a:lnSpc>
                <a:spcPct val="80000"/>
              </a:lnSpc>
              <a:buFontTx/>
              <a:buNone/>
            </a:pPr>
            <a:r>
              <a:rPr lang="ar-SA" sz="2400" b="1" smtClean="0"/>
              <a:t>لم يبدأ لكلام إلا في الخامسة من عمره ولم يبدأ القراءة الا في سن التاسعة. كان طفلا كسولا في المدرسة وكان بطيء الاستيعاب</a:t>
            </a:r>
            <a:r>
              <a:rPr lang="en-US" sz="2400" b="1" smtClean="0"/>
              <a:t> </a:t>
            </a:r>
            <a:r>
              <a:rPr lang="ar-SA" sz="2400" b="1" smtClean="0"/>
              <a:t>دائم الرسوب في </a:t>
            </a:r>
            <a:r>
              <a:rPr lang="ar-SA" sz="2400" b="1" u="sng" smtClean="0"/>
              <a:t>مادة الرياضيات </a:t>
            </a:r>
            <a:endParaRPr lang="en-US" sz="2400" b="1" u="sng" smtClean="0"/>
          </a:p>
          <a:p>
            <a:pPr marL="609600" indent="-609600" eaLnBrk="1" hangingPunct="1">
              <a:lnSpc>
                <a:spcPct val="80000"/>
              </a:lnSpc>
              <a:buFontTx/>
              <a:buNone/>
            </a:pPr>
            <a:r>
              <a:rPr lang="en-US" sz="2400" b="1" smtClean="0"/>
              <a:t/>
            </a:r>
            <a:br>
              <a:rPr lang="en-US" sz="2400" b="1" smtClean="0"/>
            </a:br>
            <a:r>
              <a:rPr lang="en-US" sz="2400" b="1" smtClean="0"/>
              <a:t/>
            </a:r>
            <a:br>
              <a:rPr lang="en-US" sz="2400" b="1" smtClean="0"/>
            </a:br>
            <a:endParaRPr lang="ar-SA" sz="2400" b="1" smtClean="0"/>
          </a:p>
        </p:txBody>
      </p:sp>
      <p:pic>
        <p:nvPicPr>
          <p:cNvPr id="13315" name="Picture 4" descr="ألبرت أنشتاين"/>
          <p:cNvPicPr>
            <a:picLocks noChangeAspect="1" noChangeArrowheads="1"/>
          </p:cNvPicPr>
          <p:nvPr/>
        </p:nvPicPr>
        <p:blipFill>
          <a:blip r:embed="rId2"/>
          <a:srcRect/>
          <a:stretch>
            <a:fillRect/>
          </a:stretch>
        </p:blipFill>
        <p:spPr bwMode="auto">
          <a:xfrm>
            <a:off x="1428728" y="1428736"/>
            <a:ext cx="2571768" cy="2638508"/>
          </a:xfrm>
          <a:prstGeom prst="rect">
            <a:avLst/>
          </a:prstGeom>
          <a:noFill/>
          <a:ln w="9525">
            <a:noFill/>
            <a:miter lim="800000"/>
            <a:headEnd/>
            <a:tailEnd/>
          </a:ln>
        </p:spPr>
      </p:pic>
      <p:pic>
        <p:nvPicPr>
          <p:cNvPr id="13316" name="Picture 5" descr="180px-Albert_Einstein_as_a_child">
            <a:hlinkClick r:id="rId3"/>
          </p:cNvPr>
          <p:cNvPicPr>
            <a:picLocks noChangeAspect="1" noChangeArrowheads="1"/>
          </p:cNvPicPr>
          <p:nvPr/>
        </p:nvPicPr>
        <p:blipFill>
          <a:blip r:embed="rId4"/>
          <a:srcRect/>
          <a:stretch>
            <a:fillRect/>
          </a:stretch>
        </p:blipFill>
        <p:spPr bwMode="auto">
          <a:xfrm>
            <a:off x="5929322" y="1285860"/>
            <a:ext cx="1899905" cy="2670170"/>
          </a:xfrm>
          <a:prstGeom prst="rect">
            <a:avLst/>
          </a:prstGeom>
          <a:noFill/>
          <a:ln w="9525">
            <a:noFill/>
            <a:miter lim="800000"/>
            <a:headEnd/>
            <a:tailEnd/>
          </a:ln>
        </p:spPr>
      </p:pic>
      <p:sp>
        <p:nvSpPr>
          <p:cNvPr id="5" name="مستطيل 4"/>
          <p:cNvSpPr/>
          <p:nvPr/>
        </p:nvSpPr>
        <p:spPr>
          <a:xfrm>
            <a:off x="1071538" y="214290"/>
            <a:ext cx="7215238" cy="646331"/>
          </a:xfrm>
          <a:prstGeom prst="rect">
            <a:avLst/>
          </a:prstGeom>
        </p:spPr>
        <p:txBody>
          <a:bodyPr wrap="square">
            <a:spAutoFit/>
          </a:bodyPr>
          <a:lstStyle/>
          <a:p>
            <a:r>
              <a:rPr lang="ar-SA" b="1" u="sng" dirty="0" smtClean="0"/>
              <a:t>أبرز الشخصيات عانت من صعوبات التعلم</a:t>
            </a:r>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3"/>
          <p:cNvSpPr>
            <a:spLocks noGrp="1" noChangeArrowheads="1"/>
          </p:cNvSpPr>
          <p:nvPr>
            <p:ph type="body" idx="1"/>
          </p:nvPr>
        </p:nvSpPr>
        <p:spPr>
          <a:xfrm>
            <a:off x="0" y="0"/>
            <a:ext cx="9144000" cy="6858000"/>
          </a:xfrm>
        </p:spPr>
        <p:txBody>
          <a:bodyPr/>
          <a:lstStyle/>
          <a:p>
            <a:pPr eaLnBrk="1" hangingPunct="1">
              <a:buFontTx/>
              <a:buNone/>
            </a:pPr>
            <a:r>
              <a:rPr lang="ar-SA" b="1" smtClean="0"/>
              <a:t> </a:t>
            </a:r>
          </a:p>
          <a:p>
            <a:pPr eaLnBrk="1" hangingPunct="1">
              <a:buFontTx/>
              <a:buNone/>
            </a:pPr>
            <a:r>
              <a:rPr lang="ar-SA" b="1" smtClean="0"/>
              <a:t>توماس إديسون ”مخترع المصباح الكهربائي ”</a:t>
            </a:r>
          </a:p>
          <a:p>
            <a:pPr eaLnBrk="1" hangingPunct="1">
              <a:buFontTx/>
              <a:buNone/>
            </a:pPr>
            <a:r>
              <a:rPr lang="ar-SA" sz="2400" b="1" smtClean="0"/>
              <a:t>لديه صعوبات في القراءة والتهجئة والكتابة</a:t>
            </a:r>
          </a:p>
          <a:p>
            <a:pPr eaLnBrk="1" hangingPunct="1">
              <a:buFontTx/>
              <a:buNone/>
            </a:pPr>
            <a:endParaRPr lang="en-US" sz="2400" smtClean="0"/>
          </a:p>
        </p:txBody>
      </p:sp>
      <p:pic>
        <p:nvPicPr>
          <p:cNvPr id="14339" name="Picture 4" descr="توماس اديسون"/>
          <p:cNvPicPr>
            <a:picLocks noChangeAspect="1" noChangeArrowheads="1"/>
          </p:cNvPicPr>
          <p:nvPr/>
        </p:nvPicPr>
        <p:blipFill>
          <a:blip r:embed="rId2"/>
          <a:srcRect/>
          <a:stretch>
            <a:fillRect/>
          </a:stretch>
        </p:blipFill>
        <p:spPr bwMode="auto">
          <a:xfrm>
            <a:off x="5219700" y="2492375"/>
            <a:ext cx="2857500" cy="3162300"/>
          </a:xfrm>
          <a:prstGeom prst="rect">
            <a:avLst/>
          </a:prstGeom>
          <a:noFill/>
          <a:ln w="9525">
            <a:noFill/>
            <a:miter lim="800000"/>
            <a:headEnd/>
            <a:tailEnd/>
          </a:ln>
        </p:spPr>
      </p:pic>
      <p:pic>
        <p:nvPicPr>
          <p:cNvPr id="14340" name="Picture 5" descr="توماس ايسون 2"/>
          <p:cNvPicPr>
            <a:picLocks noChangeAspect="1" noChangeArrowheads="1"/>
          </p:cNvPicPr>
          <p:nvPr/>
        </p:nvPicPr>
        <p:blipFill>
          <a:blip r:embed="rId3"/>
          <a:srcRect/>
          <a:stretch>
            <a:fillRect/>
          </a:stretch>
        </p:blipFill>
        <p:spPr bwMode="auto">
          <a:xfrm>
            <a:off x="684213" y="1125538"/>
            <a:ext cx="3957637" cy="5432425"/>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2" name="Rectangle 3"/>
          <p:cNvSpPr>
            <a:spLocks noGrp="1" noChangeArrowheads="1"/>
          </p:cNvSpPr>
          <p:nvPr>
            <p:ph type="body" idx="1"/>
          </p:nvPr>
        </p:nvSpPr>
        <p:spPr>
          <a:xfrm>
            <a:off x="0" y="260350"/>
            <a:ext cx="9144000" cy="6597650"/>
          </a:xfrm>
        </p:spPr>
        <p:txBody>
          <a:bodyPr/>
          <a:lstStyle/>
          <a:p>
            <a:pPr eaLnBrk="1" hangingPunct="1">
              <a:buFontTx/>
              <a:buNone/>
            </a:pPr>
            <a:endParaRPr lang="ar-SA" b="1" smtClean="0"/>
          </a:p>
          <a:p>
            <a:pPr algn="ctr" eaLnBrk="1" hangingPunct="1">
              <a:buFontTx/>
              <a:buNone/>
            </a:pPr>
            <a:r>
              <a:rPr lang="ar-SA" b="1" smtClean="0"/>
              <a:t>لورنارد دافنشي</a:t>
            </a:r>
          </a:p>
          <a:p>
            <a:pPr algn="ctr" eaLnBrk="1" hangingPunct="1">
              <a:buFontTx/>
              <a:buNone/>
            </a:pPr>
            <a:r>
              <a:rPr lang="ar-SA" b="1" smtClean="0">
                <a:latin typeface="Arial" pitchFamily="34" charset="0"/>
              </a:rPr>
              <a:t>”فنان ومهندس معماري وعلم إيطالي“ </a:t>
            </a:r>
          </a:p>
          <a:p>
            <a:pPr eaLnBrk="1" hangingPunct="1">
              <a:buFontTx/>
              <a:buNone/>
            </a:pPr>
            <a:endParaRPr lang="ar-SA" sz="2400" b="1" smtClean="0"/>
          </a:p>
          <a:p>
            <a:pPr eaLnBrk="1" hangingPunct="1">
              <a:buFontTx/>
              <a:buNone/>
            </a:pPr>
            <a:endParaRPr lang="ar-SA" sz="2400" b="1" smtClean="0"/>
          </a:p>
          <a:p>
            <a:pPr eaLnBrk="1" hangingPunct="1">
              <a:buFontTx/>
              <a:buNone/>
            </a:pPr>
            <a:endParaRPr lang="ar-SA" sz="2400" b="1" smtClean="0"/>
          </a:p>
          <a:p>
            <a:pPr eaLnBrk="1" hangingPunct="1">
              <a:buFontTx/>
              <a:buNone/>
            </a:pPr>
            <a:endParaRPr lang="ar-SA" sz="2400" b="1" smtClean="0"/>
          </a:p>
          <a:p>
            <a:pPr eaLnBrk="1" hangingPunct="1">
              <a:buFontTx/>
              <a:buNone/>
            </a:pPr>
            <a:r>
              <a:rPr lang="ar-SA" sz="2400" b="1" smtClean="0"/>
              <a:t>لديه كتابات المعكوسة في المتحف البريطاني</a:t>
            </a:r>
          </a:p>
          <a:p>
            <a:pPr eaLnBrk="1" hangingPunct="1"/>
            <a:endParaRPr lang="en-US" sz="2400" smtClean="0"/>
          </a:p>
        </p:txBody>
      </p:sp>
      <p:pic>
        <p:nvPicPr>
          <p:cNvPr id="15363" name="Picture 4" descr="davinci-200707a"/>
          <p:cNvPicPr>
            <a:picLocks noChangeAspect="1" noChangeArrowheads="1"/>
          </p:cNvPicPr>
          <p:nvPr/>
        </p:nvPicPr>
        <p:blipFill>
          <a:blip r:embed="rId2"/>
          <a:srcRect/>
          <a:stretch>
            <a:fillRect/>
          </a:stretch>
        </p:blipFill>
        <p:spPr bwMode="auto">
          <a:xfrm>
            <a:off x="755650" y="2060575"/>
            <a:ext cx="3848100" cy="4619625"/>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6" name="Rectangle 3"/>
          <p:cNvSpPr>
            <a:spLocks noGrp="1" noChangeArrowheads="1"/>
          </p:cNvSpPr>
          <p:nvPr>
            <p:ph type="body" idx="1"/>
          </p:nvPr>
        </p:nvSpPr>
        <p:spPr>
          <a:xfrm>
            <a:off x="611188" y="2997200"/>
            <a:ext cx="7772400" cy="3611563"/>
          </a:xfrm>
        </p:spPr>
        <p:txBody>
          <a:bodyPr/>
          <a:lstStyle/>
          <a:p>
            <a:pPr algn="ctr" eaLnBrk="1" hangingPunct="1">
              <a:buFontTx/>
              <a:buNone/>
            </a:pPr>
            <a:r>
              <a:rPr lang="ar-SA" b="1" smtClean="0"/>
              <a:t>ونستون تشرشل</a:t>
            </a:r>
          </a:p>
          <a:p>
            <a:pPr algn="ctr" eaLnBrk="1" hangingPunct="1">
              <a:buFontTx/>
              <a:buNone/>
            </a:pPr>
            <a:r>
              <a:rPr lang="ar-SA" b="1" smtClean="0"/>
              <a:t>رئيس وزراء بريطاني في الحرب العالمية الثانية</a:t>
            </a:r>
          </a:p>
          <a:p>
            <a:pPr algn="ctr" eaLnBrk="1" hangingPunct="1">
              <a:buFontTx/>
              <a:buNone/>
            </a:pPr>
            <a:r>
              <a:rPr lang="ar-SA" smtClean="0"/>
              <a:t>حصل على جائزة نوبل في الآداب. رغم من صعوبات التعلم الأكاديمي. </a:t>
            </a:r>
            <a:endParaRPr lang="en-US" smtClean="0"/>
          </a:p>
        </p:txBody>
      </p:sp>
      <p:pic>
        <p:nvPicPr>
          <p:cNvPr id="16387" name="Picture 4" descr="ترشل 2"/>
          <p:cNvPicPr>
            <a:picLocks noChangeAspect="1" noChangeArrowheads="1"/>
          </p:cNvPicPr>
          <p:nvPr/>
        </p:nvPicPr>
        <p:blipFill>
          <a:blip r:embed="rId2"/>
          <a:srcRect/>
          <a:stretch>
            <a:fillRect/>
          </a:stretch>
        </p:blipFill>
        <p:spPr bwMode="auto">
          <a:xfrm>
            <a:off x="179388" y="188913"/>
            <a:ext cx="2524125" cy="3240087"/>
          </a:xfrm>
          <a:prstGeom prst="rect">
            <a:avLst/>
          </a:prstGeom>
          <a:noFill/>
          <a:ln w="9525">
            <a:noFill/>
            <a:miter lim="800000"/>
            <a:headEnd/>
            <a:tailEnd/>
          </a:ln>
        </p:spPr>
      </p:pic>
      <p:pic>
        <p:nvPicPr>
          <p:cNvPr id="16388" name="Picture 6" descr="ترشل"/>
          <p:cNvPicPr>
            <a:picLocks noChangeAspect="1" noChangeArrowheads="1"/>
          </p:cNvPicPr>
          <p:nvPr/>
        </p:nvPicPr>
        <p:blipFill>
          <a:blip r:embed="rId3"/>
          <a:srcRect/>
          <a:stretch>
            <a:fillRect/>
          </a:stretch>
        </p:blipFill>
        <p:spPr bwMode="auto">
          <a:xfrm>
            <a:off x="6354763" y="0"/>
            <a:ext cx="2789237" cy="3284538"/>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0" name="Rectangle 3"/>
          <p:cNvSpPr>
            <a:spLocks noGrp="1" noChangeArrowheads="1"/>
          </p:cNvSpPr>
          <p:nvPr>
            <p:ph type="body" idx="1"/>
          </p:nvPr>
        </p:nvSpPr>
        <p:spPr>
          <a:xfrm>
            <a:off x="0" y="0"/>
            <a:ext cx="9144000" cy="6858000"/>
          </a:xfrm>
        </p:spPr>
        <p:txBody>
          <a:bodyPr/>
          <a:lstStyle/>
          <a:p>
            <a:pPr eaLnBrk="1" hangingPunct="1">
              <a:buFontTx/>
              <a:buNone/>
            </a:pPr>
            <a:r>
              <a:rPr lang="ar-SA" b="1" smtClean="0"/>
              <a:t> ويدرو ويلسون ”رئيس وزراء الولايات المتحدة الأمريكية أثناء الحرب العالمية الأولى“</a:t>
            </a:r>
          </a:p>
          <a:p>
            <a:pPr eaLnBrk="1" hangingPunct="1">
              <a:buFontTx/>
              <a:buNone/>
            </a:pPr>
            <a:r>
              <a:rPr lang="ar-SA" sz="2400" b="1" smtClean="0"/>
              <a:t>لم يتمكن من قراءة الاحرف حتى سن الحادية عشرة,واعتقدوا أنه أبله في المدرسة. ولكنه برهن فيما بعد على قابلة ممتازة في المجادلة والمناظرة دون أن يدون أي نقاط وملاحظات.</a:t>
            </a:r>
            <a:endParaRPr lang="en-US" sz="2400" b="1" smtClean="0"/>
          </a:p>
        </p:txBody>
      </p:sp>
      <p:pic>
        <p:nvPicPr>
          <p:cNvPr id="17411" name="Picture 4" descr="woodrowwilsonويلسون"/>
          <p:cNvPicPr>
            <a:picLocks noChangeAspect="1" noChangeArrowheads="1"/>
          </p:cNvPicPr>
          <p:nvPr/>
        </p:nvPicPr>
        <p:blipFill>
          <a:blip r:embed="rId2"/>
          <a:srcRect/>
          <a:stretch>
            <a:fillRect/>
          </a:stretch>
        </p:blipFill>
        <p:spPr bwMode="auto">
          <a:xfrm>
            <a:off x="611188" y="2276475"/>
            <a:ext cx="4248150" cy="4008438"/>
          </a:xfrm>
          <a:prstGeom prst="rect">
            <a:avLst/>
          </a:prstGeom>
          <a:noFill/>
          <a:ln w="9525">
            <a:noFill/>
            <a:miter lim="800000"/>
            <a:headEnd/>
            <a:tailEnd/>
          </a:ln>
        </p:spPr>
      </p:pic>
      <p:pic>
        <p:nvPicPr>
          <p:cNvPr id="17412" name="Picture 5" descr="ويدرو ويلسون"/>
          <p:cNvPicPr>
            <a:picLocks noChangeAspect="1" noChangeArrowheads="1"/>
          </p:cNvPicPr>
          <p:nvPr/>
        </p:nvPicPr>
        <p:blipFill>
          <a:blip r:embed="rId3"/>
          <a:srcRect/>
          <a:stretch>
            <a:fillRect/>
          </a:stretch>
        </p:blipFill>
        <p:spPr bwMode="auto">
          <a:xfrm>
            <a:off x="5724525" y="2420938"/>
            <a:ext cx="3219450" cy="4129087"/>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Rectangle 3"/>
          <p:cNvSpPr>
            <a:spLocks noGrp="1" noChangeArrowheads="1"/>
          </p:cNvSpPr>
          <p:nvPr>
            <p:ph type="body" idx="1"/>
          </p:nvPr>
        </p:nvSpPr>
        <p:spPr>
          <a:xfrm>
            <a:off x="684213" y="549275"/>
            <a:ext cx="7772400" cy="5546725"/>
          </a:xfrm>
        </p:spPr>
        <p:txBody>
          <a:bodyPr/>
          <a:lstStyle/>
          <a:p>
            <a:pPr eaLnBrk="1" hangingPunct="1">
              <a:buFontTx/>
              <a:buNone/>
            </a:pPr>
            <a:endParaRPr lang="ar-SA" b="1" smtClean="0"/>
          </a:p>
          <a:p>
            <a:pPr eaLnBrk="1" hangingPunct="1">
              <a:buFontTx/>
              <a:buNone/>
            </a:pPr>
            <a:r>
              <a:rPr lang="ar-SA" b="1" smtClean="0"/>
              <a:t>ولت ويزني“ مخترع ألعاب ديزني“</a:t>
            </a:r>
          </a:p>
          <a:p>
            <a:pPr eaLnBrk="1" hangingPunct="1">
              <a:buFontTx/>
              <a:buNone/>
            </a:pPr>
            <a:r>
              <a:rPr lang="ar-SA" b="1" smtClean="0"/>
              <a:t>يكتب ولكن ويمكن لشخص العادي القراءة ما كتبه.</a:t>
            </a:r>
          </a:p>
          <a:p>
            <a:pPr eaLnBrk="1" hangingPunct="1"/>
            <a:r>
              <a:rPr lang="en-US" sz="4000" smtClean="0"/>
              <a:t>s</a:t>
            </a:r>
          </a:p>
        </p:txBody>
      </p:sp>
      <p:pic>
        <p:nvPicPr>
          <p:cNvPr id="18435" name="Picture 5" descr="والت ديزني"/>
          <p:cNvPicPr>
            <a:picLocks noChangeAspect="1" noChangeArrowheads="1"/>
          </p:cNvPicPr>
          <p:nvPr/>
        </p:nvPicPr>
        <p:blipFill>
          <a:blip r:embed="rId2"/>
          <a:srcRect/>
          <a:stretch>
            <a:fillRect/>
          </a:stretch>
        </p:blipFill>
        <p:spPr bwMode="auto">
          <a:xfrm>
            <a:off x="1331913" y="1844675"/>
            <a:ext cx="3810000" cy="4752975"/>
          </a:xfrm>
          <a:prstGeom prst="rect">
            <a:avLst/>
          </a:prstGeom>
          <a:noFill/>
          <a:ln w="9525">
            <a:noFill/>
            <a:miter lim="800000"/>
            <a:headEnd/>
            <a:tailEnd/>
          </a:ln>
        </p:spPr>
      </p:pic>
      <p:sp>
        <p:nvSpPr>
          <p:cNvPr id="18436" name="Freeform 7"/>
          <p:cNvSpPr>
            <a:spLocks/>
          </p:cNvSpPr>
          <p:nvPr/>
        </p:nvSpPr>
        <p:spPr bwMode="auto">
          <a:xfrm>
            <a:off x="6516688" y="2565400"/>
            <a:ext cx="503237" cy="935038"/>
          </a:xfrm>
          <a:custGeom>
            <a:avLst/>
            <a:gdLst>
              <a:gd name="T0" fmla="*/ 351 w 576"/>
              <a:gd name="T1" fmla="*/ 337 h 920"/>
              <a:gd name="T2" fmla="*/ 484 w 576"/>
              <a:gd name="T3" fmla="*/ 245 h 920"/>
              <a:gd name="T4" fmla="*/ 534 w 576"/>
              <a:gd name="T5" fmla="*/ 187 h 920"/>
              <a:gd name="T6" fmla="*/ 576 w 576"/>
              <a:gd name="T7" fmla="*/ 103 h 920"/>
              <a:gd name="T8" fmla="*/ 301 w 576"/>
              <a:gd name="T9" fmla="*/ 3 h 920"/>
              <a:gd name="T10" fmla="*/ 117 w 576"/>
              <a:gd name="T11" fmla="*/ 78 h 920"/>
              <a:gd name="T12" fmla="*/ 267 w 576"/>
              <a:gd name="T13" fmla="*/ 78 h 920"/>
              <a:gd name="T14" fmla="*/ 468 w 576"/>
              <a:gd name="T15" fmla="*/ 95 h 920"/>
              <a:gd name="T16" fmla="*/ 384 w 576"/>
              <a:gd name="T17" fmla="*/ 203 h 920"/>
              <a:gd name="T18" fmla="*/ 192 w 576"/>
              <a:gd name="T19" fmla="*/ 329 h 920"/>
              <a:gd name="T20" fmla="*/ 276 w 576"/>
              <a:gd name="T21" fmla="*/ 562 h 920"/>
              <a:gd name="T22" fmla="*/ 251 w 576"/>
              <a:gd name="T23" fmla="*/ 788 h 920"/>
              <a:gd name="T24" fmla="*/ 200 w 576"/>
              <a:gd name="T25" fmla="*/ 821 h 920"/>
              <a:gd name="T26" fmla="*/ 100 w 576"/>
              <a:gd name="T27" fmla="*/ 879 h 920"/>
              <a:gd name="T28" fmla="*/ 0 w 576"/>
              <a:gd name="T29" fmla="*/ 879 h 92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76"/>
              <a:gd name="T46" fmla="*/ 0 h 920"/>
              <a:gd name="T47" fmla="*/ 576 w 576"/>
              <a:gd name="T48" fmla="*/ 920 h 92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76" h="920">
                <a:moveTo>
                  <a:pt x="351" y="337"/>
                </a:moveTo>
                <a:cubicBezTo>
                  <a:pt x="401" y="311"/>
                  <a:pt x="437" y="274"/>
                  <a:pt x="484" y="245"/>
                </a:cubicBezTo>
                <a:cubicBezTo>
                  <a:pt x="517" y="181"/>
                  <a:pt x="480" y="241"/>
                  <a:pt x="534" y="187"/>
                </a:cubicBezTo>
                <a:cubicBezTo>
                  <a:pt x="556" y="165"/>
                  <a:pt x="567" y="132"/>
                  <a:pt x="576" y="103"/>
                </a:cubicBezTo>
                <a:cubicBezTo>
                  <a:pt x="532" y="18"/>
                  <a:pt x="385" y="10"/>
                  <a:pt x="301" y="3"/>
                </a:cubicBezTo>
                <a:cubicBezTo>
                  <a:pt x="197" y="10"/>
                  <a:pt x="170" y="0"/>
                  <a:pt x="117" y="78"/>
                </a:cubicBezTo>
                <a:cubicBezTo>
                  <a:pt x="191" y="102"/>
                  <a:pt x="91" y="73"/>
                  <a:pt x="267" y="78"/>
                </a:cubicBezTo>
                <a:cubicBezTo>
                  <a:pt x="334" y="80"/>
                  <a:pt x="401" y="89"/>
                  <a:pt x="468" y="95"/>
                </a:cubicBezTo>
                <a:cubicBezTo>
                  <a:pt x="440" y="149"/>
                  <a:pt x="437" y="178"/>
                  <a:pt x="384" y="203"/>
                </a:cubicBezTo>
                <a:cubicBezTo>
                  <a:pt x="331" y="256"/>
                  <a:pt x="255" y="286"/>
                  <a:pt x="192" y="329"/>
                </a:cubicBezTo>
                <a:cubicBezTo>
                  <a:pt x="124" y="430"/>
                  <a:pt x="190" y="521"/>
                  <a:pt x="276" y="562"/>
                </a:cubicBezTo>
                <a:cubicBezTo>
                  <a:pt x="304" y="651"/>
                  <a:pt x="293" y="702"/>
                  <a:pt x="251" y="788"/>
                </a:cubicBezTo>
                <a:cubicBezTo>
                  <a:pt x="242" y="806"/>
                  <a:pt x="217" y="810"/>
                  <a:pt x="200" y="821"/>
                </a:cubicBezTo>
                <a:cubicBezTo>
                  <a:pt x="167" y="843"/>
                  <a:pt x="138" y="867"/>
                  <a:pt x="100" y="879"/>
                </a:cubicBezTo>
                <a:cubicBezTo>
                  <a:pt x="63" y="917"/>
                  <a:pt x="41" y="920"/>
                  <a:pt x="0" y="879"/>
                </a:cubicBezTo>
              </a:path>
            </a:pathLst>
          </a:custGeom>
          <a:noFill/>
          <a:ln w="9525">
            <a:solidFill>
              <a:schemeClr val="tx1"/>
            </a:solidFill>
            <a:round/>
            <a:headEnd/>
            <a:tailEnd/>
          </a:ln>
        </p:spPr>
        <p:txBody>
          <a:bodyPr/>
          <a:lstStyle/>
          <a:p>
            <a:endParaRPr lang="ar-SA"/>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8" name="Rectangle 3"/>
          <p:cNvSpPr>
            <a:spLocks noGrp="1" noChangeArrowheads="1"/>
          </p:cNvSpPr>
          <p:nvPr>
            <p:ph type="body" idx="1"/>
          </p:nvPr>
        </p:nvSpPr>
        <p:spPr>
          <a:xfrm>
            <a:off x="107950" y="44450"/>
            <a:ext cx="9001125" cy="6769100"/>
          </a:xfrm>
        </p:spPr>
        <p:txBody>
          <a:bodyPr/>
          <a:lstStyle/>
          <a:p>
            <a:pPr eaLnBrk="1" hangingPunct="1">
              <a:buFontTx/>
              <a:buNone/>
            </a:pPr>
            <a:r>
              <a:rPr lang="ar-SA" b="1" smtClean="0"/>
              <a:t>جورج باتون ”قائد الجيش الأمريكي الثالث في أوروبا في نهاية الحرب العالمية الثانية ”</a:t>
            </a:r>
          </a:p>
          <a:p>
            <a:pPr eaLnBrk="1" hangingPunct="1">
              <a:buFontTx/>
              <a:buNone/>
            </a:pPr>
            <a:r>
              <a:rPr lang="ar-SA" sz="2400" b="1" smtClean="0"/>
              <a:t>يتمتع بذاكرة فائقة ولمنه لم يتمكن من القراءة السليمة, وكان يحتاج ألى شخص آخر ليكتب له إجاباته في الامتحان.</a:t>
            </a:r>
          </a:p>
          <a:p>
            <a:pPr eaLnBrk="1" hangingPunct="1">
              <a:buFontTx/>
              <a:buNone/>
            </a:pPr>
            <a:endParaRPr lang="en-US" sz="2400" b="1" smtClean="0"/>
          </a:p>
        </p:txBody>
      </p:sp>
      <p:pic>
        <p:nvPicPr>
          <p:cNvPr id="19459" name="Picture 4" descr="جورج باتون 2"/>
          <p:cNvPicPr>
            <a:picLocks noChangeAspect="1" noChangeArrowheads="1"/>
          </p:cNvPicPr>
          <p:nvPr/>
        </p:nvPicPr>
        <p:blipFill>
          <a:blip r:embed="rId2"/>
          <a:srcRect/>
          <a:stretch>
            <a:fillRect/>
          </a:stretch>
        </p:blipFill>
        <p:spPr bwMode="auto">
          <a:xfrm>
            <a:off x="1222375" y="1989138"/>
            <a:ext cx="3482975" cy="4389437"/>
          </a:xfrm>
          <a:prstGeom prst="rect">
            <a:avLst/>
          </a:prstGeom>
          <a:noFill/>
          <a:ln w="9525">
            <a:noFill/>
            <a:miter lim="800000"/>
            <a:headEnd/>
            <a:tailEnd/>
          </a:ln>
        </p:spPr>
      </p:pic>
      <p:pic>
        <p:nvPicPr>
          <p:cNvPr id="19460" name="Picture 5" descr="جورج باتون1"/>
          <p:cNvPicPr>
            <a:picLocks noChangeAspect="1" noChangeArrowheads="1"/>
          </p:cNvPicPr>
          <p:nvPr/>
        </p:nvPicPr>
        <p:blipFill>
          <a:blip r:embed="rId3"/>
          <a:srcRect/>
          <a:stretch>
            <a:fillRect/>
          </a:stretch>
        </p:blipFill>
        <p:spPr bwMode="auto">
          <a:xfrm>
            <a:off x="5307013" y="2205038"/>
            <a:ext cx="3198812" cy="4005262"/>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2" name="Rectangle 3"/>
          <p:cNvSpPr>
            <a:spLocks noGrp="1" noChangeArrowheads="1"/>
          </p:cNvSpPr>
          <p:nvPr>
            <p:ph type="body" idx="1"/>
          </p:nvPr>
        </p:nvSpPr>
        <p:spPr>
          <a:xfrm>
            <a:off x="107950" y="-26988"/>
            <a:ext cx="9072563" cy="6767513"/>
          </a:xfrm>
        </p:spPr>
        <p:txBody>
          <a:bodyPr/>
          <a:lstStyle/>
          <a:p>
            <a:pPr eaLnBrk="1" hangingPunct="1">
              <a:buFontTx/>
              <a:buNone/>
            </a:pPr>
            <a:r>
              <a:rPr lang="ar-SA" b="1" smtClean="0"/>
              <a:t>هانز أندرسون ”مؤلف ديماركي لقصص خرافية كلاسيكية مثل البطة القبيحة, وملكة الثلج,“</a:t>
            </a:r>
          </a:p>
          <a:p>
            <a:pPr eaLnBrk="1" hangingPunct="1">
              <a:buFontTx/>
              <a:buNone/>
            </a:pPr>
            <a:r>
              <a:rPr lang="ar-SA" sz="2400" b="1" smtClean="0"/>
              <a:t>اكتشفت صعوباته مؤخراً بعدما فحص الخبراء مخطوطاته لتي كتبت بخط يده.</a:t>
            </a:r>
          </a:p>
        </p:txBody>
      </p:sp>
      <p:pic>
        <p:nvPicPr>
          <p:cNvPr id="20483" name="Picture 4" descr="هانز اندرسون1"/>
          <p:cNvPicPr>
            <a:picLocks noChangeAspect="1" noChangeArrowheads="1"/>
          </p:cNvPicPr>
          <p:nvPr/>
        </p:nvPicPr>
        <p:blipFill>
          <a:blip r:embed="rId2"/>
          <a:srcRect/>
          <a:stretch>
            <a:fillRect/>
          </a:stretch>
        </p:blipFill>
        <p:spPr bwMode="auto">
          <a:xfrm>
            <a:off x="3276600" y="1557338"/>
            <a:ext cx="3481388" cy="4857750"/>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06" name="Rectangle 5"/>
          <p:cNvSpPr>
            <a:spLocks noGrp="1" noChangeArrowheads="1"/>
          </p:cNvSpPr>
          <p:nvPr>
            <p:ph type="body" idx="1"/>
          </p:nvPr>
        </p:nvSpPr>
        <p:spPr>
          <a:xfrm>
            <a:off x="34925" y="188913"/>
            <a:ext cx="9074150" cy="6624637"/>
          </a:xfrm>
        </p:spPr>
        <p:txBody>
          <a:bodyPr/>
          <a:lstStyle/>
          <a:p>
            <a:pPr eaLnBrk="1" hangingPunct="1"/>
            <a:r>
              <a:rPr lang="ar-SA" smtClean="0"/>
              <a:t>أوغست رون“النحات الفرنسي المعروف</a:t>
            </a:r>
            <a:r>
              <a:rPr lang="en-US" smtClean="0"/>
              <a:t> </a:t>
            </a:r>
            <a:r>
              <a:rPr lang="ar-SA" smtClean="0">
                <a:latin typeface="Arial" pitchFamily="34" charset="0"/>
              </a:rPr>
              <a:t>”</a:t>
            </a:r>
          </a:p>
          <a:p>
            <a:pPr eaLnBrk="1" hangingPunct="1">
              <a:buFontTx/>
              <a:buNone/>
            </a:pPr>
            <a:r>
              <a:rPr lang="ar-SA" sz="2800" smtClean="0"/>
              <a:t>الذي نحت التمثال المشهور ”المفكر“ كان أسوأ تلميذ في المدرسة,وقد وصفه والده مرة بأنه أبله, وأكد عمه بأنه غير قابل للتعلم , ولكنه حاز فيما بعد على شهادة الدكتوراه شرف من جامعة اكسفورد وهو في السابعة والستين من العم, وما زالت التهجئة والحساب تسببان له  حيرة وذهول.</a:t>
            </a:r>
            <a:endParaRPr lang="en-US" sz="2800" smtClean="0"/>
          </a:p>
        </p:txBody>
      </p:sp>
      <p:pic>
        <p:nvPicPr>
          <p:cNvPr id="21507" name="Picture 6" descr="DS_Baaj"/>
          <p:cNvPicPr>
            <a:picLocks noChangeAspect="1" noChangeArrowheads="1"/>
          </p:cNvPicPr>
          <p:nvPr/>
        </p:nvPicPr>
        <p:blipFill>
          <a:blip r:embed="rId2"/>
          <a:srcRect/>
          <a:stretch>
            <a:fillRect/>
          </a:stretch>
        </p:blipFill>
        <p:spPr bwMode="auto">
          <a:xfrm>
            <a:off x="1116013" y="3141663"/>
            <a:ext cx="3673475" cy="2755900"/>
          </a:xfrm>
          <a:prstGeom prst="rect">
            <a:avLst/>
          </a:prstGeom>
          <a:noFill/>
          <a:ln w="9525">
            <a:noFill/>
            <a:miter lim="800000"/>
            <a:headEnd/>
            <a:tailEnd/>
          </a:ln>
        </p:spPr>
      </p:pic>
      <p:pic>
        <p:nvPicPr>
          <p:cNvPr id="21508" name="Picture 8" descr="منحوتات أغست"/>
          <p:cNvPicPr>
            <a:picLocks noChangeAspect="1" noChangeArrowheads="1"/>
          </p:cNvPicPr>
          <p:nvPr/>
        </p:nvPicPr>
        <p:blipFill>
          <a:blip r:embed="rId3"/>
          <a:srcRect/>
          <a:stretch>
            <a:fillRect/>
          </a:stretch>
        </p:blipFill>
        <p:spPr bwMode="auto">
          <a:xfrm>
            <a:off x="5219700" y="2565400"/>
            <a:ext cx="3268663" cy="4044950"/>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8" name="Rectangle 3"/>
          <p:cNvSpPr>
            <a:spLocks noGrp="1" noChangeArrowheads="1"/>
          </p:cNvSpPr>
          <p:nvPr>
            <p:ph type="body" idx="1"/>
          </p:nvPr>
        </p:nvSpPr>
        <p:spPr>
          <a:xfrm>
            <a:off x="34925" y="44450"/>
            <a:ext cx="9072563" cy="6769100"/>
          </a:xfrm>
        </p:spPr>
        <p:txBody>
          <a:bodyPr/>
          <a:lstStyle/>
          <a:p>
            <a:pPr defTabSz="238125" eaLnBrk="1" hangingPunct="1">
              <a:buFontTx/>
              <a:buNone/>
              <a:tabLst>
                <a:tab pos="92075" algn="l"/>
                <a:tab pos="450850" algn="l"/>
                <a:tab pos="622300" algn="l"/>
                <a:tab pos="715963" algn="l"/>
              </a:tabLst>
            </a:pPr>
            <a:endParaRPr lang="ar-SA" sz="2000" b="1" u="sng" dirty="0" smtClean="0"/>
          </a:p>
          <a:p>
            <a:pPr defTabSz="238125" eaLnBrk="1" hangingPunct="1">
              <a:buFontTx/>
              <a:buNone/>
              <a:tabLst>
                <a:tab pos="92075" algn="l"/>
                <a:tab pos="450850" algn="l"/>
                <a:tab pos="622300" algn="l"/>
                <a:tab pos="715963" algn="l"/>
              </a:tabLst>
            </a:pPr>
            <a:endParaRPr lang="ar-SA" sz="2000" b="1" u="sng" dirty="0" smtClean="0"/>
          </a:p>
          <a:p>
            <a:pPr defTabSz="238125" eaLnBrk="1" hangingPunct="1">
              <a:buFontTx/>
              <a:buNone/>
              <a:tabLst>
                <a:tab pos="92075" algn="l"/>
                <a:tab pos="450850" algn="l"/>
                <a:tab pos="622300" algn="l"/>
                <a:tab pos="715963" algn="l"/>
              </a:tabLst>
            </a:pPr>
            <a:endParaRPr lang="ar-SA" sz="2000" b="1" u="sng" dirty="0" smtClean="0"/>
          </a:p>
          <a:p>
            <a:pPr defTabSz="238125" eaLnBrk="1" hangingPunct="1">
              <a:buFontTx/>
              <a:buNone/>
              <a:tabLst>
                <a:tab pos="92075" algn="l"/>
                <a:tab pos="450850" algn="l"/>
                <a:tab pos="622300" algn="l"/>
                <a:tab pos="715963" algn="l"/>
              </a:tabLst>
            </a:pPr>
            <a:r>
              <a:rPr lang="ar-SA" sz="2000" b="1" u="sng" dirty="0" smtClean="0"/>
              <a:t>أ-إصابة المخ المكتسبة:</a:t>
            </a:r>
            <a:endParaRPr lang="ar-SA" sz="2000" b="1" dirty="0" smtClean="0"/>
          </a:p>
          <a:p>
            <a:pPr defTabSz="238125" eaLnBrk="1" hangingPunct="1">
              <a:buFontTx/>
              <a:buNone/>
              <a:tabLst>
                <a:tab pos="92075" algn="l"/>
                <a:tab pos="450850" algn="l"/>
                <a:tab pos="622300" algn="l"/>
                <a:tab pos="715963" algn="l"/>
              </a:tabLst>
            </a:pPr>
            <a:r>
              <a:rPr lang="ar-SA" sz="2000" b="1" dirty="0" smtClean="0"/>
              <a:t>  إن إصابة المخ البسيطة أو الخلل الوظيفي المخي البسيط من أكثر الأسباب شيوعاً </a:t>
            </a:r>
          </a:p>
          <a:p>
            <a:pPr defTabSz="238125" eaLnBrk="1" hangingPunct="1">
              <a:buFontTx/>
              <a:buNone/>
              <a:tabLst>
                <a:tab pos="92075" algn="l"/>
                <a:tab pos="450850" algn="l"/>
                <a:tab pos="622300" algn="l"/>
                <a:tab pos="715963" algn="l"/>
              </a:tabLst>
            </a:pPr>
            <a:r>
              <a:rPr lang="ar-SA" sz="2000" b="1" dirty="0" smtClean="0"/>
              <a:t>حول صعوبات التعلم ، وأن هذه الإصابة المخية يتعرض لها الطفل إما قبل الولادة أو</a:t>
            </a:r>
          </a:p>
          <a:p>
            <a:pPr defTabSz="238125" eaLnBrk="1" hangingPunct="1">
              <a:buFontTx/>
              <a:buNone/>
              <a:tabLst>
                <a:tab pos="92075" algn="l"/>
                <a:tab pos="450850" algn="l"/>
                <a:tab pos="622300" algn="l"/>
                <a:tab pos="715963" algn="l"/>
              </a:tabLst>
            </a:pPr>
            <a:r>
              <a:rPr lang="ar-SA" sz="2000" b="1" dirty="0" smtClean="0"/>
              <a:t> في أثنائها أو بعدها(كيرك1984م)</a:t>
            </a:r>
            <a:endParaRPr lang="ar-SA" sz="2000" b="1" u="sng" dirty="0" smtClean="0"/>
          </a:p>
          <a:p>
            <a:pPr defTabSz="238125" eaLnBrk="1" hangingPunct="1">
              <a:buFontTx/>
              <a:buNone/>
              <a:tabLst>
                <a:tab pos="92075" algn="l"/>
                <a:tab pos="450850" algn="l"/>
                <a:tab pos="622300" algn="l"/>
                <a:tab pos="715963" algn="l"/>
              </a:tabLst>
            </a:pPr>
            <a:r>
              <a:rPr lang="ar-SA" sz="2000" b="1" u="sng" dirty="0" smtClean="0"/>
              <a:t> أولاً- الإصابة قبل الولادة:</a:t>
            </a:r>
            <a:endParaRPr lang="ar-SA" sz="2000" b="1" dirty="0" smtClean="0"/>
          </a:p>
          <a:p>
            <a:pPr defTabSz="238125" eaLnBrk="1" hangingPunct="1">
              <a:buFontTx/>
              <a:buNone/>
              <a:tabLst>
                <a:tab pos="92075" algn="l"/>
                <a:tab pos="450850" algn="l"/>
                <a:tab pos="622300" algn="l"/>
                <a:tab pos="715963" algn="l"/>
              </a:tabLst>
            </a:pPr>
            <a:r>
              <a:rPr lang="ar-SA" sz="2000" b="1" dirty="0" smtClean="0"/>
              <a:t>1- نقص تغذية الأم .</a:t>
            </a:r>
          </a:p>
          <a:p>
            <a:pPr defTabSz="238125" eaLnBrk="1" hangingPunct="1">
              <a:buFontTx/>
              <a:buNone/>
              <a:tabLst>
                <a:tab pos="92075" algn="l"/>
                <a:tab pos="450850" algn="l"/>
                <a:tab pos="622300" algn="l"/>
                <a:tab pos="715963" algn="l"/>
              </a:tabLst>
            </a:pPr>
            <a:r>
              <a:rPr lang="ar-SA" sz="2000" b="1" dirty="0" smtClean="0"/>
              <a:t>2- الإصابة بالحصبة الألمانية بالشهور الثلاثة الأولى .</a:t>
            </a:r>
          </a:p>
          <a:p>
            <a:pPr defTabSz="238125" eaLnBrk="1" hangingPunct="1">
              <a:buFontTx/>
              <a:buNone/>
              <a:tabLst>
                <a:tab pos="92075" algn="l"/>
                <a:tab pos="450850" algn="l"/>
                <a:tab pos="622300" algn="l"/>
                <a:tab pos="715963" algn="l"/>
              </a:tabLst>
            </a:pPr>
            <a:r>
              <a:rPr lang="ar-SA" sz="2000" b="1" dirty="0" smtClean="0"/>
              <a:t>3- إدمان الكحول وتناول العقاقير .</a:t>
            </a:r>
          </a:p>
          <a:p>
            <a:pPr defTabSz="238125" eaLnBrk="1" hangingPunct="1">
              <a:buFontTx/>
              <a:buNone/>
              <a:tabLst>
                <a:tab pos="92075" algn="l"/>
                <a:tab pos="450850" algn="l"/>
                <a:tab pos="622300" algn="l"/>
                <a:tab pos="715963" algn="l"/>
              </a:tabLst>
            </a:pPr>
            <a:r>
              <a:rPr lang="ar-SA" sz="2000" b="1" dirty="0" smtClean="0"/>
              <a:t>4- ارتطام رأس الجنين .</a:t>
            </a:r>
            <a:endParaRPr lang="en-US" sz="2000" b="1" dirty="0" smtClean="0"/>
          </a:p>
        </p:txBody>
      </p:sp>
      <p:pic>
        <p:nvPicPr>
          <p:cNvPr id="24580" name="Picture 5" descr="slide 2"/>
          <p:cNvPicPr>
            <a:picLocks noChangeAspect="1" noChangeArrowheads="1"/>
          </p:cNvPicPr>
          <p:nvPr/>
        </p:nvPicPr>
        <p:blipFill>
          <a:blip r:embed="rId2"/>
          <a:srcRect/>
          <a:stretch>
            <a:fillRect/>
          </a:stretch>
        </p:blipFill>
        <p:spPr bwMode="auto">
          <a:xfrm>
            <a:off x="2285984" y="2714620"/>
            <a:ext cx="1873250" cy="2087563"/>
          </a:xfrm>
          <a:prstGeom prst="rect">
            <a:avLst/>
          </a:prstGeom>
          <a:noFill/>
          <a:ln w="9525">
            <a:noFill/>
            <a:miter lim="800000"/>
            <a:headEnd/>
            <a:tailEnd/>
          </a:ln>
        </p:spPr>
      </p:pic>
      <p:sp>
        <p:nvSpPr>
          <p:cNvPr id="6" name="مستطيل 5"/>
          <p:cNvSpPr/>
          <p:nvPr/>
        </p:nvSpPr>
        <p:spPr>
          <a:xfrm>
            <a:off x="1071538" y="357166"/>
            <a:ext cx="7429552" cy="646331"/>
          </a:xfrm>
          <a:prstGeom prst="rect">
            <a:avLst/>
          </a:prstGeom>
        </p:spPr>
        <p:txBody>
          <a:bodyPr wrap="square">
            <a:spAutoFit/>
          </a:bodyPr>
          <a:lstStyle/>
          <a:p>
            <a:pPr algn="ctr"/>
            <a:r>
              <a:rPr lang="ar-SA" b="1" u="sng" dirty="0" smtClean="0"/>
              <a:t>أسباب صعوبات التعلم</a:t>
            </a:r>
            <a:r>
              <a:rPr lang="ar-SA" dirty="0" smtClean="0"/>
              <a:t> </a:t>
            </a:r>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602" name="Rectangle 3"/>
          <p:cNvSpPr>
            <a:spLocks noGrp="1" noChangeArrowheads="1"/>
          </p:cNvSpPr>
          <p:nvPr>
            <p:ph type="body" idx="1"/>
          </p:nvPr>
        </p:nvSpPr>
        <p:spPr>
          <a:xfrm>
            <a:off x="34925" y="765175"/>
            <a:ext cx="9001125" cy="3600450"/>
          </a:xfrm>
        </p:spPr>
        <p:txBody>
          <a:bodyPr/>
          <a:lstStyle/>
          <a:p>
            <a:pPr eaLnBrk="1" hangingPunct="1"/>
            <a:r>
              <a:rPr lang="ar-SA" b="1" u="sng" smtClean="0"/>
              <a:t>ثانياً- الإصابة أثناء عملية الوضع :</a:t>
            </a:r>
            <a:endParaRPr lang="ar-SA" b="1" smtClean="0"/>
          </a:p>
          <a:p>
            <a:pPr eaLnBrk="1" hangingPunct="1"/>
            <a:r>
              <a:rPr lang="ar-SA" b="1" smtClean="0"/>
              <a:t>1- التفاف الحبل السري على عنق الطفل.</a:t>
            </a:r>
          </a:p>
          <a:p>
            <a:pPr eaLnBrk="1" hangingPunct="1"/>
            <a:r>
              <a:rPr lang="ar-SA" b="1" smtClean="0"/>
              <a:t>2- الاختناق أثناء عملية الوضع .</a:t>
            </a:r>
          </a:p>
          <a:p>
            <a:pPr eaLnBrk="1" hangingPunct="1"/>
            <a:r>
              <a:rPr lang="ar-SA" b="1" smtClean="0"/>
              <a:t>3- إصابة رأس الجنين بآلة من الآلات الطبية مثل جهاز (الجفت)</a:t>
            </a:r>
          </a:p>
          <a:p>
            <a:pPr eaLnBrk="1" hangingPunct="1"/>
            <a:r>
              <a:rPr lang="ar-SA" b="1" smtClean="0"/>
              <a:t>4- سقوط الجنين على الرأس.</a:t>
            </a:r>
            <a:endParaRPr lang="en-US" b="1" smtClean="0"/>
          </a:p>
        </p:txBody>
      </p:sp>
      <p:pic>
        <p:nvPicPr>
          <p:cNvPr id="25603" name="Picture 5" descr="68708862sj8"/>
          <p:cNvPicPr>
            <a:picLocks noChangeAspect="1" noChangeArrowheads="1"/>
          </p:cNvPicPr>
          <p:nvPr/>
        </p:nvPicPr>
        <p:blipFill>
          <a:blip r:embed="rId2"/>
          <a:srcRect/>
          <a:stretch>
            <a:fillRect/>
          </a:stretch>
        </p:blipFill>
        <p:spPr bwMode="auto">
          <a:xfrm>
            <a:off x="2214546" y="3429000"/>
            <a:ext cx="1958962" cy="2222540"/>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6" name="Rectangle 3"/>
          <p:cNvSpPr>
            <a:spLocks noGrp="1" noChangeArrowheads="1"/>
          </p:cNvSpPr>
          <p:nvPr>
            <p:ph type="body" idx="1"/>
          </p:nvPr>
        </p:nvSpPr>
        <p:spPr>
          <a:xfrm>
            <a:off x="107950" y="908050"/>
            <a:ext cx="9074150" cy="3816350"/>
          </a:xfrm>
        </p:spPr>
        <p:txBody>
          <a:bodyPr/>
          <a:lstStyle/>
          <a:p>
            <a:pPr eaLnBrk="1" hangingPunct="1"/>
            <a:r>
              <a:rPr lang="ar-SA" b="1" u="sng" smtClean="0"/>
              <a:t>ثالثاً- الإصابة بعد الولادة:</a:t>
            </a:r>
            <a:endParaRPr lang="ar-SA" b="1" smtClean="0"/>
          </a:p>
          <a:p>
            <a:pPr eaLnBrk="1" hangingPunct="1"/>
            <a:r>
              <a:rPr lang="ar-SA" b="1" smtClean="0"/>
              <a:t>1- يتعرض الطفل السليم للسقوط والارتطام على الرأس .</a:t>
            </a:r>
          </a:p>
          <a:p>
            <a:pPr eaLnBrk="1" hangingPunct="1"/>
            <a:r>
              <a:rPr lang="ar-SA" b="1" smtClean="0"/>
              <a:t>2- الإصابة بإحدى أمراض الطفولة التي تؤثر على المخ مثل :</a:t>
            </a:r>
          </a:p>
          <a:p>
            <a:pPr eaLnBrk="1" hangingPunct="1"/>
            <a:r>
              <a:rPr lang="ar-SA" b="1" smtClean="0"/>
              <a:t>التهاب الدماغ أو لالتهاب السحائي أو الحصباء أو الحمى القرمزية.</a:t>
            </a:r>
            <a:endParaRPr lang="en-US" b="1" smtClean="0"/>
          </a:p>
        </p:txBody>
      </p:sp>
      <p:pic>
        <p:nvPicPr>
          <p:cNvPr id="26627" name="Picture 4" descr="baby_study[1]"/>
          <p:cNvPicPr>
            <a:picLocks noChangeAspect="1" noChangeArrowheads="1"/>
          </p:cNvPicPr>
          <p:nvPr/>
        </p:nvPicPr>
        <p:blipFill>
          <a:blip r:embed="rId2"/>
          <a:srcRect/>
          <a:stretch>
            <a:fillRect/>
          </a:stretch>
        </p:blipFill>
        <p:spPr bwMode="auto">
          <a:xfrm>
            <a:off x="3348039" y="3357564"/>
            <a:ext cx="2152656" cy="1902600"/>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650" name="Rectangle 3"/>
          <p:cNvSpPr>
            <a:spLocks noGrp="1" noChangeArrowheads="1"/>
          </p:cNvSpPr>
          <p:nvPr>
            <p:ph type="body" idx="1"/>
          </p:nvPr>
        </p:nvSpPr>
        <p:spPr>
          <a:xfrm>
            <a:off x="-36513" y="115888"/>
            <a:ext cx="9072563" cy="6769100"/>
          </a:xfrm>
        </p:spPr>
        <p:txBody>
          <a:bodyPr/>
          <a:lstStyle/>
          <a:p>
            <a:pPr eaLnBrk="1" hangingPunct="1"/>
            <a:r>
              <a:rPr lang="en-US" smtClean="0"/>
              <a:t> </a:t>
            </a:r>
            <a:r>
              <a:rPr lang="ar-SA" b="1" u="sng" smtClean="0"/>
              <a:t>ب- عوامل الكيمياء الحيوية</a:t>
            </a:r>
            <a:r>
              <a:rPr lang="ar-SA" b="1" smtClean="0"/>
              <a:t> :</a:t>
            </a:r>
          </a:p>
          <a:p>
            <a:pPr eaLnBrk="1" hangingPunct="1"/>
            <a:r>
              <a:rPr lang="ar-SA" b="1" smtClean="0"/>
              <a:t>الزيادة والنقص في العناصر الكيميائية الحيوية في الجسم والتي بدورها تؤثر على توازن الجسم .</a:t>
            </a:r>
            <a:endParaRPr lang="ar-SA" b="1" u="sng" smtClean="0"/>
          </a:p>
          <a:p>
            <a:pPr eaLnBrk="1" hangingPunct="1"/>
            <a:r>
              <a:rPr lang="ar-SA" b="1" u="sng" smtClean="0"/>
              <a:t>ج- العوامل الوراثية (الجينات):</a:t>
            </a:r>
            <a:endParaRPr lang="ar-SA" b="1" smtClean="0"/>
          </a:p>
          <a:p>
            <a:pPr eaLnBrk="1" hangingPunct="1"/>
            <a:r>
              <a:rPr lang="ar-SA" b="1" smtClean="0"/>
              <a:t>الوراثة التي في التوءم المتماثلة ولا تظهر في التوءم غير المتماثلة .</a:t>
            </a:r>
            <a:endParaRPr lang="ar-SA" b="1" u="sng" smtClean="0"/>
          </a:p>
          <a:p>
            <a:pPr eaLnBrk="1" hangingPunct="1"/>
            <a:r>
              <a:rPr lang="ar-SA" b="1" u="sng" smtClean="0"/>
              <a:t> د- الحرمان البيئي :</a:t>
            </a:r>
            <a:endParaRPr lang="ar-SA" b="1" smtClean="0"/>
          </a:p>
          <a:p>
            <a:pPr eaLnBrk="1" hangingPunct="1"/>
            <a:r>
              <a:rPr lang="ar-SA" b="1" smtClean="0"/>
              <a:t>1- نقص التغذية لدى الطفل أثناء نمو الجهاز العصبي المركزي مما يؤدي إلى ظهور صعوبات التعلم لديه .</a:t>
            </a:r>
          </a:p>
          <a:p>
            <a:pPr eaLnBrk="1" hangingPunct="1"/>
            <a:r>
              <a:rPr lang="ar-SA" b="1" smtClean="0"/>
              <a:t>2- نقص المثيرات البيئية والاجتماعية</a:t>
            </a:r>
            <a:r>
              <a:rPr lang="ar-SA" smtClean="0"/>
              <a:t> </a:t>
            </a:r>
            <a:endParaRPr lang="en-US" smtClean="0"/>
          </a:p>
        </p:txBody>
      </p:sp>
      <p:pic>
        <p:nvPicPr>
          <p:cNvPr id="27651" name="Picture 4" descr="j0199755"/>
          <p:cNvPicPr>
            <a:picLocks noChangeAspect="1" noChangeArrowheads="1"/>
          </p:cNvPicPr>
          <p:nvPr/>
        </p:nvPicPr>
        <p:blipFill>
          <a:blip r:embed="rId2"/>
          <a:srcRect/>
          <a:stretch>
            <a:fillRect/>
          </a:stretch>
        </p:blipFill>
        <p:spPr bwMode="auto">
          <a:xfrm>
            <a:off x="4211638" y="2924175"/>
            <a:ext cx="1127125" cy="1150938"/>
          </a:xfrm>
          <a:prstGeom prst="rect">
            <a:avLst/>
          </a:prstGeom>
          <a:noFill/>
          <a:ln w="9525">
            <a:noFill/>
            <a:miter lim="800000"/>
            <a:headEnd/>
            <a:tailEnd/>
          </a:ln>
        </p:spPr>
      </p:pic>
      <p:pic>
        <p:nvPicPr>
          <p:cNvPr id="27653" name="Picture 6" descr="j0305257"/>
          <p:cNvPicPr>
            <a:picLocks noChangeAspect="1" noChangeArrowheads="1"/>
          </p:cNvPicPr>
          <p:nvPr/>
        </p:nvPicPr>
        <p:blipFill>
          <a:blip r:embed="rId3"/>
          <a:srcRect/>
          <a:stretch>
            <a:fillRect/>
          </a:stretch>
        </p:blipFill>
        <p:spPr bwMode="auto">
          <a:xfrm>
            <a:off x="1979613" y="4652963"/>
            <a:ext cx="1138237" cy="1490681"/>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8674" name="Picture 4" descr="توحد1"/>
          <p:cNvPicPr>
            <a:picLocks noChangeAspect="1" noChangeArrowheads="1"/>
          </p:cNvPicPr>
          <p:nvPr/>
        </p:nvPicPr>
        <p:blipFill>
          <a:blip r:embed="rId2"/>
          <a:srcRect/>
          <a:stretch>
            <a:fillRect/>
          </a:stretch>
        </p:blipFill>
        <p:spPr bwMode="auto">
          <a:xfrm>
            <a:off x="107950" y="115888"/>
            <a:ext cx="3279775" cy="2193925"/>
          </a:xfrm>
          <a:prstGeom prst="rect">
            <a:avLst/>
          </a:prstGeom>
          <a:noFill/>
          <a:ln w="9525">
            <a:noFill/>
            <a:miter lim="800000"/>
            <a:headEnd/>
            <a:tailEnd/>
          </a:ln>
        </p:spPr>
      </p:pic>
      <p:sp>
        <p:nvSpPr>
          <p:cNvPr id="28675" name="Rectangle 2"/>
          <p:cNvSpPr>
            <a:spLocks noGrp="1" noChangeArrowheads="1"/>
          </p:cNvSpPr>
          <p:nvPr>
            <p:ph type="title"/>
          </p:nvPr>
        </p:nvSpPr>
        <p:spPr>
          <a:xfrm>
            <a:off x="827088" y="1052513"/>
            <a:ext cx="7772400" cy="2151062"/>
          </a:xfrm>
        </p:spPr>
        <p:txBody>
          <a:bodyPr/>
          <a:lstStyle/>
          <a:p>
            <a:pPr eaLnBrk="1" hangingPunct="1"/>
            <a:r>
              <a:rPr lang="ar-SA" sz="6000" b="1" smtClean="0"/>
              <a:t/>
            </a:r>
            <a:br>
              <a:rPr lang="ar-SA" sz="6000" b="1" smtClean="0"/>
            </a:br>
            <a:r>
              <a:rPr lang="ar-SA" sz="6000" b="1" smtClean="0"/>
              <a:t>أنواع صعوبات التعلم</a:t>
            </a:r>
            <a:endParaRPr lang="en-US" sz="6000" b="1" smtClean="0"/>
          </a:p>
        </p:txBody>
      </p:sp>
      <p:pic>
        <p:nvPicPr>
          <p:cNvPr id="28676" name="Picture 5" descr="توحد2"/>
          <p:cNvPicPr>
            <a:picLocks noChangeAspect="1" noChangeArrowheads="1"/>
          </p:cNvPicPr>
          <p:nvPr/>
        </p:nvPicPr>
        <p:blipFill>
          <a:blip r:embed="rId3"/>
          <a:srcRect/>
          <a:stretch>
            <a:fillRect/>
          </a:stretch>
        </p:blipFill>
        <p:spPr bwMode="auto">
          <a:xfrm>
            <a:off x="5724525" y="3068638"/>
            <a:ext cx="2393950" cy="3313112"/>
          </a:xfrm>
          <a:prstGeom prst="rect">
            <a:avLst/>
          </a:prstGeom>
          <a:noFill/>
          <a:ln w="9525">
            <a:noFill/>
            <a:miter lim="800000"/>
            <a:headEnd/>
            <a:tailEnd/>
          </a:ln>
        </p:spPr>
      </p:pic>
      <p:pic>
        <p:nvPicPr>
          <p:cNvPr id="28677" name="Picture 6" descr="أن يرضى ضميري"/>
          <p:cNvPicPr>
            <a:picLocks noChangeAspect="1" noChangeArrowheads="1"/>
          </p:cNvPicPr>
          <p:nvPr/>
        </p:nvPicPr>
        <p:blipFill>
          <a:blip r:embed="rId4"/>
          <a:srcRect/>
          <a:stretch>
            <a:fillRect/>
          </a:stretch>
        </p:blipFill>
        <p:spPr bwMode="auto">
          <a:xfrm>
            <a:off x="34925" y="3716338"/>
            <a:ext cx="4359275" cy="3168650"/>
          </a:xfrm>
          <a:prstGeom prst="rect">
            <a:avLst/>
          </a:prstGeom>
          <a:noFill/>
          <a:ln w="9525">
            <a:noFill/>
            <a:miter lim="800000"/>
            <a:headEnd/>
            <a:tailEnd/>
          </a:ln>
        </p:spPr>
      </p:pic>
      <p:pic>
        <p:nvPicPr>
          <p:cNvPr id="28678" name="Picture 7" descr="prayer114_100185915_std"/>
          <p:cNvPicPr>
            <a:picLocks noChangeAspect="1" noChangeArrowheads="1"/>
          </p:cNvPicPr>
          <p:nvPr/>
        </p:nvPicPr>
        <p:blipFill>
          <a:blip r:embed="rId5"/>
          <a:srcRect/>
          <a:stretch>
            <a:fillRect/>
          </a:stretch>
        </p:blipFill>
        <p:spPr bwMode="auto">
          <a:xfrm>
            <a:off x="7380288" y="115888"/>
            <a:ext cx="1670050" cy="2232025"/>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698" name="Rectangle 3"/>
          <p:cNvSpPr>
            <a:spLocks noGrp="1" noChangeArrowheads="1"/>
          </p:cNvSpPr>
          <p:nvPr>
            <p:ph type="body" idx="1"/>
          </p:nvPr>
        </p:nvSpPr>
        <p:spPr>
          <a:xfrm>
            <a:off x="107950" y="115888"/>
            <a:ext cx="9072563" cy="6626225"/>
          </a:xfrm>
        </p:spPr>
        <p:txBody>
          <a:bodyPr/>
          <a:lstStyle/>
          <a:p>
            <a:pPr eaLnBrk="1" hangingPunct="1"/>
            <a:endParaRPr lang="ar-SA" b="1" smtClean="0"/>
          </a:p>
          <a:p>
            <a:pPr eaLnBrk="1" hangingPunct="1"/>
            <a:r>
              <a:rPr lang="ar-SA" b="1" smtClean="0"/>
              <a:t>1ـ صعوبات تعلم نمائية: وهي تتعلق بنمو القدرات العقلية والعمليات المسئولة عن التوافق الدراسي للطالب وتوافقه الشخصي والاجتماعي والمهني وتشمل صعوبات (الانتباه ـ الإدراك ـ التفكير ـ التذكر ـ حل المشكلة)</a:t>
            </a:r>
            <a:r>
              <a:rPr lang="en-US" b="1" smtClean="0"/>
              <a:t>.</a:t>
            </a:r>
            <a:r>
              <a:rPr lang="ar-SA" b="1" smtClean="0"/>
              <a:t> </a:t>
            </a:r>
          </a:p>
          <a:p>
            <a:pPr eaLnBrk="1" hangingPunct="1"/>
            <a:r>
              <a:rPr lang="ar-SA" b="1" smtClean="0"/>
              <a:t>2ـ صعوبات تعلم أكاديمية: وهي تشمل صعوبات القراءة والكتابة والحساب وهي نتيجة ومحصلة لصعوبات التعلم النمائية أو ان عدم قدرة التلميذ على تعلم تلك المواد يؤثر على اكتسابه التعلم في المراحل التالية</a:t>
            </a:r>
            <a:r>
              <a:rPr lang="en-US" b="1" smtClean="0"/>
              <a:t>.</a:t>
            </a:r>
          </a:p>
        </p:txBody>
      </p:sp>
      <p:pic>
        <p:nvPicPr>
          <p:cNvPr id="29699" name="Picture 5" descr="fnoonwhewayatrj8[1]"/>
          <p:cNvPicPr>
            <a:picLocks noChangeAspect="1" noChangeArrowheads="1"/>
          </p:cNvPicPr>
          <p:nvPr/>
        </p:nvPicPr>
        <p:blipFill>
          <a:blip r:embed="rId2"/>
          <a:srcRect/>
          <a:stretch>
            <a:fillRect/>
          </a:stretch>
        </p:blipFill>
        <p:spPr bwMode="auto">
          <a:xfrm>
            <a:off x="395288" y="4365625"/>
            <a:ext cx="3092450" cy="1981200"/>
          </a:xfrm>
          <a:prstGeom prst="rect">
            <a:avLst/>
          </a:prstGeom>
          <a:noFill/>
          <a:ln w="9525">
            <a:noFill/>
            <a:miter lim="800000"/>
            <a:headEnd/>
            <a:tailEnd/>
          </a:ln>
        </p:spPr>
      </p:pic>
      <p:pic>
        <p:nvPicPr>
          <p:cNvPr id="29700" name="Picture 6" descr="baby_study[1]"/>
          <p:cNvPicPr>
            <a:picLocks noChangeAspect="1" noChangeArrowheads="1"/>
          </p:cNvPicPr>
          <p:nvPr/>
        </p:nvPicPr>
        <p:blipFill>
          <a:blip r:embed="rId3"/>
          <a:srcRect/>
          <a:stretch>
            <a:fillRect/>
          </a:stretch>
        </p:blipFill>
        <p:spPr bwMode="auto">
          <a:xfrm>
            <a:off x="4284663" y="4365625"/>
            <a:ext cx="2303462" cy="2335213"/>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6" name="Rectangle 4"/>
          <p:cNvSpPr>
            <a:spLocks noGrp="1" noChangeArrowheads="1"/>
          </p:cNvSpPr>
          <p:nvPr>
            <p:ph type="subTitle" idx="1"/>
          </p:nvPr>
        </p:nvSpPr>
        <p:spPr>
          <a:xfrm>
            <a:off x="179388" y="1916113"/>
            <a:ext cx="8856662" cy="4249737"/>
          </a:xfrm>
        </p:spPr>
        <p:txBody>
          <a:bodyPr/>
          <a:lstStyle/>
          <a:p>
            <a:pPr eaLnBrk="1" hangingPunct="1"/>
            <a:r>
              <a:rPr lang="ar-SA" b="1" smtClean="0"/>
              <a:t>الذين يعانون من صعوبات التعلم ليسوا مجموعة متجانسة, وبالتالي فإن من الصعب الحديث عن مجموعة من الخصائص التي يتصف بها, وأن أفراد هذه الفئة هم من في العادة أناس أسوياء من حيث القدرات العقلية, عاديين , أو أصحاب ذكاء مرتفع, ومع ذلك يعانون هؤلاء الطلبة من صعوبات واضحة في اكتساب الاستماع واستخدامها, أو الكلام, أو القراءة, أو الكتابة, أو التهجئة, أو ف أداء العمليات الحسابية أو إدراك وتطوير إدراك بصري طبيعي.</a:t>
            </a:r>
          </a:p>
          <a:p>
            <a:pPr eaLnBrk="1" hangingPunct="1"/>
            <a:endParaRPr lang="en-US" smtClean="0"/>
          </a:p>
        </p:txBody>
      </p:sp>
      <p:sp>
        <p:nvSpPr>
          <p:cNvPr id="31747" name="Rectangle 5"/>
          <p:cNvSpPr>
            <a:spLocks noChangeArrowheads="1"/>
          </p:cNvSpPr>
          <p:nvPr/>
        </p:nvSpPr>
        <p:spPr bwMode="auto">
          <a:xfrm>
            <a:off x="1187450" y="188913"/>
            <a:ext cx="7416800" cy="1739900"/>
          </a:xfrm>
          <a:prstGeom prst="rect">
            <a:avLst/>
          </a:prstGeom>
          <a:noFill/>
          <a:ln w="9525">
            <a:noFill/>
            <a:miter lim="800000"/>
            <a:headEnd/>
            <a:tailEnd/>
          </a:ln>
        </p:spPr>
        <p:txBody>
          <a:bodyPr>
            <a:spAutoFit/>
          </a:bodyPr>
          <a:lstStyle/>
          <a:p>
            <a:endParaRPr lang="ar-SA" b="1">
              <a:solidFill>
                <a:schemeClr val="tx2"/>
              </a:solidFill>
            </a:endParaRPr>
          </a:p>
          <a:p>
            <a:r>
              <a:rPr lang="ar-SA" b="1">
                <a:solidFill>
                  <a:schemeClr val="tx2"/>
                </a:solidFill>
              </a:rPr>
              <a:t>الخصائص التعليمية للأطفال ذوي صعوبات التعلم</a:t>
            </a:r>
            <a:br>
              <a:rPr lang="ar-SA" b="1">
                <a:solidFill>
                  <a:schemeClr val="tx2"/>
                </a:solidFill>
              </a:rPr>
            </a:br>
            <a:endParaRPr lang="en-US" b="1">
              <a:solidFill>
                <a:schemeClr val="tx2"/>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4" name="Rectangle 3"/>
          <p:cNvSpPr>
            <a:spLocks noGrp="1" noChangeArrowheads="1"/>
          </p:cNvSpPr>
          <p:nvPr>
            <p:ph type="body" idx="1"/>
          </p:nvPr>
        </p:nvSpPr>
        <p:spPr>
          <a:xfrm>
            <a:off x="971550" y="260350"/>
            <a:ext cx="7772400" cy="5905500"/>
          </a:xfrm>
        </p:spPr>
        <p:txBody>
          <a:bodyPr/>
          <a:lstStyle/>
          <a:p>
            <a:pPr algn="ctr" eaLnBrk="1" hangingPunct="1">
              <a:buNone/>
            </a:pPr>
            <a:r>
              <a:rPr lang="ar-SA" b="1" kern="10" dirty="0" smtClean="0">
                <a:ln w="19050">
                  <a:solidFill>
                    <a:srgbClr val="339966"/>
                  </a:solidFill>
                  <a:round/>
                  <a:headEnd/>
                  <a:tailEnd/>
                </a:ln>
                <a:solidFill>
                  <a:srgbClr val="008000">
                    <a:alpha val="76862"/>
                  </a:srgbClr>
                </a:solidFill>
                <a:effectLst>
                  <a:outerShdw dist="35921" dir="2700000" algn="ctr" rotWithShape="0">
                    <a:srgbClr val="990000"/>
                  </a:outerShdw>
                </a:effectLst>
                <a:cs typeface="PT Bold Heading"/>
              </a:rPr>
              <a:t>تصنيف الصعوبات التعلم</a:t>
            </a:r>
            <a:endParaRPr lang="ar-SA" b="1" dirty="0" smtClean="0"/>
          </a:p>
          <a:p>
            <a:pPr eaLnBrk="1" hangingPunct="1">
              <a:buFontTx/>
              <a:buNone/>
            </a:pPr>
            <a:r>
              <a:rPr lang="ar-SA" b="1" dirty="0" smtClean="0"/>
              <a:t>ويمكن تصنيف الخصائص الرئيسية للطلبة الذين يعانون من الصعوبات التعلم ضمن خمس مجموعات وهي:</a:t>
            </a:r>
          </a:p>
          <a:p>
            <a:pPr eaLnBrk="1" hangingPunct="1"/>
            <a:r>
              <a:rPr lang="ar-SA" b="1" dirty="0" smtClean="0"/>
              <a:t>صعوبات في التحصيل الدراسي</a:t>
            </a:r>
          </a:p>
          <a:p>
            <a:pPr eaLnBrk="1" hangingPunct="1"/>
            <a:r>
              <a:rPr lang="ar-SA" b="1" dirty="0" smtClean="0"/>
              <a:t>صعوبات في إدراك والحركة </a:t>
            </a:r>
          </a:p>
          <a:p>
            <a:pPr eaLnBrk="1" hangingPunct="1"/>
            <a:r>
              <a:rPr lang="ar-SA" b="1" dirty="0" smtClean="0"/>
              <a:t>اضطراب اللغة والكلام </a:t>
            </a:r>
          </a:p>
          <a:p>
            <a:pPr eaLnBrk="1" hangingPunct="1"/>
            <a:r>
              <a:rPr lang="ar-SA" b="1" dirty="0" smtClean="0"/>
              <a:t>صعوبات في العمليات التفكير</a:t>
            </a:r>
          </a:p>
          <a:p>
            <a:pPr eaLnBrk="1" hangingPunct="1"/>
            <a:r>
              <a:rPr lang="ar-SA" b="1" dirty="0" smtClean="0"/>
              <a:t>خصائص السلوكية</a:t>
            </a:r>
            <a:r>
              <a:rPr lang="ar-SA" dirty="0" smtClean="0"/>
              <a:t> </a:t>
            </a:r>
            <a:endParaRPr lang="en-US" dirty="0" smtClean="0"/>
          </a:p>
        </p:txBody>
      </p:sp>
      <p:pic>
        <p:nvPicPr>
          <p:cNvPr id="33795" name="Picture 4" descr="السلوك"/>
          <p:cNvPicPr>
            <a:picLocks noChangeAspect="1" noChangeArrowheads="1"/>
          </p:cNvPicPr>
          <p:nvPr/>
        </p:nvPicPr>
        <p:blipFill>
          <a:blip r:embed="rId2"/>
          <a:srcRect/>
          <a:stretch>
            <a:fillRect/>
          </a:stretch>
        </p:blipFill>
        <p:spPr bwMode="auto">
          <a:xfrm>
            <a:off x="1000100" y="2214554"/>
            <a:ext cx="2888133" cy="3738568"/>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r>
              <a:rPr lang="ar-SA" sz="4000" b="1" smtClean="0"/>
              <a:t>صعوبات في التحصيل الدراسي</a:t>
            </a:r>
            <a:br>
              <a:rPr lang="ar-SA" sz="4000" b="1" smtClean="0"/>
            </a:br>
            <a:endParaRPr lang="en-US" sz="4000" b="1" smtClean="0"/>
          </a:p>
        </p:txBody>
      </p:sp>
      <p:sp>
        <p:nvSpPr>
          <p:cNvPr id="34819" name="Rectangle 3"/>
          <p:cNvSpPr>
            <a:spLocks noGrp="1" noChangeArrowheads="1"/>
          </p:cNvSpPr>
          <p:nvPr>
            <p:ph type="body" idx="1"/>
          </p:nvPr>
        </p:nvSpPr>
        <p:spPr>
          <a:xfrm>
            <a:off x="34925" y="1268413"/>
            <a:ext cx="9001125" cy="5545137"/>
          </a:xfrm>
        </p:spPr>
        <p:txBody>
          <a:bodyPr/>
          <a:lstStyle/>
          <a:p>
            <a:pPr marL="609600" indent="-609600" eaLnBrk="1" hangingPunct="1">
              <a:buFontTx/>
              <a:buNone/>
            </a:pPr>
            <a:r>
              <a:rPr lang="ar-SA" b="1" smtClean="0"/>
              <a:t>1- الصعوبات الخاصة في القراءة " الديسلكسيا </a:t>
            </a:r>
            <a:r>
              <a:rPr lang="en-US" b="1" smtClean="0"/>
              <a:t>Dyslexia</a:t>
            </a:r>
            <a:r>
              <a:rPr lang="ar-SA" b="1" smtClean="0"/>
              <a:t> ”.</a:t>
            </a:r>
          </a:p>
          <a:p>
            <a:pPr marL="609600" indent="-609600" eaLnBrk="1" hangingPunct="1">
              <a:buFontTx/>
              <a:buNone/>
            </a:pPr>
            <a:r>
              <a:rPr lang="ar-SA" smtClean="0"/>
              <a:t> 2-</a:t>
            </a:r>
            <a:r>
              <a:rPr lang="ar-SA" b="1" smtClean="0"/>
              <a:t>الصعوبات الخاصة بالكتابة "الديسجرافيا </a:t>
            </a:r>
            <a:r>
              <a:rPr lang="en-US" b="1" smtClean="0"/>
              <a:t>Dysgraphia</a:t>
            </a:r>
            <a:r>
              <a:rPr lang="ar-SA" b="1" smtClean="0"/>
              <a:t> ”.</a:t>
            </a:r>
          </a:p>
          <a:p>
            <a:pPr marL="609600" indent="-609600" eaLnBrk="1" hangingPunct="1">
              <a:buFontTx/>
              <a:buNone/>
            </a:pPr>
            <a:r>
              <a:rPr lang="ar-SA" b="1" smtClean="0"/>
              <a:t>3- الصعوبات الخاصة بالحساب " الديسكلكيا </a:t>
            </a:r>
            <a:r>
              <a:rPr lang="en-US" b="1" smtClean="0"/>
              <a:t>Dyscalculia</a:t>
            </a:r>
            <a:r>
              <a:rPr lang="ar-SA" b="1" smtClean="0"/>
              <a:t>"</a:t>
            </a:r>
            <a:r>
              <a:rPr lang="ar-SA" smtClean="0"/>
              <a:t> .</a:t>
            </a:r>
            <a:endParaRPr lang="en-US" smtClean="0"/>
          </a:p>
        </p:txBody>
      </p:sp>
      <p:pic>
        <p:nvPicPr>
          <p:cNvPr id="34820" name="Picture 5" descr="MPj04387590000[1]"/>
          <p:cNvPicPr>
            <a:picLocks noChangeAspect="1" noChangeArrowheads="1"/>
          </p:cNvPicPr>
          <p:nvPr/>
        </p:nvPicPr>
        <p:blipFill>
          <a:blip r:embed="rId2"/>
          <a:srcRect/>
          <a:stretch>
            <a:fillRect/>
          </a:stretch>
        </p:blipFill>
        <p:spPr bwMode="auto">
          <a:xfrm>
            <a:off x="6372225" y="3213100"/>
            <a:ext cx="2736850" cy="3671888"/>
          </a:xfrm>
          <a:prstGeom prst="rect">
            <a:avLst/>
          </a:prstGeom>
          <a:noFill/>
          <a:ln w="9525">
            <a:noFill/>
            <a:miter lim="800000"/>
            <a:headEnd/>
            <a:tailEnd/>
          </a:ln>
        </p:spPr>
      </p:pic>
      <p:pic>
        <p:nvPicPr>
          <p:cNvPr id="34821" name="Picture 6" descr="MPj04095940000[1]"/>
          <p:cNvPicPr>
            <a:picLocks noChangeAspect="1" noChangeArrowheads="1"/>
          </p:cNvPicPr>
          <p:nvPr/>
        </p:nvPicPr>
        <p:blipFill>
          <a:blip r:embed="rId3"/>
          <a:srcRect/>
          <a:stretch>
            <a:fillRect/>
          </a:stretch>
        </p:blipFill>
        <p:spPr bwMode="auto">
          <a:xfrm>
            <a:off x="34925" y="2997200"/>
            <a:ext cx="3241675" cy="3887788"/>
          </a:xfrm>
          <a:prstGeom prst="rect">
            <a:avLst/>
          </a:prstGeom>
          <a:noFill/>
          <a:ln w="9525">
            <a:noFill/>
            <a:miter lim="800000"/>
            <a:headEnd/>
            <a:tailEnd/>
          </a:ln>
        </p:spPr>
      </p:pic>
      <p:pic>
        <p:nvPicPr>
          <p:cNvPr id="34822" name="Picture 7" descr="طفل ص"/>
          <p:cNvPicPr>
            <a:picLocks noChangeAspect="1" noChangeArrowheads="1"/>
          </p:cNvPicPr>
          <p:nvPr/>
        </p:nvPicPr>
        <p:blipFill>
          <a:blip r:embed="rId4"/>
          <a:srcRect/>
          <a:stretch>
            <a:fillRect/>
          </a:stretch>
        </p:blipFill>
        <p:spPr bwMode="auto">
          <a:xfrm>
            <a:off x="3276600" y="3068638"/>
            <a:ext cx="3167063" cy="3816350"/>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ar-SA" sz="4000" b="1" smtClean="0"/>
              <a:t>صعوبات في إدراك والحركة </a:t>
            </a:r>
            <a:br>
              <a:rPr lang="ar-SA" sz="4000" b="1" smtClean="0"/>
            </a:br>
            <a:endParaRPr lang="en-US" sz="4000" b="1" smtClean="0"/>
          </a:p>
        </p:txBody>
      </p:sp>
      <p:sp>
        <p:nvSpPr>
          <p:cNvPr id="35843" name="Rectangle 3"/>
          <p:cNvSpPr>
            <a:spLocks noGrp="1" noChangeArrowheads="1"/>
          </p:cNvSpPr>
          <p:nvPr>
            <p:ph type="body" idx="1"/>
          </p:nvPr>
        </p:nvSpPr>
        <p:spPr>
          <a:xfrm>
            <a:off x="1331913" y="1196975"/>
            <a:ext cx="7772400" cy="4538663"/>
          </a:xfrm>
        </p:spPr>
        <p:txBody>
          <a:bodyPr/>
          <a:lstStyle/>
          <a:p>
            <a:pPr marL="609600" indent="-609600" eaLnBrk="1" hangingPunct="1">
              <a:buFontTx/>
              <a:buNone/>
            </a:pPr>
            <a:r>
              <a:rPr lang="ar-SA" b="1" smtClean="0"/>
              <a:t>1- صعوبات في الإدراك البصري .</a:t>
            </a:r>
          </a:p>
          <a:p>
            <a:pPr marL="609600" indent="-609600" eaLnBrk="1" hangingPunct="1">
              <a:buFontTx/>
              <a:buNone/>
            </a:pPr>
            <a:r>
              <a:rPr lang="ar-SA" b="1" smtClean="0"/>
              <a:t>2- صعوبات في الإدراك السمعي.</a:t>
            </a:r>
          </a:p>
          <a:p>
            <a:pPr marL="609600" indent="-609600" eaLnBrk="1" hangingPunct="1">
              <a:buFontTx/>
              <a:buNone/>
            </a:pPr>
            <a:r>
              <a:rPr lang="ar-SA" b="1" smtClean="0"/>
              <a:t>3- صعوبات في الإدراك الحيز.</a:t>
            </a:r>
          </a:p>
          <a:p>
            <a:pPr marL="609600" indent="-609600" eaLnBrk="1" hangingPunct="1">
              <a:buFontTx/>
              <a:buNone/>
            </a:pPr>
            <a:endParaRPr lang="ar-SA" b="1" smtClean="0"/>
          </a:p>
          <a:p>
            <a:pPr marL="609600" indent="-609600" eaLnBrk="1" hangingPunct="1">
              <a:buFontTx/>
              <a:buNone/>
            </a:pPr>
            <a:endParaRPr lang="en-US" b="1" smtClean="0"/>
          </a:p>
        </p:txBody>
      </p:sp>
      <p:pic>
        <p:nvPicPr>
          <p:cNvPr id="35844" name="Picture 4" descr="5 senses"/>
          <p:cNvPicPr>
            <a:picLocks noChangeAspect="1" noChangeArrowheads="1"/>
          </p:cNvPicPr>
          <p:nvPr/>
        </p:nvPicPr>
        <p:blipFill>
          <a:blip r:embed="rId2"/>
          <a:srcRect/>
          <a:stretch>
            <a:fillRect/>
          </a:stretch>
        </p:blipFill>
        <p:spPr bwMode="auto">
          <a:xfrm>
            <a:off x="1428728" y="1500174"/>
            <a:ext cx="2603489" cy="3288088"/>
          </a:xfrm>
          <a:prstGeom prst="rect">
            <a:avLst/>
          </a:prstGeom>
          <a:noFill/>
          <a:ln w="9525">
            <a:noFill/>
            <a:miter lim="800000"/>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38914" name="Text Box 2"/>
          <p:cNvSpPr txBox="1">
            <a:spLocks noChangeArrowheads="1"/>
          </p:cNvSpPr>
          <p:nvPr/>
        </p:nvSpPr>
        <p:spPr bwMode="auto">
          <a:xfrm>
            <a:off x="1676400" y="228600"/>
            <a:ext cx="6324600" cy="1006475"/>
          </a:xfrm>
          <a:prstGeom prst="rect">
            <a:avLst/>
          </a:prstGeom>
          <a:noFill/>
          <a:ln w="9525">
            <a:noFill/>
            <a:miter lim="800000"/>
            <a:headEnd/>
            <a:tailEnd/>
          </a:ln>
        </p:spPr>
        <p:txBody>
          <a:bodyPr>
            <a:spAutoFit/>
          </a:bodyPr>
          <a:lstStyle/>
          <a:p>
            <a:pPr algn="ctr">
              <a:spcBef>
                <a:spcPct val="50000"/>
              </a:spcBef>
            </a:pPr>
            <a:r>
              <a:rPr lang="ar-SA" sz="6000">
                <a:solidFill>
                  <a:srgbClr val="008000"/>
                </a:solidFill>
                <a:latin typeface="Arial" pitchFamily="34" charset="0"/>
              </a:rPr>
              <a:t>نصائح عامة</a:t>
            </a:r>
            <a:r>
              <a:rPr lang="ar-SA" sz="6000">
                <a:solidFill>
                  <a:srgbClr val="FFFF00"/>
                </a:solidFill>
                <a:latin typeface="Arial" pitchFamily="34" charset="0"/>
              </a:rPr>
              <a:t> </a:t>
            </a:r>
            <a:endParaRPr lang="en-US" sz="6000">
              <a:solidFill>
                <a:srgbClr val="FFFF00"/>
              </a:solidFill>
              <a:latin typeface="Arial" pitchFamily="34" charset="0"/>
            </a:endParaRPr>
          </a:p>
        </p:txBody>
      </p:sp>
      <p:sp>
        <p:nvSpPr>
          <p:cNvPr id="38915" name="Text Box 3"/>
          <p:cNvSpPr txBox="1">
            <a:spLocks noChangeArrowheads="1"/>
          </p:cNvSpPr>
          <p:nvPr/>
        </p:nvSpPr>
        <p:spPr bwMode="auto">
          <a:xfrm>
            <a:off x="0" y="1219200"/>
            <a:ext cx="8839200" cy="5016758"/>
          </a:xfrm>
          <a:prstGeom prst="rect">
            <a:avLst/>
          </a:prstGeom>
          <a:noFill/>
          <a:ln w="9525">
            <a:noFill/>
            <a:miter lim="800000"/>
            <a:headEnd/>
            <a:tailEnd/>
          </a:ln>
        </p:spPr>
        <p:txBody>
          <a:bodyPr>
            <a:spAutoFit/>
          </a:bodyPr>
          <a:lstStyle/>
          <a:p>
            <a:pPr marL="342900" indent="-342900">
              <a:spcBef>
                <a:spcPct val="50000"/>
              </a:spcBef>
              <a:buFontTx/>
              <a:buAutoNum type="arabicPeriod"/>
            </a:pPr>
            <a:r>
              <a:rPr lang="ar-SA" sz="2000" dirty="0">
                <a:latin typeface="Arial" pitchFamily="34" charset="0"/>
              </a:rPr>
              <a:t>لا تعطي الطفل العديد من </a:t>
            </a:r>
            <a:r>
              <a:rPr lang="ar-SA" sz="2000" dirty="0" err="1">
                <a:latin typeface="Arial" pitchFamily="34" charset="0"/>
              </a:rPr>
              <a:t>الاعمال</a:t>
            </a:r>
            <a:r>
              <a:rPr lang="ar-SA" sz="2000" dirty="0">
                <a:latin typeface="Arial" pitchFamily="34" charset="0"/>
              </a:rPr>
              <a:t> في وقت واحد</a:t>
            </a:r>
          </a:p>
          <a:p>
            <a:pPr marL="342900" indent="-342900">
              <a:spcBef>
                <a:spcPct val="50000"/>
              </a:spcBef>
              <a:buFontTx/>
              <a:buAutoNum type="arabicPeriod"/>
            </a:pPr>
            <a:r>
              <a:rPr lang="ar-SA" sz="2000" dirty="0">
                <a:latin typeface="Arial" pitchFamily="34" charset="0"/>
              </a:rPr>
              <a:t> تأكد من </a:t>
            </a:r>
            <a:r>
              <a:rPr lang="ar-SA" sz="2000" dirty="0" err="1">
                <a:latin typeface="Arial" pitchFamily="34" charset="0"/>
              </a:rPr>
              <a:t>ان</a:t>
            </a:r>
            <a:r>
              <a:rPr lang="ar-SA" sz="2000" dirty="0">
                <a:latin typeface="Arial" pitchFamily="34" charset="0"/>
              </a:rPr>
              <a:t> العمل مناسب لمستوى قدراته</a:t>
            </a:r>
          </a:p>
          <a:p>
            <a:pPr marL="342900" indent="-342900">
              <a:spcBef>
                <a:spcPct val="50000"/>
              </a:spcBef>
              <a:buFontTx/>
              <a:buAutoNum type="arabicPeriod"/>
            </a:pPr>
            <a:r>
              <a:rPr lang="ar-SA" sz="2000" dirty="0" err="1">
                <a:latin typeface="Arial" pitchFamily="34" charset="0"/>
              </a:rPr>
              <a:t>اعطه</a:t>
            </a:r>
            <a:r>
              <a:rPr lang="ar-SA" sz="2000" dirty="0">
                <a:latin typeface="Arial" pitchFamily="34" charset="0"/>
              </a:rPr>
              <a:t> وقتا كافيا لإنهاء العمل </a:t>
            </a:r>
          </a:p>
          <a:p>
            <a:pPr marL="342900" indent="-342900">
              <a:spcBef>
                <a:spcPct val="50000"/>
              </a:spcBef>
              <a:buFontTx/>
              <a:buAutoNum type="arabicPeriod"/>
            </a:pPr>
            <a:r>
              <a:rPr lang="ar-SA" sz="2000" dirty="0">
                <a:latin typeface="Arial" pitchFamily="34" charset="0"/>
              </a:rPr>
              <a:t> لا تتوقع الكمال في العمل </a:t>
            </a:r>
          </a:p>
          <a:p>
            <a:pPr marL="342900" indent="-342900">
              <a:spcBef>
                <a:spcPct val="50000"/>
              </a:spcBef>
              <a:buFontTx/>
              <a:buAutoNum type="arabicPeriod"/>
            </a:pPr>
            <a:r>
              <a:rPr lang="ar-SA" sz="2000" dirty="0">
                <a:latin typeface="Arial" pitchFamily="34" charset="0"/>
              </a:rPr>
              <a:t>وضح له طريقة القيام بالعمل </a:t>
            </a:r>
          </a:p>
          <a:p>
            <a:pPr>
              <a:spcBef>
                <a:spcPct val="50000"/>
              </a:spcBef>
            </a:pPr>
            <a:r>
              <a:rPr lang="ar-SA" sz="2000" dirty="0">
                <a:latin typeface="Arial" pitchFamily="34" charset="0"/>
              </a:rPr>
              <a:t> وضح ما تريد منه بالضبط  </a:t>
            </a:r>
            <a:r>
              <a:rPr lang="ar-SA" sz="2000" dirty="0" smtClean="0">
                <a:latin typeface="Arial" pitchFamily="34" charset="0"/>
              </a:rPr>
              <a:t>7. كرر العمل عدة مرات قبل </a:t>
            </a:r>
            <a:r>
              <a:rPr lang="ar-SA" sz="2000" dirty="0" err="1" smtClean="0">
                <a:latin typeface="Arial" pitchFamily="34" charset="0"/>
              </a:rPr>
              <a:t>ان</a:t>
            </a:r>
            <a:r>
              <a:rPr lang="ar-SA" sz="2000" dirty="0" smtClean="0">
                <a:latin typeface="Arial" pitchFamily="34" charset="0"/>
              </a:rPr>
              <a:t> تطلب منه القيام به</a:t>
            </a:r>
          </a:p>
          <a:p>
            <a:pPr>
              <a:spcBef>
                <a:spcPct val="50000"/>
              </a:spcBef>
            </a:pPr>
            <a:r>
              <a:rPr lang="ar-SA" sz="2000" dirty="0" smtClean="0">
                <a:latin typeface="Arial" pitchFamily="34" charset="0"/>
              </a:rPr>
              <a:t>8. اكتب عقدا بينك </a:t>
            </a:r>
            <a:r>
              <a:rPr lang="ar-SA" sz="2000" dirty="0" err="1" smtClean="0">
                <a:latin typeface="Arial" pitchFamily="34" charset="0"/>
              </a:rPr>
              <a:t>و</a:t>
            </a:r>
            <a:r>
              <a:rPr lang="ar-SA" sz="2000" dirty="0" smtClean="0">
                <a:latin typeface="Arial" pitchFamily="34" charset="0"/>
              </a:rPr>
              <a:t> بينه </a:t>
            </a:r>
            <a:r>
              <a:rPr lang="ar-SA" sz="2000" dirty="0" err="1" smtClean="0">
                <a:latin typeface="Arial" pitchFamily="34" charset="0"/>
              </a:rPr>
              <a:t>اذا</a:t>
            </a:r>
            <a:r>
              <a:rPr lang="ar-SA" sz="2000" dirty="0" smtClean="0">
                <a:latin typeface="Arial" pitchFamily="34" charset="0"/>
              </a:rPr>
              <a:t> </a:t>
            </a:r>
            <a:r>
              <a:rPr lang="ar-SA" sz="2000" dirty="0" err="1" smtClean="0">
                <a:latin typeface="Arial" pitchFamily="34" charset="0"/>
              </a:rPr>
              <a:t>اتم</a:t>
            </a:r>
            <a:r>
              <a:rPr lang="ar-SA" sz="2000" dirty="0" smtClean="0">
                <a:latin typeface="Arial" pitchFamily="34" charset="0"/>
              </a:rPr>
              <a:t> عمله في الوقت المحدد فسيحصل على </a:t>
            </a:r>
            <a:r>
              <a:rPr lang="ar-SA" sz="2000" dirty="0" err="1" smtClean="0">
                <a:latin typeface="Arial" pitchFamily="34" charset="0"/>
              </a:rPr>
              <a:t>مكافاة</a:t>
            </a:r>
            <a:r>
              <a:rPr lang="ar-SA" sz="2000" dirty="0" smtClean="0">
                <a:latin typeface="Arial" pitchFamily="34" charset="0"/>
              </a:rPr>
              <a:t> </a:t>
            </a:r>
          </a:p>
          <a:p>
            <a:pPr>
              <a:spcBef>
                <a:spcPct val="50000"/>
              </a:spcBef>
            </a:pPr>
            <a:r>
              <a:rPr lang="ar-SA" sz="2000" dirty="0" smtClean="0">
                <a:latin typeface="Arial" pitchFamily="34" charset="0"/>
              </a:rPr>
              <a:t>9. اكتب ما يجب على الطفل </a:t>
            </a:r>
            <a:r>
              <a:rPr lang="ar-SA" sz="2000" dirty="0" err="1" smtClean="0">
                <a:latin typeface="Arial" pitchFamily="34" charset="0"/>
              </a:rPr>
              <a:t>ان</a:t>
            </a:r>
            <a:r>
              <a:rPr lang="ar-SA" sz="2000" dirty="0" smtClean="0">
                <a:latin typeface="Arial" pitchFamily="34" charset="0"/>
              </a:rPr>
              <a:t> يقوم به من </a:t>
            </a:r>
            <a:r>
              <a:rPr lang="ar-SA" sz="2000" dirty="0" err="1" smtClean="0">
                <a:latin typeface="Arial" pitchFamily="34" charset="0"/>
              </a:rPr>
              <a:t>اعمال</a:t>
            </a:r>
            <a:r>
              <a:rPr lang="ar-SA" sz="2000" dirty="0" smtClean="0">
                <a:latin typeface="Arial" pitchFamily="34" charset="0"/>
              </a:rPr>
              <a:t> و ضعها في مكان بارز ليراها </a:t>
            </a:r>
          </a:p>
          <a:p>
            <a:pPr>
              <a:spcBef>
                <a:spcPct val="50000"/>
              </a:spcBef>
            </a:pPr>
            <a:r>
              <a:rPr lang="ar-SA" sz="2000" dirty="0" smtClean="0">
                <a:latin typeface="Arial" pitchFamily="34" charset="0"/>
              </a:rPr>
              <a:t>10. المثابرة </a:t>
            </a:r>
            <a:r>
              <a:rPr lang="ar-SA" sz="2000" dirty="0" err="1" smtClean="0">
                <a:latin typeface="Arial" pitchFamily="34" charset="0"/>
              </a:rPr>
              <a:t>و</a:t>
            </a:r>
            <a:r>
              <a:rPr lang="ar-SA" sz="2000" dirty="0" smtClean="0">
                <a:latin typeface="Arial" pitchFamily="34" charset="0"/>
              </a:rPr>
              <a:t> </a:t>
            </a:r>
            <a:r>
              <a:rPr lang="ar-SA" sz="2000" dirty="0" err="1" smtClean="0">
                <a:latin typeface="Arial" pitchFamily="34" charset="0"/>
              </a:rPr>
              <a:t>الاصرار</a:t>
            </a:r>
            <a:r>
              <a:rPr lang="ar-SA" sz="2000" dirty="0" smtClean="0">
                <a:latin typeface="Arial" pitchFamily="34" charset="0"/>
              </a:rPr>
              <a:t> على ما يطلب من الطفل </a:t>
            </a:r>
            <a:r>
              <a:rPr lang="ar-SA" sz="2000" dirty="0" err="1" smtClean="0">
                <a:latin typeface="Arial" pitchFamily="34" charset="0"/>
              </a:rPr>
              <a:t>و</a:t>
            </a:r>
            <a:r>
              <a:rPr lang="ar-SA" sz="2000" dirty="0" smtClean="0">
                <a:latin typeface="Arial" pitchFamily="34" charset="0"/>
              </a:rPr>
              <a:t> عدم التراجع</a:t>
            </a:r>
          </a:p>
          <a:p>
            <a:pPr>
              <a:spcBef>
                <a:spcPct val="50000"/>
              </a:spcBef>
            </a:pPr>
            <a:r>
              <a:rPr lang="ar-SA" sz="2000" dirty="0" smtClean="0">
                <a:latin typeface="Arial" pitchFamily="34" charset="0"/>
              </a:rPr>
              <a:t>11. استخدام ساعة منبه لتساعد الطفل على معرفة الوقت  </a:t>
            </a:r>
            <a:endParaRPr lang="en-US" sz="2000" dirty="0" smtClean="0">
              <a:latin typeface="Arial" pitchFamily="34" charset="0"/>
            </a:endParaRPr>
          </a:p>
          <a:p>
            <a:pPr marL="342900" indent="-342900">
              <a:spcBef>
                <a:spcPct val="50000"/>
              </a:spcBef>
              <a:buFontTx/>
              <a:buAutoNum type="arabicPeriod"/>
            </a:pPr>
            <a:endParaRPr lang="en-US" sz="2000" dirty="0">
              <a:latin typeface="Arial" pitchFamily="34" charset="0"/>
            </a:endParaRPr>
          </a:p>
        </p:txBody>
      </p:sp>
      <p:pic>
        <p:nvPicPr>
          <p:cNvPr id="47108" name="Picture 4" descr="j0343357[1]"/>
          <p:cNvPicPr>
            <a:picLocks noChangeAspect="1" noChangeArrowheads="1"/>
          </p:cNvPicPr>
          <p:nvPr/>
        </p:nvPicPr>
        <p:blipFill>
          <a:blip r:embed="rId2">
            <a:lum bright="12000"/>
          </a:blip>
          <a:srcRect/>
          <a:stretch>
            <a:fillRect/>
          </a:stretch>
        </p:blipFill>
        <p:spPr bwMode="auto">
          <a:xfrm>
            <a:off x="179388" y="2924175"/>
            <a:ext cx="2952750" cy="3168650"/>
          </a:xfrm>
          <a:prstGeom prst="rect">
            <a:avLst/>
          </a:prstGeom>
          <a:noFill/>
          <a:ln w="76200">
            <a:solidFill>
              <a:srgbClr val="000000"/>
            </a:solid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47108"/>
                                        </p:tgtEl>
                                        <p:attrNameLst>
                                          <p:attrName>style.visibility</p:attrName>
                                        </p:attrNameLst>
                                      </p:cBhvr>
                                      <p:to>
                                        <p:strVal val="visible"/>
                                      </p:to>
                                    </p:set>
                                    <p:animEffect transition="in" filter="wheel(4)">
                                      <p:cBhvr>
                                        <p:cTn id="7" dur="2000"/>
                                        <p:tgtEl>
                                          <p:spTgt spid="47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40962" name="Text Box 2"/>
          <p:cNvSpPr txBox="1">
            <a:spLocks noChangeArrowheads="1"/>
          </p:cNvSpPr>
          <p:nvPr/>
        </p:nvSpPr>
        <p:spPr bwMode="auto">
          <a:xfrm>
            <a:off x="0" y="0"/>
            <a:ext cx="9144000" cy="7325082"/>
          </a:xfrm>
          <a:prstGeom prst="rect">
            <a:avLst/>
          </a:prstGeom>
          <a:noFill/>
          <a:ln w="9525">
            <a:noFill/>
            <a:miter lim="800000"/>
            <a:headEnd/>
            <a:tailEnd/>
          </a:ln>
        </p:spPr>
        <p:txBody>
          <a:bodyPr>
            <a:spAutoFit/>
          </a:bodyPr>
          <a:lstStyle/>
          <a:p>
            <a:pPr>
              <a:spcBef>
                <a:spcPct val="50000"/>
              </a:spcBef>
            </a:pPr>
            <a:r>
              <a:rPr lang="ar-SA" sz="2000" dirty="0">
                <a:latin typeface="Arial" pitchFamily="34" charset="0"/>
              </a:rPr>
              <a:t>12. قلل من مشاهدة التلفاز </a:t>
            </a:r>
          </a:p>
          <a:p>
            <a:pPr>
              <a:spcBef>
                <a:spcPct val="50000"/>
              </a:spcBef>
            </a:pPr>
            <a:r>
              <a:rPr lang="ar-SA" sz="2000" dirty="0">
                <a:latin typeface="Arial" pitchFamily="34" charset="0"/>
              </a:rPr>
              <a:t>13. كافئ طفلك في حال انتهائه من العمل المطلوب</a:t>
            </a:r>
          </a:p>
          <a:p>
            <a:pPr>
              <a:spcBef>
                <a:spcPct val="50000"/>
              </a:spcBef>
            </a:pPr>
            <a:r>
              <a:rPr lang="ar-SA" sz="2000" dirty="0">
                <a:latin typeface="Arial" pitchFamily="34" charset="0"/>
              </a:rPr>
              <a:t>14. شجعي طفلك على </a:t>
            </a:r>
            <a:r>
              <a:rPr lang="ar-SA" sz="2000" dirty="0" err="1">
                <a:latin typeface="Arial" pitchFamily="34" charset="0"/>
              </a:rPr>
              <a:t>الالعاب</a:t>
            </a:r>
            <a:r>
              <a:rPr lang="ar-SA" sz="2000" dirty="0">
                <a:latin typeface="Arial" pitchFamily="34" charset="0"/>
              </a:rPr>
              <a:t> التي تحتاج </a:t>
            </a:r>
            <a:r>
              <a:rPr lang="ar-SA" sz="2000" dirty="0" err="1">
                <a:latin typeface="Arial" pitchFamily="34" charset="0"/>
              </a:rPr>
              <a:t>الى</a:t>
            </a:r>
            <a:r>
              <a:rPr lang="ar-SA" sz="2000" dirty="0">
                <a:latin typeface="Arial" pitchFamily="34" charset="0"/>
              </a:rPr>
              <a:t> تركيز </a:t>
            </a:r>
          </a:p>
          <a:p>
            <a:pPr>
              <a:spcBef>
                <a:spcPct val="50000"/>
              </a:spcBef>
            </a:pPr>
            <a:r>
              <a:rPr lang="ar-SA" sz="2000" dirty="0">
                <a:latin typeface="Arial" pitchFamily="34" charset="0"/>
              </a:rPr>
              <a:t> 15. علم طفلك تقسيم خطوات العمل </a:t>
            </a:r>
            <a:r>
              <a:rPr lang="ar-SA" sz="2000" dirty="0" err="1">
                <a:latin typeface="Arial" pitchFamily="34" charset="0"/>
              </a:rPr>
              <a:t>الى</a:t>
            </a:r>
            <a:r>
              <a:rPr lang="ar-SA" sz="2000" dirty="0">
                <a:latin typeface="Arial" pitchFamily="34" charset="0"/>
              </a:rPr>
              <a:t> </a:t>
            </a:r>
            <a:r>
              <a:rPr lang="ar-SA" sz="2000" dirty="0" err="1">
                <a:latin typeface="Arial" pitchFamily="34" charset="0"/>
              </a:rPr>
              <a:t>اجزاء</a:t>
            </a:r>
            <a:r>
              <a:rPr lang="ar-SA" sz="2000" dirty="0">
                <a:latin typeface="Arial" pitchFamily="34" charset="0"/>
              </a:rPr>
              <a:t> صغيرة </a:t>
            </a:r>
          </a:p>
          <a:p>
            <a:pPr>
              <a:spcBef>
                <a:spcPct val="50000"/>
              </a:spcBef>
            </a:pPr>
            <a:r>
              <a:rPr lang="ar-SA" sz="2000" dirty="0">
                <a:latin typeface="Arial" pitchFamily="34" charset="0"/>
              </a:rPr>
              <a:t>16. اقرئي قصة لطفلك </a:t>
            </a:r>
            <a:r>
              <a:rPr lang="ar-SA" sz="2000" dirty="0" err="1">
                <a:latin typeface="Arial" pitchFamily="34" charset="0"/>
              </a:rPr>
              <a:t>و</a:t>
            </a:r>
            <a:r>
              <a:rPr lang="ar-SA" sz="2000" dirty="0">
                <a:latin typeface="Arial" pitchFamily="34" charset="0"/>
              </a:rPr>
              <a:t> ناقشيه في </a:t>
            </a:r>
            <a:r>
              <a:rPr lang="ar-SA" sz="2000" dirty="0" err="1">
                <a:latin typeface="Arial" pitchFamily="34" charset="0"/>
              </a:rPr>
              <a:t>احداثها</a:t>
            </a:r>
            <a:r>
              <a:rPr lang="ar-SA" sz="2000" dirty="0">
                <a:latin typeface="Arial" pitchFamily="34" charset="0"/>
              </a:rPr>
              <a:t>  </a:t>
            </a:r>
          </a:p>
          <a:p>
            <a:pPr>
              <a:spcBef>
                <a:spcPct val="50000"/>
              </a:spcBef>
            </a:pPr>
            <a:r>
              <a:rPr lang="ar-SA" sz="2000" dirty="0">
                <a:latin typeface="Arial" pitchFamily="34" charset="0"/>
              </a:rPr>
              <a:t>17. دعة يقرا قصصا قصيرة ولا يقرا نهايتها</a:t>
            </a:r>
          </a:p>
          <a:p>
            <a:pPr>
              <a:spcBef>
                <a:spcPct val="50000"/>
              </a:spcBef>
            </a:pPr>
            <a:r>
              <a:rPr lang="ar-SA" sz="2000" dirty="0">
                <a:latin typeface="Arial" pitchFamily="34" charset="0"/>
              </a:rPr>
              <a:t>18. تأكد من انه منتبه لمصدر المعلومات عند </a:t>
            </a:r>
            <a:r>
              <a:rPr lang="ar-SA" sz="2000" dirty="0" err="1">
                <a:latin typeface="Arial" pitchFamily="34" charset="0"/>
              </a:rPr>
              <a:t>اعطائه</a:t>
            </a:r>
            <a:r>
              <a:rPr lang="ar-SA" sz="2000" dirty="0">
                <a:latin typeface="Arial" pitchFamily="34" charset="0"/>
              </a:rPr>
              <a:t> </a:t>
            </a:r>
            <a:r>
              <a:rPr lang="ar-SA" sz="2000" dirty="0" smtClean="0">
                <a:latin typeface="Arial" pitchFamily="34" charset="0"/>
              </a:rPr>
              <a:t>التعليمات</a:t>
            </a:r>
          </a:p>
          <a:p>
            <a:pPr marL="342900" indent="-342900">
              <a:spcBef>
                <a:spcPct val="50000"/>
              </a:spcBef>
              <a:buFontTx/>
              <a:buAutoNum type="arabicPeriod" startAt="19"/>
            </a:pPr>
            <a:r>
              <a:rPr lang="ar-SA" sz="2000" dirty="0" smtClean="0">
                <a:latin typeface="Arial" pitchFamily="34" charset="0"/>
              </a:rPr>
              <a:t> عوده على </a:t>
            </a:r>
            <a:r>
              <a:rPr lang="ar-SA" sz="2000" dirty="0" err="1" smtClean="0">
                <a:latin typeface="Arial" pitchFamily="34" charset="0"/>
              </a:rPr>
              <a:t>ان</a:t>
            </a:r>
            <a:r>
              <a:rPr lang="ar-SA" sz="2000" dirty="0" smtClean="0">
                <a:latin typeface="Arial" pitchFamily="34" charset="0"/>
              </a:rPr>
              <a:t> يسال عن أي </a:t>
            </a:r>
            <a:r>
              <a:rPr lang="ar-SA" sz="2000" dirty="0" err="1" smtClean="0">
                <a:latin typeface="Arial" pitchFamily="34" charset="0"/>
              </a:rPr>
              <a:t>شئ</a:t>
            </a:r>
            <a:r>
              <a:rPr lang="ar-SA" sz="2000" dirty="0" smtClean="0">
                <a:latin typeface="Arial" pitchFamily="34" charset="0"/>
              </a:rPr>
              <a:t> لم يفهمه</a:t>
            </a:r>
          </a:p>
          <a:p>
            <a:pPr marL="342900" indent="-342900">
              <a:spcBef>
                <a:spcPct val="50000"/>
              </a:spcBef>
              <a:buFontTx/>
              <a:buAutoNum type="arabicPeriod" startAt="19"/>
            </a:pPr>
            <a:r>
              <a:rPr lang="ar-SA" sz="2000" dirty="0" smtClean="0">
                <a:latin typeface="Arial" pitchFamily="34" charset="0"/>
              </a:rPr>
              <a:t> دعه يعد ما قد سمعه من اجل التأكد من صحته</a:t>
            </a:r>
          </a:p>
          <a:p>
            <a:pPr marL="342900" indent="-342900">
              <a:spcBef>
                <a:spcPct val="50000"/>
              </a:spcBef>
              <a:buFontTx/>
              <a:buAutoNum type="arabicPeriod" startAt="19"/>
            </a:pPr>
            <a:r>
              <a:rPr lang="ar-SA" sz="2000" dirty="0" smtClean="0">
                <a:latin typeface="Arial" pitchFamily="34" charset="0"/>
              </a:rPr>
              <a:t> استخدم </a:t>
            </a:r>
            <a:r>
              <a:rPr lang="ar-SA" sz="2000" dirty="0" err="1" smtClean="0">
                <a:latin typeface="Arial" pitchFamily="34" charset="0"/>
              </a:rPr>
              <a:t>اكثر</a:t>
            </a:r>
            <a:r>
              <a:rPr lang="ar-SA" sz="2000" dirty="0" smtClean="0">
                <a:latin typeface="Arial" pitchFamily="34" charset="0"/>
              </a:rPr>
              <a:t> من حاسة عندما تقدم التوجيهات</a:t>
            </a:r>
          </a:p>
          <a:p>
            <a:pPr marL="342900" indent="-342900">
              <a:spcBef>
                <a:spcPct val="50000"/>
              </a:spcBef>
              <a:buFontTx/>
              <a:buAutoNum type="arabicPeriod" startAt="19"/>
            </a:pPr>
            <a:r>
              <a:rPr lang="ar-SA" sz="2000" dirty="0" smtClean="0">
                <a:latin typeface="Arial" pitchFamily="34" charset="0"/>
              </a:rPr>
              <a:t> خصص </a:t>
            </a:r>
            <a:r>
              <a:rPr lang="ar-SA" sz="2000" dirty="0" err="1" smtClean="0">
                <a:latin typeface="Arial" pitchFamily="34" charset="0"/>
              </a:rPr>
              <a:t>اماكن</a:t>
            </a:r>
            <a:r>
              <a:rPr lang="ar-SA" sz="2000" dirty="0" smtClean="0">
                <a:latin typeface="Arial" pitchFamily="34" charset="0"/>
              </a:rPr>
              <a:t> محددة لكل </a:t>
            </a:r>
            <a:r>
              <a:rPr lang="ar-SA" sz="2000" dirty="0" err="1" smtClean="0">
                <a:latin typeface="Arial" pitchFamily="34" charset="0"/>
              </a:rPr>
              <a:t>شئ</a:t>
            </a:r>
            <a:r>
              <a:rPr lang="ar-SA" sz="2000" dirty="0" smtClean="0">
                <a:latin typeface="Arial" pitchFamily="34" charset="0"/>
              </a:rPr>
              <a:t> في البيت </a:t>
            </a:r>
          </a:p>
          <a:p>
            <a:pPr marL="342900" indent="-342900">
              <a:spcBef>
                <a:spcPct val="50000"/>
              </a:spcBef>
              <a:buFontTx/>
              <a:buAutoNum type="arabicPeriod" startAt="19"/>
            </a:pPr>
            <a:r>
              <a:rPr lang="ar-SA" sz="2000" dirty="0" smtClean="0">
                <a:latin typeface="Arial" pitchFamily="34" charset="0"/>
              </a:rPr>
              <a:t> علمه </a:t>
            </a:r>
            <a:r>
              <a:rPr lang="ar-SA" sz="2000" dirty="0" err="1" smtClean="0">
                <a:latin typeface="Arial" pitchFamily="34" charset="0"/>
              </a:rPr>
              <a:t>اعادة</a:t>
            </a:r>
            <a:r>
              <a:rPr lang="ar-SA" sz="2000" dirty="0" smtClean="0">
                <a:latin typeface="Arial" pitchFamily="34" charset="0"/>
              </a:rPr>
              <a:t> </a:t>
            </a:r>
            <a:r>
              <a:rPr lang="ar-SA" sz="2000" dirty="0" err="1" smtClean="0">
                <a:latin typeface="Arial" pitchFamily="34" charset="0"/>
              </a:rPr>
              <a:t>الاشياء</a:t>
            </a:r>
            <a:r>
              <a:rPr lang="ar-SA" sz="2000" dirty="0" smtClean="0">
                <a:latin typeface="Arial" pitchFamily="34" charset="0"/>
              </a:rPr>
              <a:t> بعد استخدامها </a:t>
            </a:r>
            <a:r>
              <a:rPr lang="ar-SA" sz="2000" dirty="0" err="1" smtClean="0">
                <a:latin typeface="Arial" pitchFamily="34" charset="0"/>
              </a:rPr>
              <a:t>الى</a:t>
            </a:r>
            <a:r>
              <a:rPr lang="ar-SA" sz="2000" dirty="0" smtClean="0">
                <a:latin typeface="Arial" pitchFamily="34" charset="0"/>
              </a:rPr>
              <a:t> مكانها</a:t>
            </a:r>
          </a:p>
          <a:p>
            <a:pPr marL="342900" indent="-342900">
              <a:spcBef>
                <a:spcPct val="50000"/>
              </a:spcBef>
              <a:buFontTx/>
              <a:buAutoNum type="arabicPeriod" startAt="19"/>
            </a:pPr>
            <a:r>
              <a:rPr lang="ar-SA" sz="2000" dirty="0" smtClean="0">
                <a:latin typeface="Arial" pitchFamily="34" charset="0"/>
              </a:rPr>
              <a:t> علمه كيفية توزيع الوقت على </a:t>
            </a:r>
            <a:r>
              <a:rPr lang="ar-SA" sz="2000" dirty="0" err="1" smtClean="0">
                <a:latin typeface="Arial" pitchFamily="34" charset="0"/>
              </a:rPr>
              <a:t>الاعمال</a:t>
            </a:r>
            <a:r>
              <a:rPr lang="ar-SA" sz="2000" dirty="0" smtClean="0">
                <a:latin typeface="Arial" pitchFamily="34" charset="0"/>
              </a:rPr>
              <a:t> التي لديه 25</a:t>
            </a:r>
          </a:p>
          <a:p>
            <a:pPr marL="342900" indent="-342900">
              <a:spcBef>
                <a:spcPct val="50000"/>
              </a:spcBef>
              <a:buFontTx/>
              <a:buAutoNum type="arabicPeriod" startAt="19"/>
            </a:pPr>
            <a:r>
              <a:rPr lang="ar-SA" sz="2000" dirty="0" smtClean="0">
                <a:latin typeface="Arial" pitchFamily="34" charset="0"/>
              </a:rPr>
              <a:t>. </a:t>
            </a:r>
            <a:r>
              <a:rPr lang="ar-SA" sz="2000" dirty="0" err="1" smtClean="0">
                <a:latin typeface="Arial" pitchFamily="34" charset="0"/>
              </a:rPr>
              <a:t>اعطه</a:t>
            </a:r>
            <a:r>
              <a:rPr lang="ar-SA" sz="2000" dirty="0" smtClean="0">
                <a:latin typeface="Arial" pitchFamily="34" charset="0"/>
              </a:rPr>
              <a:t> فترة راحة </a:t>
            </a:r>
            <a:r>
              <a:rPr lang="ar-SA" sz="2000" dirty="0" err="1" smtClean="0">
                <a:latin typeface="Arial" pitchFamily="34" charset="0"/>
              </a:rPr>
              <a:t>اذا</a:t>
            </a:r>
            <a:r>
              <a:rPr lang="ar-SA" sz="2000" dirty="0" smtClean="0">
                <a:latin typeface="Arial" pitchFamily="34" charset="0"/>
              </a:rPr>
              <a:t> شعرت انه بحاجة </a:t>
            </a:r>
            <a:r>
              <a:rPr lang="ar-SA" sz="2000" dirty="0" err="1" smtClean="0">
                <a:latin typeface="Arial" pitchFamily="34" charset="0"/>
              </a:rPr>
              <a:t>اليها</a:t>
            </a:r>
            <a:r>
              <a:rPr lang="ar-SA" sz="2000" dirty="0" smtClean="0">
                <a:latin typeface="Arial" pitchFamily="34" charset="0"/>
              </a:rPr>
              <a:t> خلال </a:t>
            </a:r>
            <a:r>
              <a:rPr lang="ar-SA" sz="2000" dirty="0" err="1" smtClean="0">
                <a:latin typeface="Arial" pitchFamily="34" charset="0"/>
              </a:rPr>
              <a:t>ادائه</a:t>
            </a:r>
            <a:r>
              <a:rPr lang="ar-SA" sz="2000" dirty="0" smtClean="0">
                <a:latin typeface="Arial" pitchFamily="34" charset="0"/>
              </a:rPr>
              <a:t> للمهمة </a:t>
            </a:r>
            <a:endParaRPr lang="en-US" sz="2000" dirty="0" smtClean="0">
              <a:latin typeface="Arial" pitchFamily="34" charset="0"/>
            </a:endParaRPr>
          </a:p>
          <a:p>
            <a:pPr marL="342900" indent="-342900">
              <a:spcBef>
                <a:spcPct val="50000"/>
              </a:spcBef>
              <a:buFontTx/>
              <a:buAutoNum type="arabicPeriod" startAt="19"/>
            </a:pPr>
            <a:endParaRPr lang="en-US" sz="2000" dirty="0" smtClean="0">
              <a:latin typeface="Arial" pitchFamily="34" charset="0"/>
            </a:endParaRPr>
          </a:p>
          <a:p>
            <a:pPr>
              <a:spcBef>
                <a:spcPct val="50000"/>
              </a:spcBef>
            </a:pPr>
            <a:endParaRPr lang="en-US" sz="2000" dirty="0">
              <a:latin typeface="Arial" pitchFamily="34" charset="0"/>
            </a:endParaRPr>
          </a:p>
        </p:txBody>
      </p:sp>
      <p:pic>
        <p:nvPicPr>
          <p:cNvPr id="3" name="Picture 3" descr="ss"/>
          <p:cNvPicPr>
            <a:picLocks noChangeAspect="1" noChangeArrowheads="1"/>
          </p:cNvPicPr>
          <p:nvPr/>
        </p:nvPicPr>
        <p:blipFill>
          <a:blip r:embed="rId2"/>
          <a:srcRect/>
          <a:stretch>
            <a:fillRect/>
          </a:stretch>
        </p:blipFill>
        <p:spPr bwMode="auto">
          <a:xfrm>
            <a:off x="571472" y="785794"/>
            <a:ext cx="1729423" cy="1863732"/>
          </a:xfrm>
          <a:prstGeom prst="rect">
            <a:avLst/>
          </a:prstGeom>
          <a:noFill/>
          <a:ln w="38100">
            <a:solidFill>
              <a:srgbClr val="000000"/>
            </a:solid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تصميم افتراضي">
  <a:themeElements>
    <a:clrScheme name="تصميم افتراضي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تصميم افتراضي">
      <a:majorFont>
        <a:latin typeface="Times New Roman"/>
        <a:ea typeface=""/>
        <a:cs typeface="Arial"/>
      </a:majorFont>
      <a:minorFont>
        <a:latin typeface="Times New Roman"/>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تصميم افتراضي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تصميم افتراضي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تصميم افتراضي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تصميم افتراضي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تصميم افتراضي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تصميم افتراضي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تصميم افتراضي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سمة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1289</Words>
  <Application>Microsoft PowerPoint</Application>
  <PresentationFormat>عرض على الشاشة (3:4)‏</PresentationFormat>
  <Paragraphs>131</Paragraphs>
  <Slides>26</Slides>
  <Notes>0</Notes>
  <HiddenSlides>2</HiddenSlides>
  <MMClips>0</MMClips>
  <ScaleCrop>false</ScaleCrop>
  <HeadingPairs>
    <vt:vector size="4" baseType="variant">
      <vt:variant>
        <vt:lpstr>سمة</vt:lpstr>
      </vt:variant>
      <vt:variant>
        <vt:i4>1</vt:i4>
      </vt:variant>
      <vt:variant>
        <vt:lpstr>عناوين الشرائح</vt:lpstr>
      </vt:variant>
      <vt:variant>
        <vt:i4>26</vt:i4>
      </vt:variant>
    </vt:vector>
  </HeadingPairs>
  <TitlesOfParts>
    <vt:vector size="27" baseType="lpstr">
      <vt:lpstr>تصميم افتراضي</vt:lpstr>
      <vt:lpstr>الصعوبات التعلم </vt:lpstr>
      <vt:lpstr>المقدمة</vt:lpstr>
      <vt:lpstr>مصطلحات الصعوبات التعلم</vt:lpstr>
      <vt:lpstr>تعريف الصعوبات التعلم: </vt:lpstr>
      <vt:lpstr>نسبة أنشارها في العالم: </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 أنواع صعوبات التعلم</vt:lpstr>
      <vt:lpstr>الشريحة 20</vt:lpstr>
      <vt:lpstr>الشريحة 21</vt:lpstr>
      <vt:lpstr>الشريحة 22</vt:lpstr>
      <vt:lpstr>صعوبات في التحصيل الدراسي </vt:lpstr>
      <vt:lpstr>صعوبات في إدراك والحركة  </vt:lpstr>
      <vt:lpstr>الشريحة 25</vt:lpstr>
      <vt:lpstr>الشريحة 26</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من PowerPoint</dc:title>
  <dc:creator/>
  <cp:lastModifiedBy/>
  <cp:revision>52</cp:revision>
  <cp:lastPrinted>1601-01-01T00:00:00Z</cp:lastPrinted>
  <dcterms:created xsi:type="dcterms:W3CDTF">2009-06-29T10:10:17Z</dcterms:created>
  <dcterms:modified xsi:type="dcterms:W3CDTF">2012-01-05T23:07:03Z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y fmtid="{D5CDD505-2E9C-101B-9397-08002B2CF9AE}" pid="3" name="LCID">
    <vt:i4>1025</vt:i4>
  </property>
</Properties>
</file>