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328" r:id="rId4"/>
    <p:sldId id="325" r:id="rId5"/>
    <p:sldId id="326" r:id="rId6"/>
    <p:sldId id="341" r:id="rId7"/>
    <p:sldId id="353" r:id="rId8"/>
    <p:sldId id="311" r:id="rId9"/>
    <p:sldId id="346" r:id="rId10"/>
    <p:sldId id="347" r:id="rId11"/>
    <p:sldId id="348" r:id="rId12"/>
    <p:sldId id="349" r:id="rId13"/>
    <p:sldId id="350" r:id="rId14"/>
    <p:sldId id="351" r:id="rId15"/>
    <p:sldId id="352" r:id="rId16"/>
    <p:sldId id="354" r:id="rId17"/>
    <p:sldId id="355" r:id="rId18"/>
    <p:sldId id="356" r:id="rId19"/>
    <p:sldId id="357" r:id="rId20"/>
    <p:sldId id="313" r:id="rId21"/>
    <p:sldId id="266" r:id="rId22"/>
  </p:sldIdLst>
  <p:sldSz cx="9906000" cy="6858000" type="A4"/>
  <p:notesSz cx="7302500" cy="95885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FF0066"/>
    <a:srgbClr val="3B84AF"/>
    <a:srgbClr val="FF3300"/>
    <a:srgbClr val="00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752" autoAdjust="0"/>
    <p:restoredTop sz="91005" autoAdjust="0"/>
  </p:normalViewPr>
  <p:slideViewPr>
    <p:cSldViewPr>
      <p:cViewPr>
        <p:scale>
          <a:sx n="75" d="100"/>
          <a:sy n="75" d="100"/>
        </p:scale>
        <p:origin x="-906" y="-62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4417" cy="479425"/>
          </a:xfrm>
          <a:prstGeom prst="rect">
            <a:avLst/>
          </a:prstGeom>
        </p:spPr>
        <p:txBody>
          <a:bodyPr vert="horz" lIns="96515" tIns="48257" rIns="96515" bIns="48257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36393" y="0"/>
            <a:ext cx="3164417" cy="479425"/>
          </a:xfrm>
          <a:prstGeom prst="rect">
            <a:avLst/>
          </a:prstGeom>
        </p:spPr>
        <p:txBody>
          <a:bodyPr vert="horz" lIns="96515" tIns="48257" rIns="96515" bIns="48257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fld id="{2260C172-5AAA-44A6-A709-EB593C177D02}" type="datetimeFigureOut">
              <a:rPr lang="en-US"/>
              <a:pPr>
                <a:defRPr/>
              </a:pPr>
              <a:t>9/13/2012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054100" y="719138"/>
            <a:ext cx="5194300" cy="3595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515" tIns="48257" rIns="96515" bIns="48257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0250" y="4554538"/>
            <a:ext cx="5842000" cy="4314825"/>
          </a:xfrm>
          <a:prstGeom prst="rect">
            <a:avLst/>
          </a:prstGeom>
        </p:spPr>
        <p:txBody>
          <a:bodyPr vert="horz" lIns="96515" tIns="48257" rIns="96515" bIns="48257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07411"/>
            <a:ext cx="3164417" cy="479425"/>
          </a:xfrm>
          <a:prstGeom prst="rect">
            <a:avLst/>
          </a:prstGeom>
        </p:spPr>
        <p:txBody>
          <a:bodyPr vert="horz" lIns="96515" tIns="48257" rIns="96515" bIns="48257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36393" y="9107411"/>
            <a:ext cx="3164417" cy="479425"/>
          </a:xfrm>
          <a:prstGeom prst="rect">
            <a:avLst/>
          </a:prstGeom>
        </p:spPr>
        <p:txBody>
          <a:bodyPr vert="horz" wrap="square" lIns="96515" tIns="48257" rIns="96515" bIns="48257" numCol="1" anchor="b" anchorCtr="0" compatLnSpc="1">
            <a:prstTxWarp prst="textNoShape">
              <a:avLst/>
            </a:prstTxWarp>
          </a:bodyPr>
          <a:lstStyle>
            <a:lvl1pPr rtl="0">
              <a:defRPr sz="13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B9A0707-A3F3-479E-8C68-B813129123E0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9675598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ChangeArrowheads="1"/>
          </p:cNvSpPr>
          <p:nvPr userDrawn="1"/>
        </p:nvSpPr>
        <p:spPr bwMode="auto">
          <a:xfrm>
            <a:off x="4876801" y="6367463"/>
            <a:ext cx="68159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rtl="0"/>
            <a:r>
              <a:rPr lang="en-US" sz="1600">
                <a:solidFill>
                  <a:schemeClr val="bg1"/>
                </a:solidFill>
                <a:latin typeface="Calibri" pitchFamily="34" charset="0"/>
              </a:rPr>
              <a:t>[        ]</a:t>
            </a:r>
          </a:p>
        </p:txBody>
      </p:sp>
      <p:sp>
        <p:nvSpPr>
          <p:cNvPr id="5" name="Rectangle 9"/>
          <p:cNvSpPr/>
          <p:nvPr/>
        </p:nvSpPr>
        <p:spPr>
          <a:xfrm>
            <a:off x="1" y="2133601"/>
            <a:ext cx="2667001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11"/>
          <p:cNvSpPr/>
          <p:nvPr/>
        </p:nvSpPr>
        <p:spPr>
          <a:xfrm>
            <a:off x="7239000" y="2133601"/>
            <a:ext cx="2667001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7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1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2A164F-838C-49E2-ADA4-54FD6B9EC2B7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9" y="280988"/>
            <a:ext cx="304799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9" y="1"/>
            <a:ext cx="304799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7"/>
          <p:cNvSpPr>
            <a:spLocks noChangeArrowheads="1"/>
          </p:cNvSpPr>
          <p:nvPr userDrawn="1"/>
        </p:nvSpPr>
        <p:spPr bwMode="auto">
          <a:xfrm>
            <a:off x="4876801" y="6367463"/>
            <a:ext cx="68159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rtl="0"/>
            <a:r>
              <a:rPr lang="en-US" sz="1600">
                <a:solidFill>
                  <a:schemeClr val="bg1"/>
                </a:solidFill>
                <a:latin typeface="Calibri" pitchFamily="34" charset="0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ChangeArrowheads="1"/>
          </p:cNvSpPr>
          <p:nvPr userDrawn="1"/>
        </p:nvSpPr>
        <p:spPr bwMode="auto">
          <a:xfrm>
            <a:off x="4876801" y="6367463"/>
            <a:ext cx="68159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rtl="0"/>
            <a:r>
              <a:rPr lang="en-US" sz="1600">
                <a:solidFill>
                  <a:schemeClr val="bg1"/>
                </a:solidFill>
                <a:latin typeface="Calibri" pitchFamily="34" charset="0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4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9" y="280988"/>
            <a:ext cx="304799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9" y="1"/>
            <a:ext cx="304799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8"/>
          <p:cNvSpPr>
            <a:spLocks noChangeArrowheads="1"/>
          </p:cNvSpPr>
          <p:nvPr userDrawn="1"/>
        </p:nvSpPr>
        <p:spPr bwMode="auto">
          <a:xfrm>
            <a:off x="4876801" y="6367463"/>
            <a:ext cx="68159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rtl="0"/>
            <a:r>
              <a:rPr lang="en-US" sz="1600">
                <a:solidFill>
                  <a:schemeClr val="bg1"/>
                </a:solidFill>
                <a:latin typeface="Calibri" pitchFamily="34" charset="0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1" y="1600201"/>
            <a:ext cx="4389121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1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ChangeArrowheads="1"/>
          </p:cNvSpPr>
          <p:nvPr userDrawn="1"/>
        </p:nvSpPr>
        <p:spPr bwMode="auto">
          <a:xfrm>
            <a:off x="4876801" y="6367463"/>
            <a:ext cx="68159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rtl="0"/>
            <a:r>
              <a:rPr lang="en-US" sz="1600">
                <a:solidFill>
                  <a:schemeClr val="bg1"/>
                </a:solidFill>
                <a:latin typeface="Calibri" pitchFamily="34" charset="0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1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1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>
            <a:spLocks noChangeArrowheads="1"/>
          </p:cNvSpPr>
          <p:nvPr userDrawn="1"/>
        </p:nvSpPr>
        <p:spPr bwMode="auto">
          <a:xfrm>
            <a:off x="4876801" y="6367463"/>
            <a:ext cx="68159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rtl="0"/>
            <a:r>
              <a:rPr lang="en-US" sz="1600">
                <a:solidFill>
                  <a:schemeClr val="bg1"/>
                </a:solidFill>
                <a:latin typeface="Calibri" pitchFamily="34" charset="0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 userDrawn="1"/>
        </p:nvSpPr>
        <p:spPr bwMode="auto">
          <a:xfrm>
            <a:off x="4876801" y="6367463"/>
            <a:ext cx="68159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rtl="0"/>
            <a:r>
              <a:rPr lang="en-US" sz="1600">
                <a:solidFill>
                  <a:schemeClr val="bg1"/>
                </a:solidFill>
                <a:latin typeface="Calibri" pitchFamily="34" charset="0"/>
              </a:rPr>
              <a:t>[        ]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1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2" y="273052"/>
            <a:ext cx="5537728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1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9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F109AC-C5BC-476F-82EC-3CC144E594A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9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E539DF-5532-4CB6-A937-004F12A475B2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9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959FDE-31C8-4BBC-BB6F-4E951B8D8D1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40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6" y="274640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9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7279EE-E09D-4E92-9BC3-8E9750C4D339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1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9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9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1" name="Rectangle 15"/>
          <p:cNvSpPr>
            <a:spLocks noChangeArrowheads="1"/>
          </p:cNvSpPr>
          <p:nvPr userDrawn="1"/>
        </p:nvSpPr>
        <p:spPr bwMode="auto">
          <a:xfrm>
            <a:off x="6781801" y="6519864"/>
            <a:ext cx="192892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rtl="0"/>
            <a:r>
              <a:rPr lang="en-US" sz="1600">
                <a:solidFill>
                  <a:schemeClr val="bg1"/>
                </a:solidFill>
                <a:latin typeface="Calibri" pitchFamily="34" charset="0"/>
              </a:rPr>
              <a:t>King Faisal University</a:t>
            </a:r>
          </a:p>
        </p:txBody>
      </p:sp>
      <p:sp>
        <p:nvSpPr>
          <p:cNvPr id="1032" name="Rectangle 16"/>
          <p:cNvSpPr>
            <a:spLocks noChangeArrowheads="1"/>
          </p:cNvSpPr>
          <p:nvPr userDrawn="1"/>
        </p:nvSpPr>
        <p:spPr bwMode="auto">
          <a:xfrm>
            <a:off x="7050088" y="6291264"/>
            <a:ext cx="140615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rtl="0"/>
            <a:r>
              <a:rPr lang="ar-SA" sz="1600" b="1">
                <a:solidFill>
                  <a:schemeClr val="bg1"/>
                </a:solidFill>
                <a:latin typeface="Calibri" pitchFamily="34" charset="0"/>
              </a:rPr>
              <a:t>جامعة الملك فيصل</a:t>
            </a:r>
            <a:endParaRPr lang="en-US" sz="1600" b="1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1033" name="Picture 17" descr="logo EDE.png"/>
          <p:cNvPicPr>
            <a:picLocks noChangeAspect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04801" y="5791201"/>
            <a:ext cx="8382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4" name="Rectangle 18"/>
          <p:cNvSpPr>
            <a:spLocks noChangeArrowheads="1"/>
          </p:cNvSpPr>
          <p:nvPr userDrawn="1"/>
        </p:nvSpPr>
        <p:spPr bwMode="auto">
          <a:xfrm>
            <a:off x="914400" y="6581776"/>
            <a:ext cx="311604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rtl="0"/>
            <a:r>
              <a:rPr lang="en-US" sz="1200">
                <a:solidFill>
                  <a:schemeClr val="bg1"/>
                </a:solidFill>
                <a:latin typeface="Calibri" pitchFamily="34" charset="0"/>
              </a:rPr>
              <a:t>Deanship of E-Learning and Distance Education</a:t>
            </a:r>
          </a:p>
        </p:txBody>
      </p:sp>
      <p:sp>
        <p:nvSpPr>
          <p:cNvPr id="1035" name="Rectangle 19"/>
          <p:cNvSpPr>
            <a:spLocks noChangeArrowheads="1"/>
          </p:cNvSpPr>
          <p:nvPr userDrawn="1"/>
        </p:nvSpPr>
        <p:spPr bwMode="auto">
          <a:xfrm>
            <a:off x="1182688" y="6291264"/>
            <a:ext cx="274786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rtl="0"/>
            <a:r>
              <a:rPr lang="ar-SA" sz="1600" b="1" dirty="0">
                <a:solidFill>
                  <a:schemeClr val="bg1"/>
                </a:solidFill>
                <a:latin typeface="Calibri" pitchFamily="34" charset="0"/>
              </a:rPr>
              <a:t>عمادة </a:t>
            </a:r>
            <a:r>
              <a:rPr lang="ar-SA" sz="1600" b="1" dirty="0" smtClean="0">
                <a:solidFill>
                  <a:schemeClr val="bg1"/>
                </a:solidFill>
                <a:latin typeface="Calibri" pitchFamily="34" charset="0"/>
              </a:rPr>
              <a:t>التعلم </a:t>
            </a:r>
            <a:r>
              <a:rPr lang="ar-SA" sz="1600" b="1" dirty="0" err="1">
                <a:solidFill>
                  <a:schemeClr val="bg1"/>
                </a:solidFill>
                <a:latin typeface="Calibri" pitchFamily="34" charset="0"/>
              </a:rPr>
              <a:t>الإكتروني</a:t>
            </a:r>
            <a:r>
              <a:rPr lang="ar-SA" sz="1600" b="1" dirty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ar-SA" sz="1600" b="1" dirty="0" smtClean="0">
                <a:solidFill>
                  <a:schemeClr val="bg1"/>
                </a:solidFill>
                <a:latin typeface="Calibri" pitchFamily="34" charset="0"/>
              </a:rPr>
              <a:t>والتعليم </a:t>
            </a:r>
            <a:r>
              <a:rPr lang="ar-SA" sz="1600" b="1" dirty="0">
                <a:solidFill>
                  <a:schemeClr val="bg1"/>
                </a:solidFill>
                <a:latin typeface="Calibri" pitchFamily="34" charset="0"/>
              </a:rPr>
              <a:t>عن بعد</a:t>
            </a:r>
            <a:endParaRPr lang="en-US" sz="1600" b="1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06" r:id="rId1"/>
    <p:sldLayoutId id="2147484007" r:id="rId2"/>
    <p:sldLayoutId id="2147484008" r:id="rId3"/>
    <p:sldLayoutId id="2147484009" r:id="rId4"/>
    <p:sldLayoutId id="2147484010" r:id="rId5"/>
    <p:sldLayoutId id="2147484011" r:id="rId6"/>
    <p:sldLayoutId id="2147484012" r:id="rId7"/>
    <p:sldLayoutId id="2147484013" r:id="rId8"/>
    <p:sldLayoutId id="2147484014" r:id="rId9"/>
    <p:sldLayoutId id="2147484015" r:id="rId10"/>
    <p:sldLayoutId id="2147484016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41AF805-6F51-4AB9-A1A8-805EB359EFD1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1" y="4642339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cs typeface="AL-Mohanad Bold" pitchFamily="2" charset="-78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cs typeface="AL-Mohanad Bold" pitchFamily="2" charset="-78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  <a:cs typeface="AL-Mohanad Bold" pitchFamily="2" charset="-78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13320" name="Group 7"/>
          <p:cNvGrpSpPr>
            <a:grpSpLocks/>
          </p:cNvGrpSpPr>
          <p:nvPr/>
        </p:nvGrpSpPr>
        <p:grpSpPr bwMode="auto">
          <a:xfrm>
            <a:off x="6494464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3325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1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322" name="Title 1"/>
          <p:cNvSpPr txBox="1">
            <a:spLocks/>
          </p:cNvSpPr>
          <p:nvPr/>
        </p:nvSpPr>
        <p:spPr bwMode="auto">
          <a:xfrm>
            <a:off x="457200" y="2971801"/>
            <a:ext cx="5099051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SA" sz="3700" b="1" dirty="0" smtClean="0">
                <a:solidFill>
                  <a:srgbClr val="376092"/>
                </a:solidFill>
                <a:latin typeface="AYM Wadiy S_U normal."/>
                <a:cs typeface="AL-Mohanad Bold" pitchFamily="2" charset="-78"/>
              </a:rPr>
              <a:t>اسم المقرر</a:t>
            </a:r>
          </a:p>
          <a:p>
            <a:pPr algn="ctr"/>
            <a:r>
              <a:rPr lang="ar-JO" sz="3700" b="1" dirty="0" smtClean="0">
                <a:solidFill>
                  <a:srgbClr val="009900"/>
                </a:solidFill>
                <a:latin typeface="AYM Wadiy S_U normal."/>
                <a:cs typeface="AL-Mohanad Bold" pitchFamily="2" charset="-78"/>
              </a:rPr>
              <a:t>التربية الفنية لذوي الاحتياجات</a:t>
            </a:r>
            <a:endParaRPr lang="ar-SA" sz="3700" b="1" dirty="0">
              <a:solidFill>
                <a:srgbClr val="009900"/>
              </a:solidFill>
              <a:latin typeface="AYM Wadiy S_U normal."/>
              <a:cs typeface="AL-Mohanad Bold" pitchFamily="2" charset="-78"/>
            </a:endParaRPr>
          </a:p>
          <a:p>
            <a:pPr algn="ctr"/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AL-Mohanad Bold" pitchFamily="2" charset="-78"/>
              </a:rPr>
              <a:t>الدكتور خالد بن </a:t>
            </a:r>
            <a:r>
              <a:rPr lang="ar-JO" sz="2600" b="1" dirty="0" smtClean="0">
                <a:solidFill>
                  <a:srgbClr val="7F7F7F"/>
                </a:solidFill>
                <a:latin typeface="Calibri" pitchFamily="34" charset="0"/>
                <a:cs typeface="AL-Mohanad Bold" pitchFamily="2" charset="-78"/>
              </a:rPr>
              <a:t>محمد السعود</a:t>
            </a:r>
            <a:endParaRPr lang="en-US" sz="2600" b="1" dirty="0">
              <a:solidFill>
                <a:srgbClr val="7F7F7F"/>
              </a:solidFill>
              <a:latin typeface="Calibri" pitchFamily="34" charset="0"/>
              <a:cs typeface="AL-Mohanad Bold" pitchFamily="2" charset="-78"/>
            </a:endParaRPr>
          </a:p>
        </p:txBody>
      </p:sp>
      <p:sp>
        <p:nvSpPr>
          <p:cNvPr id="13323" name="Slide Number Placeholder 10"/>
          <p:cNvSpPr txBox="1">
            <a:spLocks/>
          </p:cNvSpPr>
          <p:nvPr/>
        </p:nvSpPr>
        <p:spPr bwMode="auto">
          <a:xfrm>
            <a:off x="381000" y="6405564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D2DCCE84-0B7D-4639-9863-B0DDDF1A81AE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1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309DCF4E-A12F-4630-A61E-6FBF45D0F5EF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1999" y="2133601"/>
            <a:ext cx="8420100" cy="1470025"/>
          </a:xfrm>
        </p:spPr>
        <p:txBody>
          <a:bodyPr/>
          <a:lstStyle/>
          <a:p>
            <a:pPr eaLnBrk="1" hangingPunct="1">
              <a:defRPr/>
            </a:pPr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</a:t>
            </a:r>
            <a:r>
              <a:rPr lang="ar-JO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 الثالثة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14340" name="Subtitle 5"/>
          <p:cNvSpPr>
            <a:spLocks noGrp="1"/>
          </p:cNvSpPr>
          <p:nvPr>
            <p:ph type="subTitle" idx="1"/>
          </p:nvPr>
        </p:nvSpPr>
        <p:spPr>
          <a:xfrm>
            <a:off x="990600" y="3733800"/>
            <a:ext cx="7429500" cy="1752600"/>
          </a:xfrm>
        </p:spPr>
        <p:txBody>
          <a:bodyPr/>
          <a:lstStyle/>
          <a:p>
            <a:r>
              <a:rPr lang="ar-JO" sz="6000" b="1" dirty="0" smtClean="0">
                <a:solidFill>
                  <a:srgbClr val="009900"/>
                </a:solidFill>
                <a:latin typeface="AYM Wadiy S_U normal."/>
                <a:cs typeface="AL-Mohanad Bold" pitchFamily="2" charset="-78"/>
              </a:rPr>
              <a:t>التربية الفنية للفئات الخاصة</a:t>
            </a:r>
            <a:r>
              <a:rPr lang="ar-SA" sz="6000" b="1" dirty="0" smtClean="0">
                <a:solidFill>
                  <a:srgbClr val="009900"/>
                </a:solidFill>
                <a:cs typeface="AL-Mohanad Bold" pitchFamily="2" charset="-78"/>
              </a:rPr>
              <a:t>*</a:t>
            </a:r>
            <a:endParaRPr lang="ar-SA" sz="6000" b="1" dirty="0" smtClean="0">
              <a:solidFill>
                <a:srgbClr val="009900"/>
              </a:solidFill>
              <a:latin typeface="AYM Wadiy S_U normal."/>
              <a:cs typeface="AL-Mohanad Bold" pitchFamily="2" charset="-78"/>
            </a:endParaRPr>
          </a:p>
          <a:p>
            <a:pPr rtl="1" eaLnBrk="1" hangingPunct="1"/>
            <a:r>
              <a:rPr lang="ar-SA" sz="4800" b="1" dirty="0" smtClean="0">
                <a:solidFill>
                  <a:schemeClr val="accent6">
                    <a:lumMod val="75000"/>
                  </a:schemeClr>
                </a:solidFill>
                <a:cs typeface="AL-Mohanad Bold" pitchFamily="2" charset="-78"/>
              </a:rPr>
              <a:t>”</a:t>
            </a:r>
            <a:r>
              <a:rPr lang="ar-JO" sz="4800" b="1" dirty="0" smtClean="0">
                <a:solidFill>
                  <a:schemeClr val="accent6">
                    <a:lumMod val="75000"/>
                  </a:schemeClr>
                </a:solidFill>
                <a:cs typeface="AL-Mohanad Bold" pitchFamily="2" charset="-78"/>
              </a:rPr>
              <a:t>أهمية ممارسة الفن لذوي الاحتياجات الخاصة “</a:t>
            </a:r>
            <a:endParaRPr lang="ar-SA" sz="4800" b="1" dirty="0" smtClean="0">
              <a:solidFill>
                <a:schemeClr val="accent6">
                  <a:lumMod val="75000"/>
                </a:schemeClr>
              </a:solidFill>
              <a:cs typeface="AL-Mohanad Bold" pitchFamily="2" charset="-78"/>
            </a:endParaRPr>
          </a:p>
        </p:txBody>
      </p:sp>
      <p:sp>
        <p:nvSpPr>
          <p:cNvPr id="14341" name="مربع نص 4"/>
          <p:cNvSpPr txBox="1">
            <a:spLocks noChangeArrowheads="1"/>
          </p:cNvSpPr>
          <p:nvPr/>
        </p:nvSpPr>
        <p:spPr bwMode="auto">
          <a:xfrm>
            <a:off x="4038600" y="6581001"/>
            <a:ext cx="175259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1200" b="1" dirty="0">
                <a:solidFill>
                  <a:schemeClr val="bg1"/>
                </a:solidFill>
              </a:rPr>
              <a:t>دكتور/ خالد </a:t>
            </a:r>
            <a:r>
              <a:rPr lang="ar-JO" sz="1200" b="1" dirty="0" smtClean="0">
                <a:solidFill>
                  <a:schemeClr val="bg1"/>
                </a:solidFill>
              </a:rPr>
              <a:t>السعود</a:t>
            </a:r>
            <a:endParaRPr lang="ar-SA" sz="1200" b="1" dirty="0">
              <a:solidFill>
                <a:schemeClr val="bg1"/>
              </a:solidFill>
            </a:endParaRPr>
          </a:p>
        </p:txBody>
      </p:sp>
      <p:sp>
        <p:nvSpPr>
          <p:cNvPr id="6" name="مربع نص 5"/>
          <p:cNvSpPr txBox="1"/>
          <p:nvPr/>
        </p:nvSpPr>
        <p:spPr>
          <a:xfrm>
            <a:off x="1447800" y="5867400"/>
            <a:ext cx="65532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dirty="0" smtClean="0"/>
              <a:t>* </a:t>
            </a:r>
            <a:r>
              <a:rPr lang="ar-SA" dirty="0">
                <a:cs typeface="Traditional Arabic" pitchFamily="2" charset="-78"/>
              </a:rPr>
              <a:t>المرجع: كتاب </a:t>
            </a:r>
            <a:r>
              <a:rPr lang="ar-JO" dirty="0">
                <a:cs typeface="Traditional Arabic" pitchFamily="2" charset="-78"/>
              </a:rPr>
              <a:t>التربية الفنية للفئات الخاصة</a:t>
            </a:r>
            <a:r>
              <a:rPr lang="ar-SA" dirty="0">
                <a:cs typeface="Traditional Arabic" pitchFamily="2" charset="-78"/>
              </a:rPr>
              <a:t>، </a:t>
            </a:r>
            <a:r>
              <a:rPr lang="ar-JO" dirty="0">
                <a:cs typeface="Traditional Arabic" pitchFamily="2" charset="-78"/>
              </a:rPr>
              <a:t>محمد </a:t>
            </a:r>
            <a:r>
              <a:rPr lang="ar-JO" dirty="0" err="1">
                <a:cs typeface="Traditional Arabic" pitchFamily="2" charset="-78"/>
              </a:rPr>
              <a:t>السويفي</a:t>
            </a:r>
            <a:r>
              <a:rPr lang="ar-SA" dirty="0">
                <a:cs typeface="Traditional Arabic" pitchFamily="2" charset="-78"/>
              </a:rPr>
              <a:t>، </a:t>
            </a:r>
            <a:r>
              <a:rPr lang="ar-JO" dirty="0">
                <a:cs typeface="Traditional Arabic" pitchFamily="2" charset="-78"/>
              </a:rPr>
              <a:t>دار </a:t>
            </a:r>
            <a:r>
              <a:rPr lang="ar-SA" dirty="0">
                <a:cs typeface="Traditional Arabic" pitchFamily="2" charset="-78"/>
              </a:rPr>
              <a:t>المفردات</a:t>
            </a:r>
            <a:r>
              <a:rPr lang="ar-JO" dirty="0">
                <a:cs typeface="Traditional Arabic" pitchFamily="2" charset="-78"/>
              </a:rPr>
              <a:t> للنشر والتوزيع-ا</a:t>
            </a:r>
            <a:r>
              <a:rPr lang="ar-SA" dirty="0">
                <a:cs typeface="Traditional Arabic" pitchFamily="2" charset="-78"/>
              </a:rPr>
              <a:t>الرياض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915400" cy="838200"/>
          </a:xfrm>
        </p:spPr>
        <p:txBody>
          <a:bodyPr/>
          <a:lstStyle/>
          <a:p>
            <a:pPr algn="ctr" rtl="1" eaLnBrk="1" hangingPunct="1"/>
            <a:r>
              <a:rPr lang="ar-JO" sz="4800" b="1" dirty="0" smtClean="0">
                <a:solidFill>
                  <a:srgbClr val="009900"/>
                </a:solidFill>
                <a:cs typeface="AL-Mohanad Bold" pitchFamily="2" charset="-78"/>
              </a:rPr>
              <a:t>التربية الفنية للفئات الخاصة</a:t>
            </a:r>
            <a:r>
              <a:rPr lang="ar-SA" sz="4800" b="1" dirty="0" smtClean="0">
                <a:solidFill>
                  <a:srgbClr val="009900"/>
                </a:solidFill>
                <a:cs typeface="AL-Mohanad Bold" pitchFamily="2" charset="-78"/>
              </a:rPr>
              <a:t>*</a:t>
            </a:r>
          </a:p>
        </p:txBody>
      </p:sp>
      <p:graphicFrame>
        <p:nvGraphicFramePr>
          <p:cNvPr id="4" name="عنصر نائب للمحتوى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484407670"/>
              </p:ext>
            </p:extLst>
          </p:nvPr>
        </p:nvGraphicFramePr>
        <p:xfrm>
          <a:off x="457200" y="1066800"/>
          <a:ext cx="8915400" cy="421005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8915400"/>
              </a:tblGrid>
              <a:tr h="600075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4000" dirty="0" smtClean="0">
                          <a:latin typeface="Times New Roman"/>
                          <a:ea typeface="Times New Roman"/>
                          <a:cs typeface="Traditional Arabic" pitchFamily="2" charset="-78"/>
                        </a:rPr>
                        <a:t>عناصر</a:t>
                      </a:r>
                      <a:r>
                        <a:rPr lang="ar-SA" sz="4000" baseline="0" dirty="0" smtClean="0">
                          <a:latin typeface="Times New Roman"/>
                          <a:ea typeface="Times New Roman"/>
                          <a:cs typeface="Traditional Arabic" pitchFamily="2" charset="-78"/>
                        </a:rPr>
                        <a:t> المحاضرة </a:t>
                      </a:r>
                      <a:r>
                        <a:rPr lang="ar-JO" sz="4000" baseline="0" dirty="0" smtClean="0">
                          <a:latin typeface="Times New Roman"/>
                          <a:ea typeface="Times New Roman"/>
                          <a:cs typeface="Traditional Arabic" pitchFamily="2" charset="-78"/>
                        </a:rPr>
                        <a:t>الثالثة</a:t>
                      </a:r>
                      <a:endParaRPr lang="en-US" sz="4000" dirty="0">
                        <a:latin typeface="Times New Roman"/>
                        <a:ea typeface="Times New Roman"/>
                        <a:cs typeface="Traditional Arabic" pitchFamily="2" charset="-78"/>
                      </a:endParaRPr>
                    </a:p>
                  </a:txBody>
                  <a:tcPr marL="79477" marR="79477" marT="0" marB="0"/>
                </a:tc>
              </a:tr>
              <a:tr h="3600450"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JO" sz="4000" dirty="0" smtClean="0">
                          <a:latin typeface="Times New Roman"/>
                          <a:ea typeface="Times New Roman"/>
                          <a:cs typeface="AL-Mohanad Bold"/>
                        </a:rPr>
                        <a:t>التربية الفنية للفئات الخاصة</a:t>
                      </a:r>
                    </a:p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JO" sz="4000" dirty="0" smtClean="0">
                          <a:latin typeface="Times New Roman"/>
                          <a:ea typeface="Times New Roman"/>
                          <a:cs typeface="AL-Mohanad Bold"/>
                        </a:rPr>
                        <a:t>أهمية ممارسة الفن لذوي</a:t>
                      </a:r>
                      <a:r>
                        <a:rPr lang="ar-JO" sz="4000" baseline="0" dirty="0" smtClean="0">
                          <a:latin typeface="Times New Roman"/>
                          <a:ea typeface="Times New Roman"/>
                          <a:cs typeface="AL-Mohanad Bold"/>
                        </a:rPr>
                        <a:t> الاحتياجات الخاصة</a:t>
                      </a:r>
                      <a:endParaRPr lang="ar-JO" sz="4000" dirty="0" smtClean="0">
                        <a:latin typeface="Times New Roman"/>
                        <a:ea typeface="Times New Roman"/>
                        <a:cs typeface="AL-Mohanad Bold"/>
                      </a:endParaRPr>
                    </a:p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4000" dirty="0" smtClean="0">
                        <a:latin typeface="Times New Roman"/>
                        <a:ea typeface="Times New Roman"/>
                        <a:cs typeface="Traditional Arabic" pitchFamily="2" charset="-78"/>
                      </a:endParaRPr>
                    </a:p>
                  </a:txBody>
                  <a:tcPr marL="79477" marR="79477" marT="0" marB="0"/>
                </a:tc>
              </a:tr>
            </a:tbl>
          </a:graphicData>
        </a:graphic>
      </p:graphicFrame>
      <p:sp>
        <p:nvSpPr>
          <p:cNvPr id="7" name="مربع نص 4"/>
          <p:cNvSpPr txBox="1">
            <a:spLocks noChangeArrowheads="1"/>
          </p:cNvSpPr>
          <p:nvPr/>
        </p:nvSpPr>
        <p:spPr bwMode="auto">
          <a:xfrm>
            <a:off x="4038600" y="6581001"/>
            <a:ext cx="175259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1200" b="1" dirty="0">
                <a:solidFill>
                  <a:schemeClr val="bg1"/>
                </a:solidFill>
              </a:rPr>
              <a:t>دكتور/ خالد </a:t>
            </a:r>
            <a:r>
              <a:rPr lang="ar-JO" sz="1200" b="1" dirty="0" smtClean="0">
                <a:solidFill>
                  <a:schemeClr val="bg1"/>
                </a:solidFill>
              </a:rPr>
              <a:t>السعود</a:t>
            </a:r>
            <a:endParaRPr lang="ar-SA" sz="1200" b="1" dirty="0">
              <a:solidFill>
                <a:schemeClr val="bg1"/>
              </a:solidFill>
            </a:endParaRPr>
          </a:p>
        </p:txBody>
      </p:sp>
      <p:sp>
        <p:nvSpPr>
          <p:cNvPr id="8" name="Slide Number Placeholder 3"/>
          <p:cNvSpPr txBox="1">
            <a:spLocks/>
          </p:cNvSpPr>
          <p:nvPr/>
        </p:nvSpPr>
        <p:spPr bwMode="auto">
          <a:xfrm>
            <a:off x="4953000" y="6324600"/>
            <a:ext cx="5334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2B57745-0510-425B-92D4-EDBAAB355DD2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  <p:sp>
        <p:nvSpPr>
          <p:cNvPr id="6" name="مستطيل 5"/>
          <p:cNvSpPr/>
          <p:nvPr/>
        </p:nvSpPr>
        <p:spPr>
          <a:xfrm>
            <a:off x="1371600" y="5410200"/>
            <a:ext cx="6705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dirty="0" smtClean="0"/>
              <a:t>* </a:t>
            </a:r>
            <a:r>
              <a:rPr lang="ar-SA" dirty="0" smtClean="0">
                <a:cs typeface="Traditional Arabic" pitchFamily="2" charset="-78"/>
              </a:rPr>
              <a:t>المرجع: كتاب </a:t>
            </a:r>
            <a:r>
              <a:rPr lang="ar-JO" dirty="0" smtClean="0">
                <a:cs typeface="Traditional Arabic" pitchFamily="2" charset="-78"/>
              </a:rPr>
              <a:t>التربية الفنية للفئات الخاصة</a:t>
            </a:r>
            <a:r>
              <a:rPr lang="ar-SA" dirty="0" smtClean="0">
                <a:cs typeface="Traditional Arabic" pitchFamily="2" charset="-78"/>
              </a:rPr>
              <a:t>، </a:t>
            </a:r>
            <a:r>
              <a:rPr lang="ar-JO" dirty="0" smtClean="0">
                <a:cs typeface="Traditional Arabic" pitchFamily="2" charset="-78"/>
              </a:rPr>
              <a:t>محمد </a:t>
            </a:r>
            <a:r>
              <a:rPr lang="ar-JO" dirty="0" err="1" smtClean="0">
                <a:cs typeface="Traditional Arabic" pitchFamily="2" charset="-78"/>
              </a:rPr>
              <a:t>السويفي</a:t>
            </a:r>
            <a:r>
              <a:rPr lang="ar-SA" dirty="0" smtClean="0">
                <a:cs typeface="Traditional Arabic" pitchFamily="2" charset="-78"/>
              </a:rPr>
              <a:t>، </a:t>
            </a:r>
            <a:r>
              <a:rPr lang="ar-JO" dirty="0" smtClean="0">
                <a:cs typeface="Traditional Arabic" pitchFamily="2" charset="-78"/>
              </a:rPr>
              <a:t>دار </a:t>
            </a:r>
            <a:r>
              <a:rPr lang="ar-SA" dirty="0" smtClean="0">
                <a:cs typeface="Traditional Arabic" pitchFamily="2" charset="-78"/>
              </a:rPr>
              <a:t>المفردات </a:t>
            </a:r>
            <a:r>
              <a:rPr lang="ar-JO" dirty="0" smtClean="0">
                <a:cs typeface="Traditional Arabic" pitchFamily="2" charset="-78"/>
              </a:rPr>
              <a:t>للنشر والتوزيع-</a:t>
            </a:r>
            <a:r>
              <a:rPr lang="ar-SA" dirty="0" smtClean="0">
                <a:cs typeface="Traditional Arabic" pitchFamily="2" charset="-78"/>
              </a:rPr>
              <a:t> الرياض</a:t>
            </a:r>
            <a:endParaRPr lang="ar-SA" dirty="0">
              <a:cs typeface="Traditional Arabic" pitchFamily="2" charset="-78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944562"/>
          </a:xfrm>
        </p:spPr>
        <p:txBody>
          <a:bodyPr/>
          <a:lstStyle/>
          <a:p>
            <a:pPr marL="0" marR="0" indent="0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JO" sz="6000" dirty="0" smtClean="0">
                <a:cs typeface="AL-Mohanad Bold" pitchFamily="2" charset="-78"/>
              </a:rPr>
              <a:t>التربية الفنية للفئات الخاصة</a:t>
            </a:r>
            <a:endParaRPr lang="en-US" sz="6000" dirty="0" smtClean="0">
              <a:latin typeface="Times New Roman"/>
              <a:ea typeface="Times New Roman"/>
              <a:cs typeface="Traditional Arabic" pitchFamily="2" charset="-78"/>
            </a:endParaRPr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953000" y="6324600"/>
            <a:ext cx="5334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 algn="ctr"/>
            <a:fld id="{62B57745-0510-425B-92D4-EDBAAB355DD2}" type="slidenum">
              <a:rPr lang="ar-SA" smtClean="0">
                <a:cs typeface="Arial" pitchFamily="34" charset="0"/>
              </a:rPr>
              <a:pPr algn="ctr"/>
              <a:t>4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16389" name="مربع نص 4"/>
          <p:cNvSpPr txBox="1">
            <a:spLocks noChangeArrowheads="1"/>
          </p:cNvSpPr>
          <p:nvPr/>
        </p:nvSpPr>
        <p:spPr bwMode="auto">
          <a:xfrm>
            <a:off x="4114800" y="6581001"/>
            <a:ext cx="175259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1200" b="1" dirty="0" smtClean="0">
                <a:solidFill>
                  <a:schemeClr val="bg1"/>
                </a:solidFill>
              </a:rPr>
              <a:t>دكتور/ خالد </a:t>
            </a:r>
            <a:r>
              <a:rPr lang="ar-JO" sz="1200" b="1" dirty="0" smtClean="0">
                <a:solidFill>
                  <a:schemeClr val="bg1"/>
                </a:solidFill>
              </a:rPr>
              <a:t>السعود</a:t>
            </a:r>
            <a:endParaRPr lang="ar-SA" sz="1200" b="1" dirty="0">
              <a:solidFill>
                <a:schemeClr val="bg1"/>
              </a:solidFill>
            </a:endParaRPr>
          </a:p>
        </p:txBody>
      </p:sp>
      <p:sp>
        <p:nvSpPr>
          <p:cNvPr id="6" name="عنصر نائب للمحتوى 5"/>
          <p:cNvSpPr>
            <a:spLocks noGrp="1"/>
          </p:cNvSpPr>
          <p:nvPr>
            <p:ph idx="1"/>
          </p:nvPr>
        </p:nvSpPr>
        <p:spPr>
          <a:xfrm>
            <a:off x="495300" y="1447801"/>
            <a:ext cx="8915400" cy="4495800"/>
          </a:xfrm>
        </p:spPr>
        <p:txBody>
          <a:bodyPr/>
          <a:lstStyle/>
          <a:p>
            <a:pPr algn="just" rtl="1"/>
            <a:r>
              <a:rPr lang="ar-S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ohanad Bold"/>
              </a:rPr>
              <a:t>الأطفال </a:t>
            </a:r>
            <a:r>
              <a:rPr lang="ar-EG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ohanad Bold"/>
              </a:rPr>
              <a:t>ذوى الاحتياجات الخاصة </a:t>
            </a:r>
            <a:r>
              <a:rPr lang="ar-S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ohanad Bold"/>
              </a:rPr>
              <a:t>لهم طبيعة مختلفة عن ذويهم من العاديين</a:t>
            </a:r>
            <a:r>
              <a:rPr lang="ar-SA" sz="4000" dirty="0" smtClean="0">
                <a:cs typeface="AL-Mohanad Bold"/>
              </a:rPr>
              <a:t> حيث تختلف سيكولوجيتهم </a:t>
            </a:r>
            <a:r>
              <a:rPr lang="ar-S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ohanad Bold"/>
              </a:rPr>
              <a:t>ومراحل نموهم وطريقتهم في اللعب والتعلم </a:t>
            </a:r>
            <a:r>
              <a:rPr lang="ar-SA" sz="4000" dirty="0" smtClean="0">
                <a:cs typeface="AL-Mohanad Bold"/>
              </a:rPr>
              <a:t>، وتعد التربية الفنية مدخل هام في تعليم وتدريب الطفل </a:t>
            </a:r>
            <a:r>
              <a:rPr lang="ar-EG" sz="4000" dirty="0" smtClean="0">
                <a:cs typeface="AL-Mohanad Bold"/>
              </a:rPr>
              <a:t>ذوى الاحتياجات الخاصة</a:t>
            </a:r>
            <a:r>
              <a:rPr lang="ar-JO" sz="4000" dirty="0" smtClean="0">
                <a:cs typeface="AL-Mohanad Bold"/>
              </a:rPr>
              <a:t>.</a:t>
            </a:r>
            <a:r>
              <a:rPr lang="ar-EG" sz="4000" dirty="0" smtClean="0">
                <a:cs typeface="AL-Mohanad Bold"/>
              </a:rPr>
              <a:t> </a:t>
            </a:r>
            <a:r>
              <a:rPr lang="ar-SA" sz="4000" dirty="0" smtClean="0">
                <a:cs typeface="AL-Mohanad Bold"/>
              </a:rPr>
              <a:t>مما يتطلب على الأخصائيين القائمين على رعاية وتدريب وتأهيل هؤلاء الأطفال وأسرهم </a:t>
            </a:r>
            <a:r>
              <a:rPr lang="ar-S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ohanad Bold"/>
              </a:rPr>
              <a:t>تضمين </a:t>
            </a:r>
            <a:r>
              <a:rPr lang="ar-EG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ohanad Bold"/>
              </a:rPr>
              <a:t>الأنشطة الفنية في  برامجهم الفردية والجماعية </a:t>
            </a:r>
            <a:r>
              <a:rPr lang="ar-EG" sz="4000" dirty="0" smtClean="0">
                <a:cs typeface="AL-Mohanad Bold"/>
              </a:rPr>
              <a:t>والهدف ليس هو تحقيق </a:t>
            </a:r>
            <a:r>
              <a:rPr lang="ar-EG" sz="4000" dirty="0" smtClean="0">
                <a:cs typeface="AL-Mohanad Bold"/>
              </a:rPr>
              <a:t>نواتج</a:t>
            </a:r>
            <a:r>
              <a:rPr lang="ar-SA" sz="4000" dirty="0" smtClean="0">
                <a:cs typeface="AL-Mohanad Bold"/>
              </a:rPr>
              <a:t> </a:t>
            </a:r>
            <a:r>
              <a:rPr lang="ar-EG" sz="4000" dirty="0" smtClean="0">
                <a:cs typeface="AL-Mohanad Bold"/>
              </a:rPr>
              <a:t>إبداعية</a:t>
            </a:r>
            <a:endParaRPr lang="en-US" sz="4000" dirty="0" smtClean="0">
              <a:cs typeface="AL-Mohanad Bold"/>
            </a:endParaRPr>
          </a:p>
          <a:p>
            <a:pPr algn="just" rtl="1"/>
            <a:endParaRPr lang="en-US" sz="4000" dirty="0" smtClean="0">
              <a:cs typeface="AL-Mohanad Bold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 eaLnBrk="1" hangingPunct="1">
              <a:defRPr/>
            </a:pPr>
            <a:r>
              <a:rPr lang="ar-JO" sz="5400" dirty="0" smtClean="0">
                <a:cs typeface="AL-Mohanad Bold" pitchFamily="2" charset="-78"/>
              </a:rPr>
              <a:t>التربية الفنية للفئات الخاصة(يتبع)</a:t>
            </a:r>
            <a:endParaRPr lang="en-US" sz="5400" dirty="0">
              <a:solidFill>
                <a:schemeClr val="tx2">
                  <a:lumMod val="75000"/>
                </a:schemeClr>
              </a:solidFill>
              <a:cs typeface="AL-Mohanad Bold" pitchFamily="2" charset="-78"/>
            </a:endParaRPr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1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ADA3AF17-55B2-418E-9F74-E1D6CF35AAC2}" type="slidenum">
              <a:rPr lang="ar-SA" smtClean="0">
                <a:cs typeface="Arial" pitchFamily="34" charset="0"/>
              </a:rPr>
              <a:pPr/>
              <a:t>5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17413" name="مربع نص 4"/>
          <p:cNvSpPr txBox="1">
            <a:spLocks noChangeArrowheads="1"/>
          </p:cNvSpPr>
          <p:nvPr/>
        </p:nvSpPr>
        <p:spPr bwMode="auto">
          <a:xfrm>
            <a:off x="4038600" y="6581001"/>
            <a:ext cx="175259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1200" b="1" dirty="0">
                <a:solidFill>
                  <a:schemeClr val="bg1"/>
                </a:solidFill>
              </a:rPr>
              <a:t>دكتور/ خالد </a:t>
            </a:r>
            <a:r>
              <a:rPr lang="ar-JO" sz="1200" b="1" dirty="0" smtClean="0">
                <a:solidFill>
                  <a:schemeClr val="bg1"/>
                </a:solidFill>
              </a:rPr>
              <a:t>السعود</a:t>
            </a:r>
            <a:endParaRPr lang="ar-SA" sz="1200" b="1" dirty="0">
              <a:solidFill>
                <a:schemeClr val="bg1"/>
              </a:solidFill>
            </a:endParaRPr>
          </a:p>
        </p:txBody>
      </p:sp>
      <p:sp>
        <p:nvSpPr>
          <p:cNvPr id="6" name="عنصر نائب للمحتوى 5"/>
          <p:cNvSpPr>
            <a:spLocks noGrp="1"/>
          </p:cNvSpPr>
          <p:nvPr>
            <p:ph idx="1"/>
          </p:nvPr>
        </p:nvSpPr>
        <p:spPr>
          <a:xfrm>
            <a:off x="533400" y="1295400"/>
            <a:ext cx="8915400" cy="4678363"/>
          </a:xfrm>
        </p:spPr>
        <p:txBody>
          <a:bodyPr/>
          <a:lstStyle/>
          <a:p>
            <a:pPr rtl="1"/>
            <a:r>
              <a:rPr lang="ar-EG" sz="4000" dirty="0" smtClean="0">
                <a:cs typeface="AL-Mohanad Bold"/>
              </a:rPr>
              <a:t> </a:t>
            </a:r>
            <a:r>
              <a:rPr lang="ar-EG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ohanad Bold"/>
              </a:rPr>
              <a:t>وإنما تتمثل قيمة هذه الأنشطة من ألوجهه العلاجية في كونها وسيلة للتعبير التلقائي عن الذات، وللاتصال بالآخرين </a:t>
            </a:r>
            <a:r>
              <a:rPr lang="ar-EG" sz="4000" dirty="0" smtClean="0">
                <a:cs typeface="AL-Mohanad Bold"/>
              </a:rPr>
              <a:t>.</a:t>
            </a:r>
            <a:endParaRPr lang="ar-JO" sz="4000" dirty="0" smtClean="0">
              <a:cs typeface="AL-Mohanad Bold"/>
            </a:endParaRPr>
          </a:p>
          <a:p>
            <a:pPr rtl="1"/>
            <a:r>
              <a:rPr lang="ar-JO" sz="4000" dirty="0" smtClean="0">
                <a:cs typeface="AL-Mohanad Bold"/>
              </a:rPr>
              <a:t>و</a:t>
            </a:r>
            <a:r>
              <a:rPr lang="ar-SA" sz="4000" dirty="0" smtClean="0">
                <a:cs typeface="AL-Mohanad Bold"/>
              </a:rPr>
              <a:t>التربية الفنية مادة دراسية فنية ، تهتم </a:t>
            </a:r>
            <a:r>
              <a:rPr lang="ar-S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ohanad Bold"/>
              </a:rPr>
              <a:t>بالنواحي التعبيرية والإبداعية عند الأطفال ؛ لها أسسها وأدوارها وأهدافها وغاياتها.</a:t>
            </a:r>
            <a:r>
              <a:rPr lang="ar-JO" sz="4000" dirty="0" smtClean="0">
                <a:cs typeface="AL-Mohanad Bold"/>
              </a:rPr>
              <a:t>لذلك </a:t>
            </a:r>
            <a:r>
              <a:rPr lang="ar-JO" sz="4000" dirty="0" err="1" smtClean="0">
                <a:cs typeface="AL-Mohanad Bold"/>
              </a:rPr>
              <a:t>ف</a:t>
            </a:r>
            <a:r>
              <a:rPr lang="ar-SA" sz="4000" dirty="0" smtClean="0">
                <a:cs typeface="AL-Mohanad Bold"/>
              </a:rPr>
              <a:t>إن التربية الفنية وممارسات الفن </a:t>
            </a:r>
            <a:r>
              <a:rPr lang="ar-S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ohanad Bold"/>
              </a:rPr>
              <a:t>تدعم التجارب المتواصلة للبيئة </a:t>
            </a:r>
            <a:r>
              <a:rPr lang="ar-SA" sz="4000" dirty="0" smtClean="0">
                <a:cs typeface="AL-Mohanad Bold"/>
              </a:rPr>
              <a:t>، وهي </a:t>
            </a:r>
            <a:r>
              <a:rPr lang="ar-S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ohanad Bold"/>
              </a:rPr>
              <a:t>وسيلة لتنشيط اهتمامات الفرد بالبيئة وتوثيق علاقته </a:t>
            </a:r>
            <a:r>
              <a:rPr lang="ar-SA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ohanad Bold"/>
              </a:rPr>
              <a:t>بها</a:t>
            </a:r>
            <a:r>
              <a:rPr lang="ar-S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ohanad Bold"/>
              </a:rPr>
              <a:t> </a:t>
            </a:r>
            <a:r>
              <a:rPr lang="ar-SA" sz="4000" dirty="0" smtClean="0">
                <a:cs typeface="AL-Mohanad Bold"/>
              </a:rPr>
              <a:t>، ومن ثم يمكن </a:t>
            </a:r>
            <a:r>
              <a:rPr lang="ar-S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ohanad Bold"/>
              </a:rPr>
              <a:t>أن </a:t>
            </a:r>
            <a:r>
              <a:rPr lang="ar-S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ohanad Bold"/>
              </a:rPr>
              <a:t>نلاحظ</a:t>
            </a:r>
            <a:r>
              <a:rPr lang="ar-S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ohanad Bold"/>
              </a:rPr>
              <a:t> </a:t>
            </a:r>
            <a:r>
              <a:rPr lang="ar-S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ohanad Bold"/>
              </a:rPr>
              <a:t>أهمية </a:t>
            </a:r>
            <a:r>
              <a:rPr lang="ar-S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ohanad Bold"/>
              </a:rPr>
              <a:t>هذه الممارسات لأولئك </a:t>
            </a:r>
            <a:r>
              <a:rPr lang="ar-S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ohanad Bold"/>
              </a:rPr>
              <a:t>الذين</a:t>
            </a:r>
            <a:endParaRPr lang="ar-JO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L-Mohanad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 eaLnBrk="1" hangingPunct="1">
              <a:defRPr/>
            </a:pPr>
            <a:r>
              <a:rPr lang="ar-JO" sz="5400" dirty="0" smtClean="0">
                <a:cs typeface="AL-Mohanad Bold" pitchFamily="2" charset="-78"/>
              </a:rPr>
              <a:t>التربية الفنية للفئات الخاصة(يتبع)</a:t>
            </a:r>
            <a:endParaRPr lang="en-US" sz="5400" dirty="0">
              <a:solidFill>
                <a:schemeClr val="tx2">
                  <a:lumMod val="75000"/>
                </a:schemeClr>
              </a:solidFill>
              <a:cs typeface="AL-Mohanad Bold" pitchFamily="2" charset="-78"/>
            </a:endParaRPr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1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ADA3AF17-55B2-418E-9F74-E1D6CF35AAC2}" type="slidenum">
              <a:rPr lang="ar-SA" smtClean="0">
                <a:cs typeface="Arial" pitchFamily="34" charset="0"/>
              </a:rPr>
              <a:pPr/>
              <a:t>6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17413" name="مربع نص 4"/>
          <p:cNvSpPr txBox="1">
            <a:spLocks noChangeArrowheads="1"/>
          </p:cNvSpPr>
          <p:nvPr/>
        </p:nvSpPr>
        <p:spPr bwMode="auto">
          <a:xfrm>
            <a:off x="4038600" y="6581001"/>
            <a:ext cx="175259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1200" b="1" dirty="0">
                <a:solidFill>
                  <a:schemeClr val="bg1"/>
                </a:solidFill>
              </a:rPr>
              <a:t>دكتور/ خالد </a:t>
            </a:r>
            <a:r>
              <a:rPr lang="ar-JO" sz="1200" b="1" dirty="0" smtClean="0">
                <a:solidFill>
                  <a:schemeClr val="bg1"/>
                </a:solidFill>
              </a:rPr>
              <a:t>السعود</a:t>
            </a:r>
            <a:endParaRPr lang="ar-SA" sz="1200" b="1" dirty="0">
              <a:solidFill>
                <a:schemeClr val="bg1"/>
              </a:solidFill>
            </a:endParaRPr>
          </a:p>
        </p:txBody>
      </p:sp>
      <p:sp>
        <p:nvSpPr>
          <p:cNvPr id="6" name="عنصر نائب للمحتوى 5"/>
          <p:cNvSpPr>
            <a:spLocks noGrp="1"/>
          </p:cNvSpPr>
          <p:nvPr>
            <p:ph idx="1"/>
          </p:nvPr>
        </p:nvSpPr>
        <p:spPr>
          <a:xfrm>
            <a:off x="304800" y="1447801"/>
            <a:ext cx="8991600" cy="4678364"/>
          </a:xfrm>
        </p:spPr>
        <p:txBody>
          <a:bodyPr/>
          <a:lstStyle/>
          <a:p>
            <a:pPr algn="just" rtl="1"/>
            <a:r>
              <a:rPr lang="ar-S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ohanad Bold"/>
              </a:rPr>
              <a:t>فقدوا بعض وسائل التفاهم الرئيسية </a:t>
            </a:r>
            <a:r>
              <a:rPr lang="ar-SA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ohanad Bold"/>
              </a:rPr>
              <a:t>تماماً </a:t>
            </a:r>
            <a:r>
              <a:rPr lang="ar-SA" sz="4000" dirty="0" smtClean="0">
                <a:cs typeface="AL-Mohanad Bold"/>
              </a:rPr>
              <a:t>، كالصم وضعاف السمع ، لكي يتمكنوا من التعبير عن أنفسهم ، </a:t>
            </a:r>
            <a:r>
              <a:rPr lang="ar-S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ohanad Bold"/>
              </a:rPr>
              <a:t>وكذلك الأطفال الذين يجدون صعوبة في خلق الصلة بينهم وبين الآخرين ، ويعانون من الوحدة والانغلاق على مشكلاتهم دون البوح </a:t>
            </a:r>
            <a:r>
              <a:rPr lang="ar-SA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ohanad Bold"/>
              </a:rPr>
              <a:t>بها</a:t>
            </a:r>
            <a:r>
              <a:rPr lang="ar-S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ohanad Bold"/>
              </a:rPr>
              <a:t> ونعني بهم فئة التوحد</a:t>
            </a:r>
            <a:r>
              <a:rPr lang="ar-JO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ohanad Bold"/>
              </a:rPr>
              <a:t>.</a:t>
            </a:r>
          </a:p>
          <a:p>
            <a:pPr algn="just" rtl="1"/>
            <a:r>
              <a:rPr lang="ar-EG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ohanad Bold"/>
              </a:rPr>
              <a:t>والفنون</a:t>
            </a:r>
            <a:r>
              <a:rPr lang="ar-JO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ohanad Bold"/>
              </a:rPr>
              <a:t> بشكل عام</a:t>
            </a:r>
            <a:r>
              <a:rPr lang="ar-EG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ohanad Bold"/>
              </a:rPr>
              <a:t> تساعد الأطفال على أن يفهموا ويدركوا الأمور </a:t>
            </a:r>
            <a:r>
              <a:rPr lang="ar-EG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ohanad Bold"/>
              </a:rPr>
              <a:t>ويفسروا</a:t>
            </a:r>
            <a:r>
              <a:rPr lang="ar-S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ohanad Bold"/>
              </a:rPr>
              <a:t> </a:t>
            </a:r>
            <a:r>
              <a:rPr lang="ar-EG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ohanad Bold"/>
              </a:rPr>
              <a:t>ويتخيلوا </a:t>
            </a:r>
            <a:r>
              <a:rPr lang="ar-EG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ohanad Bold"/>
              </a:rPr>
              <a:t>الرسائل التي تأتى من </a:t>
            </a:r>
            <a:r>
              <a:rPr lang="ar-EG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ohanad Bold"/>
              </a:rPr>
              <a:t>خلال</a:t>
            </a:r>
            <a:endParaRPr lang="ar-JO" sz="4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L-Mohanad Bold"/>
            </a:endParaRPr>
          </a:p>
          <a:p>
            <a:pPr algn="just"/>
            <a:endParaRPr lang="ar-JO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JO" dirty="0" smtClean="0">
                <a:cs typeface="AL-Mohanad Bold" pitchFamily="2" charset="-78"/>
              </a:rPr>
              <a:t>التربية الفنية للفئات الخاصة(يتبع)</a:t>
            </a:r>
            <a:endParaRPr lang="ar-JO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447801"/>
            <a:ext cx="8915400" cy="4678364"/>
          </a:xfrm>
        </p:spPr>
        <p:txBody>
          <a:bodyPr/>
          <a:lstStyle/>
          <a:p>
            <a:pPr rtl="1"/>
            <a:r>
              <a:rPr lang="ar-EG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ohanad Bold"/>
              </a:rPr>
              <a:t>الإحساسات المختلفة.</a:t>
            </a:r>
            <a:r>
              <a:rPr lang="ar-JO" sz="3600" dirty="0" smtClean="0">
                <a:cs typeface="AL-Mohanad Bold"/>
              </a:rPr>
              <a:t>كما أنها </a:t>
            </a:r>
            <a:r>
              <a:rPr lang="ar-EG" sz="3600" dirty="0" smtClean="0">
                <a:cs typeface="AL-Mohanad Bold"/>
              </a:rPr>
              <a:t>تساعدهم على </a:t>
            </a:r>
            <a:r>
              <a:rPr lang="ar-EG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ohanad Bold"/>
              </a:rPr>
              <a:t>نمو وتطوير وتقوية المهارات الإدراكية تلك التي تشكل </a:t>
            </a:r>
            <a:r>
              <a:rPr lang="ar-EG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ohanad Bold"/>
              </a:rPr>
              <a:t>الأساس للتعلم فيما بعد</a:t>
            </a:r>
            <a:r>
              <a:rPr lang="ar-EG" sz="3600" dirty="0" smtClean="0">
                <a:cs typeface="AL-Mohanad Bold"/>
              </a:rPr>
              <a:t>. </a:t>
            </a:r>
            <a:r>
              <a:rPr lang="ar-JO" sz="3600" dirty="0" smtClean="0">
                <a:cs typeface="AL-Mohanad Bold"/>
              </a:rPr>
              <a:t>و</a:t>
            </a:r>
            <a:r>
              <a:rPr lang="ar-EG" sz="3600" dirty="0" smtClean="0">
                <a:cs typeface="AL-Mohanad Bold"/>
              </a:rPr>
              <a:t>يمكننا استخدام </a:t>
            </a:r>
            <a:r>
              <a:rPr lang="ar-JO" sz="3600" dirty="0" smtClean="0">
                <a:cs typeface="AL-Mohanad Bold"/>
              </a:rPr>
              <a:t>بعض الأساليب التي تنمي هذه الجوانب لدى الطفل وهي كثيرة منها على سبيل المثال : </a:t>
            </a:r>
            <a:r>
              <a:rPr lang="ar-EG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ohanad Bold"/>
              </a:rPr>
              <a:t>التشكيل واللعب الفني باستخدام خامات أخرى من البيئة مثل العجين المختلف والصلصال والطين وبعض </a:t>
            </a:r>
            <a:r>
              <a:rPr lang="ar-EG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ohanad Bold"/>
              </a:rPr>
              <a:t>البقوليات</a:t>
            </a:r>
            <a:r>
              <a:rPr lang="ar-EG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ohanad Bold"/>
              </a:rPr>
              <a:t> مثل الأرز </a:t>
            </a:r>
            <a:r>
              <a:rPr lang="ar-EG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ohanad Bold"/>
              </a:rPr>
              <a:t>والمكرونه</a:t>
            </a:r>
            <a:r>
              <a:rPr lang="ar-EG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ohanad Bold"/>
              </a:rPr>
              <a:t> والفول والقطن وبقايا الأقمشة وعيدان الكبريت</a:t>
            </a:r>
            <a:r>
              <a:rPr lang="ar-JO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ohanad Bold"/>
              </a:rPr>
              <a:t> وأي خامات أخرى</a:t>
            </a:r>
            <a:r>
              <a:rPr lang="ar-JO" sz="3600" dirty="0" smtClean="0">
                <a:cs typeface="AL-Mohanad Bold"/>
              </a:rPr>
              <a:t>.</a:t>
            </a:r>
            <a:r>
              <a:rPr lang="ar-SA" sz="3600" dirty="0" smtClean="0">
                <a:cs typeface="AL-Mohanad Bold"/>
              </a:rPr>
              <a:t> </a:t>
            </a:r>
            <a:r>
              <a:rPr lang="ar-JO" sz="3600" dirty="0" smtClean="0">
                <a:cs typeface="AL-Mohanad Bold"/>
              </a:rPr>
              <a:t>ومن هنا تتضح</a:t>
            </a:r>
            <a:r>
              <a:rPr lang="ar-SA" sz="3600" b="1" dirty="0" smtClean="0"/>
              <a:t> </a:t>
            </a:r>
            <a:r>
              <a:rPr lang="ar-SA" sz="3600" dirty="0" smtClean="0">
                <a:cs typeface="AL-Mohanad Bold"/>
              </a:rPr>
              <a:t>أهمية ممارسات الفن لدى ذوي الاحتياجات الخاصة في النقاط </a:t>
            </a:r>
            <a:r>
              <a:rPr lang="ar-SA" sz="3600" dirty="0" err="1" smtClean="0">
                <a:cs typeface="AL-Mohanad Bold"/>
              </a:rPr>
              <a:t>التالية:</a:t>
            </a:r>
            <a:r>
              <a:rPr lang="ar-SA" sz="3600" dirty="0" smtClean="0">
                <a:cs typeface="AL-Mohanad Bold"/>
              </a:rPr>
              <a:t> </a:t>
            </a:r>
            <a:endParaRPr lang="ar-JO" sz="3600" dirty="0">
              <a:cs typeface="AL-Mohanad Bold"/>
            </a:endParaRPr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356351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DA3AF17-55B2-418E-9F74-E1D6CF35AAC2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  <p:sp>
        <p:nvSpPr>
          <p:cNvPr id="5" name="مربع نص 4"/>
          <p:cNvSpPr txBox="1">
            <a:spLocks noChangeArrowheads="1"/>
          </p:cNvSpPr>
          <p:nvPr/>
        </p:nvSpPr>
        <p:spPr bwMode="auto">
          <a:xfrm>
            <a:off x="4038600" y="6581001"/>
            <a:ext cx="175259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1200" b="1" dirty="0">
                <a:solidFill>
                  <a:schemeClr val="bg1"/>
                </a:solidFill>
              </a:rPr>
              <a:t>دكتور/ خالد </a:t>
            </a:r>
            <a:r>
              <a:rPr lang="ar-JO" sz="1200" b="1" dirty="0" smtClean="0">
                <a:solidFill>
                  <a:schemeClr val="bg1"/>
                </a:solidFill>
              </a:rPr>
              <a:t>السعود</a:t>
            </a:r>
            <a:endParaRPr lang="ar-SA" sz="1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 eaLnBrk="1" hangingPunct="1">
              <a:defRPr/>
            </a:pPr>
            <a:r>
              <a:rPr lang="ar-JO" dirty="0" smtClean="0">
                <a:cs typeface="AL-Mohanad Bold" pitchFamily="2" charset="-78"/>
              </a:rPr>
              <a:t>أهمية ممارسة الفن لذوي الاحتياجات الخاصة</a:t>
            </a:r>
            <a:endParaRPr lang="en-US" b="1" dirty="0">
              <a:solidFill>
                <a:schemeClr val="tx2">
                  <a:lumMod val="75000"/>
                </a:schemeClr>
              </a:solidFill>
              <a:cs typeface="Traditional Arabic" pitchFamily="2" charset="-78"/>
            </a:endParaRPr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648200" y="6324600"/>
            <a:ext cx="736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B9C76AEC-63C4-406B-A122-9A149694D6EB}" type="slidenum">
              <a:rPr lang="ar-SA" smtClean="0">
                <a:cs typeface="Arial" pitchFamily="34" charset="0"/>
              </a:rPr>
              <a:pPr/>
              <a:t>8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24581" name="مربع نص 4"/>
          <p:cNvSpPr txBox="1">
            <a:spLocks noChangeArrowheads="1"/>
          </p:cNvSpPr>
          <p:nvPr/>
        </p:nvSpPr>
        <p:spPr bwMode="auto">
          <a:xfrm>
            <a:off x="4114800" y="6581001"/>
            <a:ext cx="175259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1200" b="1" dirty="0">
                <a:solidFill>
                  <a:schemeClr val="bg1"/>
                </a:solidFill>
              </a:rPr>
              <a:t>دكتور/ خالد </a:t>
            </a:r>
            <a:r>
              <a:rPr lang="ar-JO" sz="1200" b="1" dirty="0" smtClean="0">
                <a:solidFill>
                  <a:schemeClr val="bg1"/>
                </a:solidFill>
              </a:rPr>
              <a:t>السعود</a:t>
            </a:r>
            <a:endParaRPr lang="ar-SA" sz="1200" b="1" dirty="0">
              <a:solidFill>
                <a:schemeClr val="bg1"/>
              </a:solidFill>
            </a:endParaRPr>
          </a:p>
        </p:txBody>
      </p:sp>
      <p:sp>
        <p:nvSpPr>
          <p:cNvPr id="8" name="عنصر نائب للمحتوى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JO" sz="4000" dirty="0" smtClean="0">
                <a:cs typeface="AL-Mohanad Bold"/>
              </a:rPr>
              <a:t>1</a:t>
            </a:r>
            <a:r>
              <a:rPr lang="en-US" sz="4000" dirty="0" smtClean="0">
                <a:cs typeface="AL-Mohanad Bold"/>
              </a:rPr>
              <a:t> </a:t>
            </a:r>
            <a:r>
              <a:rPr lang="ar-JO" sz="4000" dirty="0" smtClean="0">
                <a:cs typeface="AL-Mohanad Bold"/>
              </a:rPr>
              <a:t>-</a:t>
            </a:r>
            <a:r>
              <a:rPr lang="ar-SA" sz="4000" dirty="0" smtClean="0">
                <a:cs typeface="AL-Mohanad Bold"/>
              </a:rPr>
              <a:t>الاتصال بالبيئة</a:t>
            </a:r>
            <a:r>
              <a:rPr lang="ar-JO" sz="4000" dirty="0" smtClean="0">
                <a:cs typeface="AL-Mohanad Bold"/>
              </a:rPr>
              <a:t> المحيطة</a:t>
            </a:r>
            <a:endParaRPr lang="en-US" sz="4000" dirty="0" smtClean="0">
              <a:cs typeface="AL-Mohanad Bold"/>
            </a:endParaRPr>
          </a:p>
          <a:p>
            <a:pPr rtl="1"/>
            <a:r>
              <a:rPr lang="ar-EG" sz="4000" dirty="0" smtClean="0">
                <a:cs typeface="AL-Mohanad Bold"/>
              </a:rPr>
              <a:t>2-</a:t>
            </a:r>
            <a:r>
              <a:rPr lang="ar-EG" sz="4000" dirty="0" err="1" smtClean="0">
                <a:cs typeface="AL-Mohanad Bold"/>
              </a:rPr>
              <a:t>الإتزان</a:t>
            </a:r>
            <a:r>
              <a:rPr lang="ar-EG" sz="4000" dirty="0" smtClean="0">
                <a:cs typeface="AL-Mohanad Bold"/>
              </a:rPr>
              <a:t> </a:t>
            </a:r>
            <a:r>
              <a:rPr lang="ar-JO" sz="4000" dirty="0" smtClean="0">
                <a:cs typeface="AL-Mohanad Bold"/>
              </a:rPr>
              <a:t>  </a:t>
            </a:r>
            <a:r>
              <a:rPr lang="ar-EG" sz="4000" dirty="0" err="1" smtClean="0">
                <a:cs typeface="AL-Mohanad Bold"/>
              </a:rPr>
              <a:t>الإنفعال</a:t>
            </a:r>
            <a:r>
              <a:rPr lang="ar-JO" sz="4000" dirty="0" smtClean="0">
                <a:cs typeface="AL-Mohanad Bold"/>
              </a:rPr>
              <a:t>ي</a:t>
            </a:r>
            <a:endParaRPr lang="en-US" sz="4000" dirty="0" smtClean="0">
              <a:cs typeface="AL-Mohanad Bold"/>
            </a:endParaRPr>
          </a:p>
          <a:p>
            <a:pPr rtl="1"/>
            <a:r>
              <a:rPr lang="ar-EG" sz="4000" dirty="0" smtClean="0">
                <a:cs typeface="AL-Mohanad Bold"/>
              </a:rPr>
              <a:t>3- التعبير عن المشكلات دون ضبط  </a:t>
            </a:r>
            <a:endParaRPr lang="en-US" sz="4000" dirty="0" smtClean="0">
              <a:cs typeface="AL-Mohanad Bold"/>
            </a:endParaRPr>
          </a:p>
          <a:p>
            <a:pPr rtl="1"/>
            <a:r>
              <a:rPr lang="ar-EG" sz="4000" dirty="0" smtClean="0">
                <a:cs typeface="AL-Mohanad Bold"/>
              </a:rPr>
              <a:t>4- توظيف العمليات العقلية</a:t>
            </a:r>
            <a:endParaRPr lang="en-US" sz="4000" dirty="0" smtClean="0">
              <a:cs typeface="AL-Mohanad Bold"/>
            </a:endParaRPr>
          </a:p>
          <a:p>
            <a:pPr rtl="1"/>
            <a:r>
              <a:rPr lang="ar-EG" sz="4000" dirty="0" smtClean="0">
                <a:cs typeface="AL-Mohanad Bold"/>
              </a:rPr>
              <a:t>5- تنمية الحواس  </a:t>
            </a:r>
            <a:r>
              <a:rPr lang="ar-JO" sz="4000" dirty="0" smtClean="0">
                <a:cs typeface="AL-Mohanad Bold"/>
              </a:rPr>
              <a:t>المختلفة</a:t>
            </a:r>
            <a:r>
              <a:rPr lang="ar-EG" sz="4000" dirty="0" smtClean="0">
                <a:cs typeface="AL-Mohanad Bold"/>
              </a:rPr>
              <a:t>             </a:t>
            </a:r>
            <a:endParaRPr lang="en-US" sz="4000" dirty="0" smtClean="0">
              <a:cs typeface="AL-Mohanad Bold"/>
            </a:endParaRPr>
          </a:p>
          <a:p>
            <a:pPr rtl="1"/>
            <a:r>
              <a:rPr lang="ar-EG" sz="4000" dirty="0" smtClean="0">
                <a:cs typeface="AL-Mohanad Bold"/>
              </a:rPr>
              <a:t>6- الشعور بالثقة</a:t>
            </a:r>
            <a:r>
              <a:rPr lang="ar-JO" sz="4000" dirty="0" smtClean="0">
                <a:cs typeface="AL-Mohanad Bold"/>
              </a:rPr>
              <a:t> بالنفس</a:t>
            </a:r>
            <a:r>
              <a:rPr lang="ar-JO" sz="4000" dirty="0" smtClean="0"/>
              <a:t/>
            </a:r>
            <a:br>
              <a:rPr lang="ar-JO" sz="4000" dirty="0" smtClean="0"/>
            </a:br>
            <a:endParaRPr lang="ar-JO" sz="4000" dirty="0" smtClean="0">
              <a:cs typeface="AL-Mohanad Bold"/>
            </a:endParaRPr>
          </a:p>
          <a:p>
            <a:pPr rtl="1"/>
            <a:endParaRPr lang="ar-J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JO" dirty="0" smtClean="0">
                <a:cs typeface="AL-Mohanad Bold" pitchFamily="2" charset="-78"/>
              </a:rPr>
              <a:t>أهمية ممارسة الفن لذوي الاحتياجات الخاصة(يتبع)</a:t>
            </a:r>
            <a:endParaRPr lang="ar-JO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524001"/>
            <a:ext cx="8915400" cy="4419600"/>
          </a:xfrm>
        </p:spPr>
        <p:txBody>
          <a:bodyPr/>
          <a:lstStyle/>
          <a:p>
            <a:pPr rtl="1"/>
            <a:r>
              <a:rPr lang="ar-JO" sz="4000" dirty="0" smtClean="0">
                <a:cs typeface="AL-Mohanad Bold"/>
              </a:rPr>
              <a:t>7</a:t>
            </a:r>
            <a:r>
              <a:rPr lang="ar-EG" sz="4000" dirty="0" smtClean="0">
                <a:cs typeface="AL-Mohanad Bold"/>
              </a:rPr>
              <a:t>- التنفيس </a:t>
            </a:r>
            <a:r>
              <a:rPr lang="ar-JO" sz="4000" dirty="0" smtClean="0">
                <a:cs typeface="AL-Mohanad Bold"/>
              </a:rPr>
              <a:t>عن الانفعالات</a:t>
            </a:r>
            <a:r>
              <a:rPr lang="ar-EG" sz="4000" dirty="0" smtClean="0">
                <a:cs typeface="AL-Mohanad Bold"/>
              </a:rPr>
              <a:t>                                 </a:t>
            </a:r>
            <a:endParaRPr lang="en-US" sz="4000" dirty="0" smtClean="0">
              <a:cs typeface="AL-Mohanad Bold"/>
            </a:endParaRPr>
          </a:p>
          <a:p>
            <a:pPr rtl="1"/>
            <a:r>
              <a:rPr lang="ar-EG" sz="4000" dirty="0" smtClean="0">
                <a:cs typeface="AL-Mohanad Bold"/>
              </a:rPr>
              <a:t>8- إعداد أطفال غير عاديين لحياة عادية</a:t>
            </a:r>
            <a:endParaRPr lang="ar-JO" sz="4000" dirty="0" smtClean="0">
              <a:cs typeface="AL-Mohanad Bold"/>
            </a:endParaRPr>
          </a:p>
          <a:p>
            <a:pPr rtl="1"/>
            <a:r>
              <a:rPr lang="ar-JO" sz="4000" dirty="0" smtClean="0">
                <a:cs typeface="AL-Mohanad Bold"/>
              </a:rPr>
              <a:t>9-</a:t>
            </a:r>
            <a:r>
              <a:rPr lang="ar-EG" sz="4000" dirty="0" smtClean="0">
                <a:cs typeface="AL-Mohanad Bold"/>
              </a:rPr>
              <a:t> إعادة تكيف الطفل غير العادي         </a:t>
            </a:r>
            <a:endParaRPr lang="en-US" sz="4000" dirty="0" smtClean="0">
              <a:cs typeface="AL-Mohanad Bold"/>
            </a:endParaRPr>
          </a:p>
          <a:p>
            <a:pPr rtl="1"/>
            <a:r>
              <a:rPr lang="ar-JO" sz="4000" dirty="0" smtClean="0">
                <a:cs typeface="AL-Mohanad Bold"/>
              </a:rPr>
              <a:t>10</a:t>
            </a:r>
            <a:r>
              <a:rPr lang="ar-EG" sz="4000" dirty="0" smtClean="0">
                <a:cs typeface="AL-Mohanad Bold"/>
              </a:rPr>
              <a:t>- تعويض الطفل غير العادي عن جوانب النقص</a:t>
            </a:r>
            <a:endParaRPr lang="en-US" sz="4000" dirty="0" smtClean="0">
              <a:cs typeface="AL-Mohanad Bold"/>
            </a:endParaRPr>
          </a:p>
          <a:p>
            <a:pPr rtl="1"/>
            <a:r>
              <a:rPr lang="ar-JO" sz="4000" dirty="0" smtClean="0">
                <a:cs typeface="AL-Mohanad Bold"/>
              </a:rPr>
              <a:t>11</a:t>
            </a:r>
            <a:r>
              <a:rPr lang="ar-EG" sz="4000" dirty="0" smtClean="0">
                <a:cs typeface="AL-Mohanad Bold"/>
              </a:rPr>
              <a:t>- الكشف عن خصائص فنون الأفراد غير العاديين</a:t>
            </a:r>
            <a:endParaRPr lang="en-US" sz="4000" dirty="0" smtClean="0">
              <a:cs typeface="AL-Mohanad Bold"/>
            </a:endParaRPr>
          </a:p>
          <a:p>
            <a:r>
              <a:rPr lang="ar-JO" sz="4000" dirty="0" smtClean="0">
                <a:cs typeface="AL-Mohanad Bold"/>
              </a:rPr>
              <a:t>12</a:t>
            </a:r>
            <a:r>
              <a:rPr lang="ar-EG" sz="4000" dirty="0" smtClean="0">
                <a:cs typeface="AL-Mohanad Bold"/>
              </a:rPr>
              <a:t>- العلاج بالفن</a:t>
            </a:r>
            <a:endParaRPr lang="ar-JO" sz="4000" dirty="0" smtClean="0">
              <a:cs typeface="AL-Mohanad Bold"/>
            </a:endParaRPr>
          </a:p>
          <a:p>
            <a:pPr rtl="1"/>
            <a:endParaRPr lang="ar-SA" sz="3600" dirty="0" smtClean="0">
              <a:cs typeface="AL-Mohanad Bold"/>
            </a:endParaRPr>
          </a:p>
          <a:p>
            <a:pPr rtl="1"/>
            <a:endParaRPr lang="ar-JO" dirty="0" smtClean="0">
              <a:cs typeface="AL-Mohanad Bold"/>
            </a:endParaRPr>
          </a:p>
          <a:p>
            <a:endParaRPr lang="ar-JO" dirty="0"/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648200" y="6324600"/>
            <a:ext cx="736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9C76AEC-63C4-406B-A122-9A149694D6EB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  <p:sp>
        <p:nvSpPr>
          <p:cNvPr id="5" name="مربع نص 4"/>
          <p:cNvSpPr txBox="1">
            <a:spLocks noChangeArrowheads="1"/>
          </p:cNvSpPr>
          <p:nvPr/>
        </p:nvSpPr>
        <p:spPr bwMode="auto">
          <a:xfrm>
            <a:off x="3886200" y="6581001"/>
            <a:ext cx="175259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1200" b="1" dirty="0">
                <a:solidFill>
                  <a:schemeClr val="bg1"/>
                </a:solidFill>
              </a:rPr>
              <a:t>دكتور/ خالد </a:t>
            </a:r>
            <a:r>
              <a:rPr lang="ar-JO" sz="1200" b="1" dirty="0" smtClean="0">
                <a:solidFill>
                  <a:schemeClr val="bg1"/>
                </a:solidFill>
              </a:rPr>
              <a:t>السعود</a:t>
            </a:r>
            <a:endParaRPr lang="ar-SA" sz="1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JO" dirty="0" smtClean="0">
                <a:cs typeface="AL-Mohanad Bold" pitchFamily="2" charset="-78"/>
              </a:rPr>
              <a:t>أهمية ممارسة الفن لذوي الاحتياجات الخاصة(يتبع)</a:t>
            </a:r>
            <a:endParaRPr lang="ar-JO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JO" sz="4000" dirty="0" smtClean="0">
                <a:cs typeface="AL-Mohanad Bold"/>
              </a:rPr>
              <a:t>وهناك أهداف كثيرة تعمل التربية الفنية على تحقيها لهذه الفئة منها: </a:t>
            </a:r>
          </a:p>
          <a:p>
            <a:pPr rtl="1"/>
            <a:r>
              <a:rPr lang="ar-JO" sz="4000" dirty="0" smtClean="0">
                <a:cs typeface="AL-Mohanad Bold"/>
              </a:rPr>
              <a:t>13-</a:t>
            </a:r>
            <a:r>
              <a:rPr lang="ar-EG" sz="4000" dirty="0" smtClean="0">
                <a:cs typeface="AL-Mohanad Bold"/>
              </a:rPr>
              <a:t>الإسهام</a:t>
            </a:r>
            <a:r>
              <a:rPr lang="ar-JO" sz="4000" dirty="0" smtClean="0">
                <a:cs typeface="AL-Mohanad Bold"/>
              </a:rPr>
              <a:t> </a:t>
            </a:r>
            <a:r>
              <a:rPr lang="ar-EG" sz="4000" dirty="0" smtClean="0">
                <a:cs typeface="AL-Mohanad Bold"/>
              </a:rPr>
              <a:t>في بناء المجتمع وإعداد المواطن الصالح </a:t>
            </a:r>
            <a:endParaRPr lang="en-US" sz="4000" dirty="0" smtClean="0">
              <a:cs typeface="AL-Mohanad Bold"/>
            </a:endParaRPr>
          </a:p>
          <a:p>
            <a:pPr rtl="1"/>
            <a:r>
              <a:rPr lang="ar-JO" sz="4000" dirty="0" smtClean="0">
                <a:cs typeface="AL-Mohanad Bold"/>
              </a:rPr>
              <a:t>14-</a:t>
            </a:r>
            <a:r>
              <a:rPr lang="ar-EG" sz="4000" dirty="0" smtClean="0">
                <a:cs typeface="AL-Mohanad Bold"/>
              </a:rPr>
              <a:t>تحقيق الذات</a:t>
            </a:r>
            <a:endParaRPr lang="en-US" sz="4000" dirty="0" smtClean="0">
              <a:cs typeface="AL-Mohanad Bold"/>
            </a:endParaRPr>
          </a:p>
          <a:p>
            <a:pPr rtl="1"/>
            <a:r>
              <a:rPr lang="ar-JO" sz="4000" dirty="0" smtClean="0">
                <a:cs typeface="AL-Mohanad Bold"/>
              </a:rPr>
              <a:t>15</a:t>
            </a:r>
            <a:r>
              <a:rPr lang="ar-EG" sz="4000" dirty="0" smtClean="0">
                <a:cs typeface="AL-Mohanad Bold"/>
              </a:rPr>
              <a:t>- تحقيق التوافق ( الشخصي </a:t>
            </a:r>
            <a:r>
              <a:rPr lang="ar-EG" sz="4000" dirty="0" err="1" smtClean="0">
                <a:cs typeface="AL-Mohanad Bold"/>
              </a:rPr>
              <a:t>والإنفعال</a:t>
            </a:r>
            <a:r>
              <a:rPr lang="ar-JO" sz="4000" dirty="0" smtClean="0">
                <a:cs typeface="AL-Mohanad Bold"/>
              </a:rPr>
              <a:t>ي</a:t>
            </a:r>
            <a:r>
              <a:rPr lang="ar-EG" sz="4000" dirty="0" smtClean="0">
                <a:cs typeface="AL-Mohanad Bold"/>
              </a:rPr>
              <a:t>- التربوي- المهني- </a:t>
            </a:r>
            <a:r>
              <a:rPr lang="ar-EG" sz="4000" dirty="0" err="1" smtClean="0">
                <a:cs typeface="AL-Mohanad Bold"/>
              </a:rPr>
              <a:t>الإجتماع</a:t>
            </a:r>
            <a:r>
              <a:rPr lang="ar-JO" sz="4000" dirty="0" smtClean="0">
                <a:cs typeface="AL-Mohanad Bold"/>
              </a:rPr>
              <a:t>ي</a:t>
            </a:r>
            <a:r>
              <a:rPr lang="ar-EG" sz="4000" dirty="0" smtClean="0">
                <a:cs typeface="AL-Mohanad Bold"/>
              </a:rPr>
              <a:t>).</a:t>
            </a:r>
            <a:endParaRPr lang="en-US" sz="4000" dirty="0" smtClean="0">
              <a:cs typeface="AL-Mohanad Bold"/>
            </a:endParaRPr>
          </a:p>
          <a:p>
            <a:pPr rtl="1"/>
            <a:r>
              <a:rPr lang="ar-JO" sz="4000" dirty="0" smtClean="0">
                <a:cs typeface="AL-Mohanad Bold"/>
              </a:rPr>
              <a:t>16</a:t>
            </a:r>
            <a:r>
              <a:rPr lang="ar-EG" sz="4000" dirty="0" smtClean="0">
                <a:cs typeface="AL-Mohanad Bold"/>
              </a:rPr>
              <a:t>- الاهتمام بالقيمة الفردية.      </a:t>
            </a:r>
            <a:endParaRPr lang="en-US" sz="4000" dirty="0" smtClean="0">
              <a:cs typeface="AL-Mohanad Bold"/>
            </a:endParaRPr>
          </a:p>
          <a:p>
            <a:endParaRPr lang="ar-JO" dirty="0"/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648200" y="6324600"/>
            <a:ext cx="736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9C76AEC-63C4-406B-A122-9A149694D6EB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  <p:sp>
        <p:nvSpPr>
          <p:cNvPr id="5" name="مربع نص 4"/>
          <p:cNvSpPr txBox="1">
            <a:spLocks noChangeArrowheads="1"/>
          </p:cNvSpPr>
          <p:nvPr/>
        </p:nvSpPr>
        <p:spPr bwMode="auto">
          <a:xfrm>
            <a:off x="3962400" y="6581001"/>
            <a:ext cx="175259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1200" b="1" dirty="0">
                <a:solidFill>
                  <a:schemeClr val="bg1"/>
                </a:solidFill>
              </a:rPr>
              <a:t>دكتور/ خالد </a:t>
            </a:r>
            <a:r>
              <a:rPr lang="ar-JO" sz="1200" b="1" dirty="0" smtClean="0">
                <a:solidFill>
                  <a:schemeClr val="bg1"/>
                </a:solidFill>
              </a:rPr>
              <a:t>السعود</a:t>
            </a:r>
            <a:endParaRPr lang="ar-SA" sz="1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JO" dirty="0" smtClean="0">
                <a:cs typeface="AL-Mohanad Bold" pitchFamily="2" charset="-78"/>
              </a:rPr>
              <a:t>أهمية ممارسة الفن لذوي الاحتياجات الخاصة(يتبع)</a:t>
            </a:r>
            <a:endParaRPr lang="ar-JO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JO" sz="4000" b="1" dirty="0" smtClean="0">
                <a:cs typeface="AL-Mohanad Bold"/>
              </a:rPr>
              <a:t>1-</a:t>
            </a:r>
            <a:r>
              <a:rPr lang="ar-SA" sz="4000" b="1" dirty="0" smtClean="0">
                <a:cs typeface="AL-Mohanad Bold"/>
              </a:rPr>
              <a:t>الاتصال بالبيئة</a:t>
            </a:r>
            <a:r>
              <a:rPr lang="en-US" sz="4000" dirty="0" smtClean="0">
                <a:cs typeface="AL-Mohanad Bold"/>
              </a:rPr>
              <a:t/>
            </a:r>
            <a:br>
              <a:rPr lang="en-US" sz="4000" dirty="0" smtClean="0">
                <a:cs typeface="AL-Mohanad Bold"/>
              </a:rPr>
            </a:br>
            <a:r>
              <a:rPr lang="ar-SA" sz="4000" dirty="0" smtClean="0">
                <a:cs typeface="AL-Mohanad Bold"/>
              </a:rPr>
              <a:t>أن ممارسات </a:t>
            </a:r>
            <a:r>
              <a:rPr lang="ar-JO" sz="4000" dirty="0" smtClean="0">
                <a:cs typeface="AL-Mohanad Bold"/>
              </a:rPr>
              <a:t>الأعمال الفنية من قبل هذه الفئة </a:t>
            </a:r>
            <a:r>
              <a:rPr lang="ar-JO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ohanad Bold"/>
              </a:rPr>
              <a:t>تجعلهم يوثقون علاقاتهم بالبيئة المحيطة بهم </a:t>
            </a:r>
            <a:r>
              <a:rPr lang="ar-JO" sz="4000" dirty="0" smtClean="0">
                <a:cs typeface="AL-Mohanad Bold"/>
              </a:rPr>
              <a:t>، كما تجهلهم </a:t>
            </a:r>
            <a:r>
              <a:rPr lang="ar-S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ohanad Bold"/>
              </a:rPr>
              <a:t>يتمكنوا من التعبير عن أنفسهم</a:t>
            </a:r>
            <a:r>
              <a:rPr lang="ar-SA" sz="4000" dirty="0" smtClean="0">
                <a:cs typeface="AL-Mohanad Bold"/>
              </a:rPr>
              <a:t> </a:t>
            </a:r>
            <a:r>
              <a:rPr lang="ar-JO" sz="4000" dirty="0" smtClean="0">
                <a:cs typeface="AL-Mohanad Bold"/>
              </a:rPr>
              <a:t>، خاصة تلك الفئة التي </a:t>
            </a:r>
            <a:r>
              <a:rPr lang="ar-SA" sz="4000" dirty="0" smtClean="0">
                <a:cs typeface="AL-Mohanad Bold"/>
              </a:rPr>
              <a:t>فقد</a:t>
            </a:r>
            <a:r>
              <a:rPr lang="ar-JO" sz="4000" dirty="0" smtClean="0">
                <a:cs typeface="AL-Mohanad Bold"/>
              </a:rPr>
              <a:t>ت</a:t>
            </a:r>
            <a:r>
              <a:rPr lang="ar-SA" sz="4000" dirty="0" smtClean="0">
                <a:cs typeface="AL-Mohanad Bold"/>
              </a:rPr>
              <a:t> بعض وسائل التفاهم الرئيسية تماماً</a:t>
            </a:r>
            <a:r>
              <a:rPr lang="ar-JO" sz="4000" dirty="0" smtClean="0">
                <a:cs typeface="AL-Mohanad Bold"/>
              </a:rPr>
              <a:t> مع الآخرين والبيئة المحيطة</a:t>
            </a:r>
            <a:r>
              <a:rPr lang="ar-SA" sz="4000" dirty="0" smtClean="0">
                <a:cs typeface="AL-Mohanad Bold"/>
              </a:rPr>
              <a:t> ، </a:t>
            </a:r>
            <a:r>
              <a:rPr lang="ar-S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ohanad Bold"/>
              </a:rPr>
              <a:t>كالصم وضعاف السمع </a:t>
            </a:r>
            <a:r>
              <a:rPr lang="ar-SA" sz="4000" dirty="0" smtClean="0">
                <a:cs typeface="AL-Mohanad Bold"/>
              </a:rPr>
              <a:t>،</a:t>
            </a:r>
            <a:r>
              <a:rPr lang="ar-JO" sz="4000" dirty="0" smtClean="0">
                <a:cs typeface="AL-Mohanad Bold"/>
              </a:rPr>
              <a:t>والذين </a:t>
            </a:r>
            <a:r>
              <a:rPr lang="ar-JO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ohanad Bold"/>
              </a:rPr>
              <a:t>يعانون </a:t>
            </a:r>
            <a:r>
              <a:rPr lang="ar-S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ohanad Bold"/>
              </a:rPr>
              <a:t>من الوحدة والانغلاق </a:t>
            </a:r>
            <a:r>
              <a:rPr lang="ar-JO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ohanad Bold"/>
              </a:rPr>
              <a:t>و</a:t>
            </a:r>
            <a:r>
              <a:rPr lang="ar-S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ohanad Bold"/>
              </a:rPr>
              <a:t>يجدون صعوبة في خلق</a:t>
            </a:r>
            <a:r>
              <a:rPr lang="ar-JO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ohanad Bold"/>
              </a:rPr>
              <a:t> </a:t>
            </a:r>
            <a:r>
              <a:rPr lang="ar-S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ohanad Bold"/>
              </a:rPr>
              <a:t>الصلة بينهم وبين الآخرين</a:t>
            </a:r>
            <a:r>
              <a:rPr lang="ar-JO" sz="4000" dirty="0" smtClean="0">
                <a:cs typeface="AL-Mohanad Bold"/>
              </a:rPr>
              <a:t>.</a:t>
            </a:r>
            <a:endParaRPr lang="ar-JO" sz="4000" dirty="0">
              <a:cs typeface="AL-Mohanad Bold"/>
            </a:endParaRPr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648200" y="6324600"/>
            <a:ext cx="736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9C76AEC-63C4-406B-A122-9A149694D6EB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  <p:sp>
        <p:nvSpPr>
          <p:cNvPr id="5" name="مربع نص 4"/>
          <p:cNvSpPr txBox="1">
            <a:spLocks noChangeArrowheads="1"/>
          </p:cNvSpPr>
          <p:nvPr/>
        </p:nvSpPr>
        <p:spPr bwMode="auto">
          <a:xfrm>
            <a:off x="3962400" y="6581001"/>
            <a:ext cx="175259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1200" b="1" dirty="0">
                <a:solidFill>
                  <a:schemeClr val="bg1"/>
                </a:solidFill>
              </a:rPr>
              <a:t>دكتور/ خالد </a:t>
            </a:r>
            <a:r>
              <a:rPr lang="ar-JO" sz="1200" b="1" dirty="0" smtClean="0">
                <a:solidFill>
                  <a:schemeClr val="bg1"/>
                </a:solidFill>
              </a:rPr>
              <a:t>السعود</a:t>
            </a:r>
            <a:endParaRPr lang="ar-SA" sz="1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JO" dirty="0" smtClean="0">
                <a:cs typeface="AL-Mohanad Bold" pitchFamily="2" charset="-78"/>
              </a:rPr>
              <a:t>أهمية ممارسة الفن لذوي الاحتياجات الخاصة(يتبع)</a:t>
            </a:r>
            <a:endParaRPr lang="ar-JO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447801"/>
            <a:ext cx="8915400" cy="4678364"/>
          </a:xfrm>
        </p:spPr>
        <p:txBody>
          <a:bodyPr/>
          <a:lstStyle/>
          <a:p>
            <a:r>
              <a:rPr lang="ar-JO" sz="4000" b="1" dirty="0" smtClean="0">
                <a:cs typeface="AL-Mohanad Bold"/>
              </a:rPr>
              <a:t>2-</a:t>
            </a:r>
            <a:r>
              <a:rPr lang="ar-SA" sz="4000" b="1" dirty="0" smtClean="0">
                <a:cs typeface="AL-Mohanad Bold"/>
              </a:rPr>
              <a:t>الاتزان الانفعالي</a:t>
            </a:r>
            <a:r>
              <a:rPr lang="en-US" sz="4000" dirty="0" smtClean="0">
                <a:cs typeface="AL-Mohanad Bold"/>
              </a:rPr>
              <a:t/>
            </a:r>
            <a:br>
              <a:rPr lang="en-US" sz="4000" dirty="0" smtClean="0">
                <a:cs typeface="AL-Mohanad Bold"/>
              </a:rPr>
            </a:br>
            <a:r>
              <a:rPr lang="ar-SA" sz="4000" dirty="0" smtClean="0">
                <a:cs typeface="AL-Mohanad Bold"/>
              </a:rPr>
              <a:t>أن السماح للطفل من ذوي الاحتياجات الخاصة بممارسة التربية الفنية هو </a:t>
            </a:r>
            <a:r>
              <a:rPr lang="ar-S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ohanad Bold"/>
              </a:rPr>
              <a:t>سماح له بأن يكون عضوا مؤثراً في بيئته المحيطة </a:t>
            </a:r>
            <a:r>
              <a:rPr lang="ar-SA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ohanad Bold"/>
              </a:rPr>
              <a:t>به</a:t>
            </a:r>
            <a:r>
              <a:rPr lang="ar-S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ohanad Bold"/>
              </a:rPr>
              <a:t> </a:t>
            </a:r>
            <a:r>
              <a:rPr lang="ar-SA" sz="4000" dirty="0" smtClean="0">
                <a:cs typeface="AL-Mohanad Bold"/>
              </a:rPr>
              <a:t>، </a:t>
            </a:r>
            <a:r>
              <a:rPr lang="ar-JO" sz="4000" dirty="0" smtClean="0">
                <a:cs typeface="AL-Mohanad Bold"/>
              </a:rPr>
              <a:t>لان </a:t>
            </a:r>
            <a:r>
              <a:rPr lang="ar-SA" sz="4000" dirty="0" smtClean="0">
                <a:cs typeface="AL-Mohanad Bold"/>
              </a:rPr>
              <a:t>أعماله الفنية </a:t>
            </a:r>
            <a:r>
              <a:rPr lang="ar-JO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ohanad Bold"/>
              </a:rPr>
              <a:t>تعبر عن </a:t>
            </a:r>
            <a:r>
              <a:rPr lang="ar-S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ohanad Bold"/>
              </a:rPr>
              <a:t>وجهة نظر خاصة لا تتشابه مع </a:t>
            </a:r>
            <a:r>
              <a:rPr lang="ar-SA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ohanad Bold"/>
              </a:rPr>
              <a:t>الآخرين</a:t>
            </a:r>
            <a:r>
              <a:rPr lang="ar-SA" sz="3600" dirty="0" smtClean="0">
                <a:cs typeface="AL-Mohanad Bold"/>
              </a:rPr>
              <a:t> ، </a:t>
            </a:r>
            <a:r>
              <a:rPr lang="ar-SA" sz="3600" dirty="0" smtClean="0">
                <a:cs typeface="AL-Mohanad Bold"/>
              </a:rPr>
              <a:t>تختلف </a:t>
            </a:r>
            <a:r>
              <a:rPr lang="ar-JO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ohanad Bold"/>
              </a:rPr>
              <a:t>في </a:t>
            </a:r>
            <a:r>
              <a:rPr lang="ar-SA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ohanad Bold"/>
              </a:rPr>
              <a:t>المواقف الحياتية الأخرى </a:t>
            </a:r>
            <a:r>
              <a:rPr lang="ar-JO" sz="3600" dirty="0" smtClean="0">
                <a:cs typeface="AL-Mohanad Bold"/>
              </a:rPr>
              <a:t>و</a:t>
            </a:r>
            <a:r>
              <a:rPr lang="ar-SA" sz="3600" dirty="0" smtClean="0">
                <a:cs typeface="AL-Mohanad Bold"/>
              </a:rPr>
              <a:t>التي </a:t>
            </a:r>
            <a:r>
              <a:rPr lang="ar-JO" sz="3600" dirty="0" smtClean="0">
                <a:cs typeface="AL-Mohanad Bold"/>
              </a:rPr>
              <a:t>غالبا ما </a:t>
            </a:r>
            <a:r>
              <a:rPr lang="ar-SA" sz="3600" dirty="0" smtClean="0">
                <a:cs typeface="AL-Mohanad Bold"/>
              </a:rPr>
              <a:t>يكون فيها متأثراً بالآخرين طوال الوقت ، ومعتمداً عليهم ، </a:t>
            </a:r>
            <a:r>
              <a:rPr lang="ar-SA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ohanad Bold"/>
              </a:rPr>
              <a:t>لذلك</a:t>
            </a:r>
            <a:r>
              <a:rPr lang="ar-JO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ohanad Bold"/>
              </a:rPr>
              <a:t> </a:t>
            </a:r>
            <a:r>
              <a:rPr lang="ar-JO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ohanad Bold"/>
              </a:rPr>
              <a:t>فان دمجه مع </a:t>
            </a:r>
            <a:r>
              <a:rPr lang="ar-SA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ohanad Bold"/>
              </a:rPr>
              <a:t>الآخرين ، </a:t>
            </a:r>
            <a:r>
              <a:rPr lang="ar-JO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ohanad Bold"/>
              </a:rPr>
              <a:t>وتأثر كل منهما بالآخر</a:t>
            </a:r>
            <a:r>
              <a:rPr lang="ar-SA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ohanad Bold"/>
              </a:rPr>
              <a:t>، تحدثان نوعاً من الاتزان الانفعالي لدى هذا الطفل</a:t>
            </a:r>
            <a:r>
              <a:rPr lang="ar-JO" sz="3600" dirty="0" smtClean="0">
                <a:cs typeface="AL-Mohanad Bold"/>
              </a:rPr>
              <a:t>.</a:t>
            </a:r>
            <a:endParaRPr lang="ar-JO" sz="3600" dirty="0"/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648200" y="6324600"/>
            <a:ext cx="736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9C76AEC-63C4-406B-A122-9A149694D6EB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  <p:sp>
        <p:nvSpPr>
          <p:cNvPr id="5" name="مربع نص 4"/>
          <p:cNvSpPr txBox="1">
            <a:spLocks noChangeArrowheads="1"/>
          </p:cNvSpPr>
          <p:nvPr/>
        </p:nvSpPr>
        <p:spPr bwMode="auto">
          <a:xfrm>
            <a:off x="3962400" y="6581001"/>
            <a:ext cx="175259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1200" b="1" dirty="0">
                <a:solidFill>
                  <a:schemeClr val="bg1"/>
                </a:solidFill>
              </a:rPr>
              <a:t>دكتور/ خالد </a:t>
            </a:r>
            <a:r>
              <a:rPr lang="ar-JO" sz="1200" b="1" dirty="0" smtClean="0">
                <a:solidFill>
                  <a:schemeClr val="bg1"/>
                </a:solidFill>
              </a:rPr>
              <a:t>السعود</a:t>
            </a:r>
            <a:endParaRPr lang="ar-SA" sz="1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JO" dirty="0" smtClean="0">
                <a:cs typeface="AL-Mohanad Bold" pitchFamily="2" charset="-78"/>
              </a:rPr>
              <a:t>أهمية ممارسة الفن لذوي الاحتياجات الخاصة(يتبع)</a:t>
            </a:r>
            <a:endParaRPr lang="ar-JO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81000" y="1600201"/>
            <a:ext cx="9029700" cy="4525963"/>
          </a:xfrm>
        </p:spPr>
        <p:txBody>
          <a:bodyPr/>
          <a:lstStyle/>
          <a:p>
            <a:r>
              <a:rPr lang="ar-JO" sz="4000" b="1" dirty="0" smtClean="0">
                <a:cs typeface="AL-Mohanad Bold"/>
              </a:rPr>
              <a:t>3-</a:t>
            </a:r>
            <a:r>
              <a:rPr lang="ar-SA" sz="4000" b="1" dirty="0" smtClean="0">
                <a:cs typeface="AL-Mohanad Bold"/>
              </a:rPr>
              <a:t>التعبير عن المشكلات دون ضبط</a:t>
            </a:r>
            <a:r>
              <a:rPr lang="en-US" sz="4000" b="1" dirty="0" smtClean="0">
                <a:cs typeface="AL-Mohanad Bold"/>
              </a:rPr>
              <a:t> </a:t>
            </a:r>
            <a:r>
              <a:rPr lang="en-US" sz="4000" dirty="0" smtClean="0">
                <a:cs typeface="AL-Mohanad Bold"/>
              </a:rPr>
              <a:t/>
            </a:r>
            <a:br>
              <a:rPr lang="en-US" sz="4000" dirty="0" smtClean="0">
                <a:cs typeface="AL-Mohanad Bold"/>
              </a:rPr>
            </a:br>
            <a:r>
              <a:rPr lang="ar-SA" sz="4000" dirty="0" smtClean="0">
                <a:cs typeface="AL-Mohanad Bold"/>
              </a:rPr>
              <a:t>أن التعبير الفني وسيلة مهمة </a:t>
            </a:r>
            <a:r>
              <a:rPr lang="ar-JO" sz="4000" dirty="0" smtClean="0">
                <a:cs typeface="AL-Mohanad Bold"/>
              </a:rPr>
              <a:t>للفرد.بحيث</a:t>
            </a:r>
            <a:r>
              <a:rPr lang="ar-SA" sz="4000" dirty="0" smtClean="0">
                <a:cs typeface="AL-Mohanad Bold"/>
              </a:rPr>
              <a:t> </a:t>
            </a:r>
            <a:r>
              <a:rPr lang="ar-SA" sz="4000" dirty="0" smtClean="0">
                <a:cs typeface="AL-Mohanad Bold"/>
              </a:rPr>
              <a:t>يستطيع </a:t>
            </a:r>
            <a:r>
              <a:rPr lang="ar-JO" sz="4000" dirty="0" smtClean="0">
                <a:cs typeface="AL-Mohanad Bold"/>
              </a:rPr>
              <a:t>هذا </a:t>
            </a:r>
            <a:r>
              <a:rPr lang="ar-SA" sz="4000" dirty="0" smtClean="0">
                <a:cs typeface="AL-Mohanad Bold"/>
              </a:rPr>
              <a:t>الفرد من خلالها أن </a:t>
            </a:r>
            <a:r>
              <a:rPr lang="ar-S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ohanad Bold"/>
              </a:rPr>
              <a:t>يعبر وينفس عن صراعاته ومشكلاته </a:t>
            </a:r>
            <a:r>
              <a:rPr lang="ar-SA" sz="4000" dirty="0" smtClean="0">
                <a:cs typeface="AL-Mohanad Bold"/>
              </a:rPr>
              <a:t>، </a:t>
            </a:r>
            <a:r>
              <a:rPr lang="ar-JO" sz="4000" dirty="0" smtClean="0">
                <a:cs typeface="AL-Mohanad Bold"/>
              </a:rPr>
              <a:t>ودوافعه الظاهرة </a:t>
            </a:r>
            <a:r>
              <a:rPr lang="ar-JO" sz="4000" dirty="0" err="1" smtClean="0">
                <a:cs typeface="AL-Mohanad Bold"/>
              </a:rPr>
              <a:t>والباطنة</a:t>
            </a:r>
            <a:r>
              <a:rPr lang="ar-JO" sz="4000" dirty="0" smtClean="0">
                <a:cs typeface="AL-Mohanad Bold"/>
              </a:rPr>
              <a:t>- الشعور واللاشعور-</a:t>
            </a:r>
            <a:r>
              <a:rPr lang="ar-SA" sz="4000" dirty="0" smtClean="0">
                <a:cs typeface="AL-Mohanad Bold"/>
              </a:rPr>
              <a:t>دون أن يلجأ إلى عمليات الضبط </a:t>
            </a:r>
            <a:r>
              <a:rPr lang="ar-JO" sz="4000" dirty="0" smtClean="0">
                <a:cs typeface="AL-Mohanad Bold"/>
              </a:rPr>
              <a:t>كالحذف والإضافة </a:t>
            </a:r>
            <a:r>
              <a:rPr lang="ar-S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ohanad Bold"/>
              </a:rPr>
              <a:t>لكل </a:t>
            </a:r>
            <a:r>
              <a:rPr lang="ar-S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ohanad Bold"/>
              </a:rPr>
              <a:t>ما يراه غير ملائم للتعبير</a:t>
            </a:r>
            <a:r>
              <a:rPr lang="ar-SA" sz="4000" dirty="0" smtClean="0">
                <a:cs typeface="AL-Mohanad Bold"/>
              </a:rPr>
              <a:t>، وكما </a:t>
            </a:r>
            <a:r>
              <a:rPr lang="ar-SA" sz="4000" dirty="0" smtClean="0">
                <a:cs typeface="AL-Mohanad Bold"/>
              </a:rPr>
              <a:t>يحدث في وسائل التعبير الأخرى </a:t>
            </a:r>
            <a:r>
              <a:rPr lang="ar-JO" sz="4000" dirty="0" err="1" smtClean="0">
                <a:cs typeface="AL-Mohanad Bold"/>
              </a:rPr>
              <a:t>.</a:t>
            </a:r>
            <a:r>
              <a:rPr lang="ar-S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ohanad Bold"/>
              </a:rPr>
              <a:t>وهذا ما يسمى بالإشباع البديل للدوافع</a:t>
            </a:r>
            <a:r>
              <a:rPr lang="en-US" sz="4000" dirty="0" smtClean="0">
                <a:cs typeface="AL-Mohanad Bold"/>
              </a:rPr>
              <a:t/>
            </a:r>
            <a:br>
              <a:rPr lang="en-US" sz="4000" dirty="0" smtClean="0">
                <a:cs typeface="AL-Mohanad Bold"/>
              </a:rPr>
            </a:br>
            <a:endParaRPr lang="ar-JO" sz="4000" dirty="0" smtClean="0">
              <a:cs typeface="AL-Mohanad Bold"/>
            </a:endParaRPr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648200" y="6324600"/>
            <a:ext cx="736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9C76AEC-63C4-406B-A122-9A149694D6EB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  <p:sp>
        <p:nvSpPr>
          <p:cNvPr id="5" name="مربع نص 4"/>
          <p:cNvSpPr txBox="1">
            <a:spLocks noChangeArrowheads="1"/>
          </p:cNvSpPr>
          <p:nvPr/>
        </p:nvSpPr>
        <p:spPr bwMode="auto">
          <a:xfrm>
            <a:off x="3962400" y="6581001"/>
            <a:ext cx="175259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1200" b="1" dirty="0">
                <a:solidFill>
                  <a:schemeClr val="bg1"/>
                </a:solidFill>
              </a:rPr>
              <a:t>دكتور/ خالد </a:t>
            </a:r>
            <a:r>
              <a:rPr lang="ar-JO" sz="1200" b="1" dirty="0" smtClean="0">
                <a:solidFill>
                  <a:schemeClr val="bg1"/>
                </a:solidFill>
              </a:rPr>
              <a:t>السعود</a:t>
            </a:r>
            <a:endParaRPr lang="ar-SA" sz="1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JO" dirty="0" smtClean="0">
                <a:cs typeface="AL-Mohanad Bold" pitchFamily="2" charset="-78"/>
              </a:rPr>
              <a:t>أأهمية ممارسة الفن لذوي الاحتياجات الخاصة(يتبع)</a:t>
            </a:r>
            <a:endParaRPr lang="ar-JO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04800" y="1600201"/>
            <a:ext cx="9220200" cy="4525963"/>
          </a:xfrm>
        </p:spPr>
        <p:txBody>
          <a:bodyPr/>
          <a:lstStyle/>
          <a:p>
            <a:r>
              <a:rPr lang="ar-JO" sz="4000" b="1" dirty="0" smtClean="0">
                <a:cs typeface="AL-Mohanad Bold"/>
              </a:rPr>
              <a:t>4-</a:t>
            </a:r>
            <a:r>
              <a:rPr lang="ar-SA" sz="4000" b="1" dirty="0" smtClean="0">
                <a:cs typeface="AL-Mohanad Bold"/>
              </a:rPr>
              <a:t>توظيف العمليات العقلية</a:t>
            </a:r>
            <a:r>
              <a:rPr lang="en-US" sz="4000" dirty="0" smtClean="0">
                <a:cs typeface="AL-Mohanad Bold"/>
              </a:rPr>
              <a:t/>
            </a:r>
            <a:br>
              <a:rPr lang="en-US" sz="4000" dirty="0" smtClean="0">
                <a:cs typeface="AL-Mohanad Bold"/>
              </a:rPr>
            </a:br>
            <a:r>
              <a:rPr lang="ar-SA" sz="4000" dirty="0" smtClean="0">
                <a:cs typeface="AL-Mohanad Bold"/>
              </a:rPr>
              <a:t>أن ممارسات الفن </a:t>
            </a:r>
            <a:r>
              <a:rPr lang="ar-S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ohanad Bold"/>
              </a:rPr>
              <a:t>لها تأثيرها الايجابي على الأفراد ذوي الاحتياجات</a:t>
            </a:r>
            <a:r>
              <a:rPr lang="ar-JO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ohanad Bold"/>
              </a:rPr>
              <a:t> </a:t>
            </a:r>
            <a:r>
              <a:rPr lang="ar-S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ohanad Bold"/>
              </a:rPr>
              <a:t>الخاصة</a:t>
            </a:r>
            <a:r>
              <a:rPr lang="ar-SA" sz="4000" dirty="0" smtClean="0">
                <a:cs typeface="AL-Mohanad Bold"/>
              </a:rPr>
              <a:t> ، من حيث </a:t>
            </a:r>
            <a:r>
              <a:rPr lang="ar-S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ohanad Bold"/>
              </a:rPr>
              <a:t>توظيف العمليات العقلية كالملاحظة والانتباه والإحساس والإدراك والاختيار والتعميم والقدرة على فهم المعلومات البصرية </a:t>
            </a:r>
            <a:r>
              <a:rPr lang="ar-SA" sz="4000" dirty="0" smtClean="0">
                <a:cs typeface="AL-Mohanad Bold"/>
              </a:rPr>
              <a:t>، وكل هذا التوظيف من المتوقع الاستفادة منه في مواقف الحياة المختلفة ، </a:t>
            </a:r>
            <a:r>
              <a:rPr lang="ar-JO" sz="4000" dirty="0" smtClean="0">
                <a:cs typeface="AL-Mohanad Bold"/>
              </a:rPr>
              <a:t>الأمر الذي يجعل من </a:t>
            </a:r>
            <a:r>
              <a:rPr lang="ar-SA" sz="4000" dirty="0" smtClean="0">
                <a:cs typeface="AL-Mohanad Bold"/>
              </a:rPr>
              <a:t>الممارسات الفنية </a:t>
            </a:r>
            <a:r>
              <a:rPr lang="ar-S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ohanad Bold"/>
              </a:rPr>
              <a:t>وسيلة وجسراً لتعليم هذا الطفل وتكيفه مع مفردات البيئة</a:t>
            </a:r>
            <a:r>
              <a:rPr lang="ar-JO" sz="4000" dirty="0" smtClean="0">
                <a:cs typeface="AL-Mohanad Bold"/>
              </a:rPr>
              <a:t>.</a:t>
            </a:r>
            <a:r>
              <a:rPr lang="en-US" sz="4000" dirty="0" smtClean="0">
                <a:cs typeface="AL-Mohanad Bold"/>
              </a:rPr>
              <a:t> </a:t>
            </a:r>
            <a:br>
              <a:rPr lang="en-US" sz="4000" dirty="0" smtClean="0">
                <a:cs typeface="AL-Mohanad Bold"/>
              </a:rPr>
            </a:br>
            <a:endParaRPr lang="ar-JO" dirty="0">
              <a:cs typeface="AL-Mohanad Bold"/>
            </a:endParaRPr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648200" y="6324600"/>
            <a:ext cx="736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9C76AEC-63C4-406B-A122-9A149694D6EB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  <p:sp>
        <p:nvSpPr>
          <p:cNvPr id="5" name="مربع نص 4"/>
          <p:cNvSpPr txBox="1">
            <a:spLocks noChangeArrowheads="1"/>
          </p:cNvSpPr>
          <p:nvPr/>
        </p:nvSpPr>
        <p:spPr bwMode="auto">
          <a:xfrm>
            <a:off x="3962400" y="6581001"/>
            <a:ext cx="175259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1200" b="1" dirty="0">
                <a:solidFill>
                  <a:schemeClr val="bg1"/>
                </a:solidFill>
              </a:rPr>
              <a:t>دكتور/ خالد </a:t>
            </a:r>
            <a:r>
              <a:rPr lang="ar-JO" sz="1200" b="1" dirty="0" smtClean="0">
                <a:solidFill>
                  <a:schemeClr val="bg1"/>
                </a:solidFill>
              </a:rPr>
              <a:t>السعود</a:t>
            </a:r>
            <a:endParaRPr lang="ar-SA" sz="1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944562"/>
          </a:xfrm>
        </p:spPr>
        <p:txBody>
          <a:bodyPr/>
          <a:lstStyle/>
          <a:p>
            <a:r>
              <a:rPr lang="ar-JO" dirty="0" smtClean="0">
                <a:cs typeface="AL-Mohanad Bold" pitchFamily="2" charset="-78"/>
              </a:rPr>
              <a:t>أهمية ممارسة الفن لذوي الاحتياجات الخاصة(يتبع)</a:t>
            </a:r>
            <a:endParaRPr lang="ar-JO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04800" y="1295400"/>
            <a:ext cx="9067800" cy="4525963"/>
          </a:xfrm>
        </p:spPr>
        <p:txBody>
          <a:bodyPr/>
          <a:lstStyle/>
          <a:p>
            <a:r>
              <a:rPr lang="ar-JO" sz="4000" b="1" dirty="0" smtClean="0">
                <a:cs typeface="AL-Mohanad Bold"/>
              </a:rPr>
              <a:t>5-</a:t>
            </a:r>
            <a:r>
              <a:rPr lang="ar-SA" sz="4000" b="1" dirty="0" smtClean="0">
                <a:cs typeface="AL-Mohanad Bold"/>
              </a:rPr>
              <a:t>تنمية الحواس</a:t>
            </a:r>
            <a:r>
              <a:rPr lang="en-US" sz="4000" b="1" dirty="0" smtClean="0">
                <a:cs typeface="AL-Mohanad Bold"/>
              </a:rPr>
              <a:t> </a:t>
            </a:r>
            <a:r>
              <a:rPr lang="en-US" sz="4000" dirty="0" smtClean="0">
                <a:cs typeface="AL-Mohanad Bold"/>
              </a:rPr>
              <a:t/>
            </a:r>
            <a:br>
              <a:rPr lang="en-US" sz="4000" dirty="0" smtClean="0">
                <a:cs typeface="AL-Mohanad Bold"/>
              </a:rPr>
            </a:br>
            <a:r>
              <a:rPr lang="ar-JO" sz="4000" dirty="0" smtClean="0">
                <a:cs typeface="AL-Mohanad Bold"/>
              </a:rPr>
              <a:t>ممارسة الأعمال الفنية </a:t>
            </a:r>
            <a:r>
              <a:rPr lang="ar-JO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ohanad Bold"/>
              </a:rPr>
              <a:t>لها </a:t>
            </a:r>
            <a:r>
              <a:rPr lang="ar-S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ohanad Bold"/>
              </a:rPr>
              <a:t>تأثيرها الايجابي على تنمية الحواس </a:t>
            </a:r>
            <a:r>
              <a:rPr lang="ar-JO" sz="4000" dirty="0" smtClean="0">
                <a:cs typeface="AL-Mohanad Bold"/>
              </a:rPr>
              <a:t>لدى هذه الفئة</a:t>
            </a:r>
            <a:r>
              <a:rPr lang="ar-SA" sz="4000" dirty="0" smtClean="0">
                <a:cs typeface="AL-Mohanad Bold"/>
              </a:rPr>
              <a:t>، فهي تتيح </a:t>
            </a:r>
            <a:r>
              <a:rPr lang="ar-JO" sz="4000" dirty="0" smtClean="0">
                <a:cs typeface="AL-Mohanad Bold"/>
              </a:rPr>
              <a:t>لها </a:t>
            </a:r>
            <a:r>
              <a:rPr lang="ar-SA" sz="4000" dirty="0" smtClean="0">
                <a:cs typeface="AL-Mohanad Bold"/>
              </a:rPr>
              <a:t>وبعض من أعضاء الجسم ، كالبصر واللمس ، فرصة كبيرة لتناول الخامات ، ومعالج</a:t>
            </a:r>
            <a:r>
              <a:rPr lang="ar-JO" sz="4000" dirty="0" smtClean="0">
                <a:cs typeface="AL-Mohanad Bold"/>
              </a:rPr>
              <a:t>ته</a:t>
            </a:r>
            <a:r>
              <a:rPr lang="ar-SA" sz="4000" dirty="0" smtClean="0">
                <a:cs typeface="AL-Mohanad Bold"/>
              </a:rPr>
              <a:t>ا </a:t>
            </a:r>
            <a:r>
              <a:rPr lang="ar-JO" sz="4000" dirty="0" smtClean="0">
                <a:cs typeface="AL-Mohanad Bold"/>
              </a:rPr>
              <a:t>بشكل </a:t>
            </a:r>
            <a:r>
              <a:rPr lang="ar-SA" sz="4000" dirty="0" smtClean="0">
                <a:cs typeface="AL-Mohanad Bold"/>
              </a:rPr>
              <a:t>متنوع ، </a:t>
            </a:r>
            <a:r>
              <a:rPr lang="ar-JO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ohanad Bold"/>
              </a:rPr>
              <a:t>مما</a:t>
            </a:r>
            <a:r>
              <a:rPr lang="ar-S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ohanad Bold"/>
              </a:rPr>
              <a:t> يساعد على تنمية </a:t>
            </a:r>
            <a:r>
              <a:rPr lang="ar-JO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ohanad Bold"/>
              </a:rPr>
              <a:t>تلك </a:t>
            </a:r>
            <a:r>
              <a:rPr lang="ar-S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ohanad Bold"/>
              </a:rPr>
              <a:t>الحواس </a:t>
            </a:r>
            <a:r>
              <a:rPr lang="ar-SA" sz="4000" dirty="0" smtClean="0">
                <a:cs typeface="AL-Mohanad Bold"/>
              </a:rPr>
              <a:t>، </a:t>
            </a:r>
            <a:r>
              <a:rPr lang="ar-SA" sz="4000" dirty="0" err="1" smtClean="0">
                <a:cs typeface="AL-Mohanad Bold"/>
              </a:rPr>
              <a:t>و</a:t>
            </a:r>
            <a:r>
              <a:rPr lang="ar-JO" sz="4000" dirty="0" smtClean="0">
                <a:cs typeface="AL-Mohanad Bold"/>
              </a:rPr>
              <a:t>بالتالي </a:t>
            </a:r>
            <a:r>
              <a:rPr lang="ar-SA" sz="4000" dirty="0" smtClean="0">
                <a:cs typeface="AL-Mohanad Bold"/>
              </a:rPr>
              <a:t>القدرة على التمييز بين الأشكال </a:t>
            </a:r>
            <a:r>
              <a:rPr lang="ar-JO" sz="4000" dirty="0" smtClean="0">
                <a:cs typeface="AL-Mohanad Bold"/>
              </a:rPr>
              <a:t>و</a:t>
            </a:r>
            <a:r>
              <a:rPr lang="ar-SA" sz="4000" dirty="0" smtClean="0">
                <a:cs typeface="AL-Mohanad Bold"/>
              </a:rPr>
              <a:t>الهيئات والصور </a:t>
            </a:r>
            <a:r>
              <a:rPr lang="ar-SA" sz="4000" dirty="0" err="1" smtClean="0">
                <a:cs typeface="AL-Mohanad Bold"/>
              </a:rPr>
              <a:t>و</a:t>
            </a:r>
            <a:r>
              <a:rPr lang="ar-SA" sz="4000" dirty="0" smtClean="0">
                <a:cs typeface="AL-Mohanad Bold"/>
              </a:rPr>
              <a:t> الألوان وغيرها ، </a:t>
            </a:r>
            <a:r>
              <a:rPr lang="ar-JO" sz="3600" dirty="0" smtClean="0">
                <a:cs typeface="AL-Mohanad Bold"/>
              </a:rPr>
              <a:t>إضافة إلى المساعدة في </a:t>
            </a:r>
            <a:r>
              <a:rPr lang="ar-SA" sz="3600" dirty="0" smtClean="0">
                <a:cs typeface="AL-Mohanad Bold"/>
              </a:rPr>
              <a:t>توظيف </a:t>
            </a:r>
            <a:r>
              <a:rPr lang="ar-JO" sz="3600" dirty="0" smtClean="0">
                <a:cs typeface="AL-Mohanad Bold"/>
              </a:rPr>
              <a:t>عضلات الجسم</a:t>
            </a:r>
            <a:r>
              <a:rPr lang="ar-SA" sz="3600" dirty="0" smtClean="0">
                <a:cs typeface="AL-Mohanad Bold"/>
              </a:rPr>
              <a:t> </a:t>
            </a:r>
            <a:r>
              <a:rPr lang="ar-JO" sz="3600" dirty="0" smtClean="0">
                <a:cs typeface="AL-Mohanad Bold"/>
              </a:rPr>
              <a:t>ل</a:t>
            </a:r>
            <a:r>
              <a:rPr lang="ar-SA" sz="3600" dirty="0" smtClean="0">
                <a:cs typeface="AL-Mohanad Bold"/>
              </a:rPr>
              <a:t>اكتساب المهارات اليدوية</a:t>
            </a:r>
            <a:r>
              <a:rPr lang="ar-JO" sz="3600" dirty="0" smtClean="0">
                <a:cs typeface="AL-Mohanad Bold"/>
              </a:rPr>
              <a:t>.</a:t>
            </a:r>
          </a:p>
          <a:p>
            <a:endParaRPr lang="ar-JO" dirty="0"/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648200" y="6324600"/>
            <a:ext cx="736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9C76AEC-63C4-406B-A122-9A149694D6EB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  <p:sp>
        <p:nvSpPr>
          <p:cNvPr id="5" name="مربع نص 4"/>
          <p:cNvSpPr txBox="1">
            <a:spLocks noChangeArrowheads="1"/>
          </p:cNvSpPr>
          <p:nvPr/>
        </p:nvSpPr>
        <p:spPr bwMode="auto">
          <a:xfrm>
            <a:off x="3886200" y="6581001"/>
            <a:ext cx="175259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1200" b="1" dirty="0">
                <a:solidFill>
                  <a:schemeClr val="bg1"/>
                </a:solidFill>
              </a:rPr>
              <a:t>دكتور/ خالد </a:t>
            </a:r>
            <a:r>
              <a:rPr lang="ar-JO" sz="1200" b="1" dirty="0" smtClean="0">
                <a:solidFill>
                  <a:schemeClr val="bg1"/>
                </a:solidFill>
              </a:rPr>
              <a:t>السعود</a:t>
            </a:r>
            <a:endParaRPr lang="ar-SA" sz="1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JO" dirty="0" smtClean="0">
                <a:cs typeface="AL-Mohanad Bold" pitchFamily="2" charset="-78"/>
              </a:rPr>
              <a:t>أهمية ممارسة الفن لذوي الاحتياجات الخاصة(يتبع)</a:t>
            </a:r>
            <a:endParaRPr lang="ar-JO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04800" y="1371601"/>
            <a:ext cx="9105900" cy="4754564"/>
          </a:xfrm>
        </p:spPr>
        <p:txBody>
          <a:bodyPr/>
          <a:lstStyle/>
          <a:p>
            <a:r>
              <a:rPr lang="ar-JO" sz="4000" b="1" dirty="0" smtClean="0">
                <a:cs typeface="AL-Mohanad Bold"/>
              </a:rPr>
              <a:t>6-</a:t>
            </a:r>
            <a:r>
              <a:rPr lang="ar-SA" sz="4000" b="1" dirty="0" smtClean="0">
                <a:cs typeface="AL-Mohanad Bold"/>
              </a:rPr>
              <a:t>الشعور بالثقة</a:t>
            </a:r>
            <a:r>
              <a:rPr lang="ar-JO" sz="4000" b="1" dirty="0" smtClean="0">
                <a:cs typeface="AL-Mohanad Bold"/>
              </a:rPr>
              <a:t>وتعزيز النفس</a:t>
            </a:r>
            <a:r>
              <a:rPr lang="en-US" sz="4000" b="1" dirty="0" smtClean="0">
                <a:cs typeface="AL-Mohanad Bold"/>
              </a:rPr>
              <a:t> 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ar-SA" sz="4000" dirty="0" smtClean="0">
                <a:cs typeface="AL-Mohanad Bold"/>
              </a:rPr>
              <a:t>إن ممارسات </a:t>
            </a:r>
            <a:r>
              <a:rPr lang="ar-JO" sz="4000" dirty="0" smtClean="0">
                <a:cs typeface="AL-Mohanad Bold"/>
              </a:rPr>
              <a:t>الأعمال الفنية</a:t>
            </a:r>
            <a:r>
              <a:rPr lang="ar-SA" sz="4000" dirty="0" smtClean="0">
                <a:cs typeface="AL-Mohanad Bold"/>
              </a:rPr>
              <a:t>لها أهميتها لدى الكثير من ذوي الاحتياجات التربوية الخاصة</a:t>
            </a:r>
            <a:r>
              <a:rPr lang="ar-JO" sz="4000" dirty="0" smtClean="0">
                <a:cs typeface="AL-Mohanad Bold"/>
              </a:rPr>
              <a:t>.</a:t>
            </a:r>
            <a:r>
              <a:rPr lang="ar-SA" sz="4000" dirty="0" smtClean="0">
                <a:cs typeface="AL-Mohanad Bold"/>
              </a:rPr>
              <a:t> </a:t>
            </a:r>
            <a:r>
              <a:rPr lang="ar-S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ohanad Bold"/>
              </a:rPr>
              <a:t>الذين يميل بعضهم للعزلة</a:t>
            </a:r>
            <a:r>
              <a:rPr lang="ar-JO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ohanad Bold"/>
              </a:rPr>
              <a:t> والانطواء</a:t>
            </a:r>
            <a:r>
              <a:rPr lang="ar-S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ohanad Bold"/>
              </a:rPr>
              <a:t> </a:t>
            </a:r>
            <a:r>
              <a:rPr lang="ar-JO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ohanad Bold"/>
              </a:rPr>
              <a:t>ا</a:t>
            </a:r>
            <a:r>
              <a:rPr lang="ar-S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ohanad Bold"/>
              </a:rPr>
              <a:t>والانسحاب</a:t>
            </a:r>
            <a:r>
              <a:rPr lang="ar-JO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ohanad Bold"/>
              </a:rPr>
              <a:t> من المحيط</a:t>
            </a:r>
            <a:r>
              <a:rPr lang="ar-S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ohanad Bold"/>
              </a:rPr>
              <a:t> </a:t>
            </a:r>
            <a:r>
              <a:rPr lang="ar-SA" sz="4000" dirty="0" smtClean="0">
                <a:cs typeface="AL-Mohanad Bold"/>
              </a:rPr>
              <a:t>، </a:t>
            </a:r>
            <a:r>
              <a:rPr lang="ar-JO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ohanad Bold"/>
              </a:rPr>
              <a:t>نتيجة ما تحدثه</a:t>
            </a:r>
            <a:r>
              <a:rPr lang="ar-S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ohanad Bold"/>
              </a:rPr>
              <a:t> إعاقتهم من أحساس بضعف قدراتهم على التنافس والمشاركة</a:t>
            </a:r>
            <a:r>
              <a:rPr lang="ar-JO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ohanad Bold"/>
              </a:rPr>
              <a:t> والتواصل مع الآخرين</a:t>
            </a:r>
            <a:r>
              <a:rPr lang="ar-S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ohanad Bold"/>
              </a:rPr>
              <a:t> </a:t>
            </a:r>
            <a:r>
              <a:rPr lang="ar-SA" sz="4000" dirty="0" smtClean="0">
                <a:cs typeface="AL-Mohanad Bold"/>
              </a:rPr>
              <a:t>، </a:t>
            </a:r>
            <a:r>
              <a:rPr lang="ar-JO" sz="4000" dirty="0" smtClean="0">
                <a:cs typeface="AL-Mohanad Bold"/>
              </a:rPr>
              <a:t>فيأتي دور ممارسة الأعمال الفنية لتحد </a:t>
            </a:r>
            <a:r>
              <a:rPr lang="ar-JO" sz="4000" dirty="0" err="1" smtClean="0">
                <a:cs typeface="AL-Mohanad Bold"/>
              </a:rPr>
              <a:t>و</a:t>
            </a:r>
            <a:r>
              <a:rPr lang="ar-SA" sz="4000" dirty="0" smtClean="0">
                <a:cs typeface="AL-Mohanad Bold"/>
              </a:rPr>
              <a:t>تقلل </a:t>
            </a:r>
            <a:r>
              <a:rPr lang="ar-JO" sz="4000" dirty="0" smtClean="0">
                <a:cs typeface="AL-Mohanad Bold"/>
              </a:rPr>
              <a:t>من هذا الشعور والقصور</a:t>
            </a:r>
            <a:r>
              <a:rPr lang="ar-SA" sz="4000" dirty="0" smtClean="0">
                <a:cs typeface="AL-Mohanad Bold"/>
              </a:rPr>
              <a:t> والدونية ، وتنمي لديهم الشعور بالثقة </a:t>
            </a:r>
            <a:r>
              <a:rPr lang="ar-SA" sz="4000" dirty="0" err="1" smtClean="0">
                <a:cs typeface="AL-Mohanad Bold"/>
              </a:rPr>
              <a:t>بالنف</a:t>
            </a:r>
            <a:r>
              <a:rPr lang="ar-JO" sz="4000" dirty="0" smtClean="0">
                <a:cs typeface="AL-Mohanad Bold"/>
              </a:rPr>
              <a:t>س وتعزيزها -</a:t>
            </a:r>
            <a:r>
              <a:rPr lang="ar-JO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ohanad Bold"/>
              </a:rPr>
              <a:t>وهذا يعد أهم ادوار معلم هذه الفئة-</a:t>
            </a:r>
            <a:r>
              <a:rPr lang="ar-JO" sz="4000" dirty="0" smtClean="0">
                <a:cs typeface="AL-Mohanad Bold"/>
              </a:rPr>
              <a:t>.</a:t>
            </a:r>
            <a:r>
              <a:rPr lang="en-US" sz="4000" dirty="0" smtClean="0">
                <a:cs typeface="AL-Mohanad Bold"/>
              </a:rPr>
              <a:t> </a:t>
            </a:r>
            <a:br>
              <a:rPr lang="en-US" sz="4000" dirty="0" smtClean="0">
                <a:cs typeface="AL-Mohanad Bold"/>
              </a:rPr>
            </a:br>
            <a:r>
              <a:rPr lang="en-US" b="1" dirty="0" smtClean="0"/>
              <a:t/>
            </a:r>
            <a:br>
              <a:rPr lang="en-US" b="1" dirty="0" smtClean="0"/>
            </a:br>
            <a:endParaRPr lang="ar-JO" dirty="0"/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648200" y="6324600"/>
            <a:ext cx="736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9C76AEC-63C4-406B-A122-9A149694D6EB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  <p:sp>
        <p:nvSpPr>
          <p:cNvPr id="5" name="مربع نص 4"/>
          <p:cNvSpPr txBox="1">
            <a:spLocks noChangeArrowheads="1"/>
          </p:cNvSpPr>
          <p:nvPr/>
        </p:nvSpPr>
        <p:spPr bwMode="auto">
          <a:xfrm>
            <a:off x="4038600" y="6581001"/>
            <a:ext cx="175259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1200" b="1" dirty="0">
                <a:solidFill>
                  <a:schemeClr val="bg1"/>
                </a:solidFill>
              </a:rPr>
              <a:t>دكتور/ خالد </a:t>
            </a:r>
            <a:r>
              <a:rPr lang="ar-JO" sz="1200" b="1" dirty="0" smtClean="0">
                <a:solidFill>
                  <a:schemeClr val="bg1"/>
                </a:solidFill>
              </a:rPr>
              <a:t>السعود</a:t>
            </a:r>
            <a:endParaRPr lang="ar-SA" sz="1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944562"/>
          </a:xfrm>
        </p:spPr>
        <p:txBody>
          <a:bodyPr/>
          <a:lstStyle/>
          <a:p>
            <a:r>
              <a:rPr lang="ar-JO" dirty="0" smtClean="0">
                <a:cs typeface="AL-Mohanad Bold" pitchFamily="2" charset="-78"/>
              </a:rPr>
              <a:t>أهمية ممارسة الفن لذوي الاحتياجات الخاصة(يتبع)</a:t>
            </a:r>
            <a:endParaRPr lang="ar-JO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447801"/>
            <a:ext cx="8915400" cy="4678364"/>
          </a:xfrm>
        </p:spPr>
        <p:txBody>
          <a:bodyPr/>
          <a:lstStyle/>
          <a:p>
            <a:r>
              <a:rPr lang="ar-JO" sz="4000" b="1" dirty="0" smtClean="0">
                <a:cs typeface="AL-Mohanad Bold"/>
              </a:rPr>
              <a:t>7-</a:t>
            </a:r>
            <a:r>
              <a:rPr lang="ar-SA" sz="4000" b="1" dirty="0" smtClean="0">
                <a:cs typeface="AL-Mohanad Bold"/>
              </a:rPr>
              <a:t>التنفيس</a:t>
            </a:r>
            <a:r>
              <a:rPr lang="ar-JO" sz="4000" b="1" dirty="0" smtClean="0">
                <a:cs typeface="AL-Mohanad Bold"/>
              </a:rPr>
              <a:t> عن الانفعالات </a:t>
            </a:r>
            <a:endParaRPr lang="en-US" sz="4000" b="1" dirty="0" smtClean="0">
              <a:cs typeface="AL-Mohanad Bold"/>
            </a:endParaRPr>
          </a:p>
          <a:p>
            <a:r>
              <a:rPr lang="ar-JO" sz="4000" dirty="0" smtClean="0">
                <a:cs typeface="AL-Mohanad Bold"/>
              </a:rPr>
              <a:t>إن الصراعات الداخلية للفرد تجعله </a:t>
            </a:r>
            <a:r>
              <a:rPr lang="ar-JO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ohanad Bold"/>
              </a:rPr>
              <a:t>عديم الاستقرار </a:t>
            </a:r>
            <a:r>
              <a:rPr lang="ar-JO" sz="4000" dirty="0" smtClean="0">
                <a:cs typeface="AL-Mohanad Bold"/>
              </a:rPr>
              <a:t>وتسبب له ألاما مختلفة ، فقد أكد أرسطو قديما أن </a:t>
            </a:r>
            <a:r>
              <a:rPr lang="ar-JO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ohanad Bold"/>
              </a:rPr>
              <a:t>التنفيس والترويح عن النفس يعد من أكثر الأهداف ضرورة لاستقرار النفس البشرية وتطهيرها </a:t>
            </a:r>
            <a:r>
              <a:rPr lang="ar-JO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ohanad Bold"/>
              </a:rPr>
              <a:t>من </a:t>
            </a:r>
            <a:r>
              <a:rPr lang="ar-JO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ohanad Bold"/>
              </a:rPr>
              <a:t>الانفعالات الزائدة والمؤلمة </a:t>
            </a:r>
            <a:r>
              <a:rPr lang="ar-JO" sz="4000" dirty="0" smtClean="0">
                <a:cs typeface="AL-Mohanad Bold"/>
              </a:rPr>
              <a:t>، لذلك فان أفضل وسيلة لتحقيق هذا الهدف هو في ممارسة وإنتاج الأعمال الفنية من </a:t>
            </a:r>
            <a:r>
              <a:rPr lang="ar-JO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ohanad Bold"/>
              </a:rPr>
              <a:t>خلال إسقاط الأحاسيس والانفعالات على تلك الأعمال</a:t>
            </a:r>
            <a:r>
              <a:rPr lang="ar-JO" sz="4000" dirty="0" smtClean="0">
                <a:cs typeface="AL-Mohanad Bold"/>
              </a:rPr>
              <a:t>.</a:t>
            </a:r>
            <a:r>
              <a:rPr lang="ar-SA" sz="4000" dirty="0" smtClean="0">
                <a:cs typeface="AL-Mohanad Bold"/>
              </a:rPr>
              <a:t> </a:t>
            </a:r>
            <a:endParaRPr lang="ar-JO" dirty="0"/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648200" y="6324600"/>
            <a:ext cx="736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9C76AEC-63C4-406B-A122-9A149694D6EB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  <p:sp>
        <p:nvSpPr>
          <p:cNvPr id="5" name="مربع نص 4"/>
          <p:cNvSpPr txBox="1">
            <a:spLocks noChangeArrowheads="1"/>
          </p:cNvSpPr>
          <p:nvPr/>
        </p:nvSpPr>
        <p:spPr bwMode="auto">
          <a:xfrm>
            <a:off x="4038600" y="6581001"/>
            <a:ext cx="175259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1200" b="1" dirty="0">
                <a:solidFill>
                  <a:schemeClr val="bg1"/>
                </a:solidFill>
              </a:rPr>
              <a:t>دكتور/ خالد </a:t>
            </a:r>
            <a:r>
              <a:rPr lang="ar-JO" sz="1200" b="1" dirty="0" smtClean="0">
                <a:solidFill>
                  <a:schemeClr val="bg1"/>
                </a:solidFill>
              </a:rPr>
              <a:t>السعود</a:t>
            </a:r>
            <a:endParaRPr lang="ar-SA" sz="1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JO" dirty="0" smtClean="0">
                <a:cs typeface="AL-Mohanad Bold" pitchFamily="2" charset="-78"/>
              </a:rPr>
              <a:t>أهمية ممارسة الفن لذوي الاحتياجات الخاصة(يتبع)</a:t>
            </a:r>
            <a:endParaRPr lang="ar-JO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JO" sz="4000" b="1" dirty="0" smtClean="0">
                <a:cs typeface="AL-Mohanad Bold"/>
              </a:rPr>
              <a:t>8-</a:t>
            </a:r>
            <a:r>
              <a:rPr lang="ar-SA" sz="4000" b="1" dirty="0" smtClean="0">
                <a:cs typeface="AL-Mohanad Bold"/>
              </a:rPr>
              <a:t>إعداد أطفال غير عاديين لحياة عادية</a:t>
            </a:r>
            <a:r>
              <a:rPr lang="en-US" sz="4000" b="1" dirty="0" smtClean="0">
                <a:cs typeface="AL-Mohanad Bold"/>
              </a:rPr>
              <a:t> 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ar-S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ohanad Bold"/>
              </a:rPr>
              <a:t>تختلف وظيفة التربية الفنية للفئات الخاصة عن وظيفة التربية الفنية في مدارس العاديين </a:t>
            </a:r>
            <a:r>
              <a:rPr lang="ar-SA" sz="4000" dirty="0" smtClean="0">
                <a:cs typeface="AL-Mohanad Bold"/>
              </a:rPr>
              <a:t>، فالتربية الفنية لذوي الاحتياجات الخاصة وظيفتها تكمن في </a:t>
            </a:r>
            <a:r>
              <a:rPr lang="ar-S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ohanad Bold"/>
              </a:rPr>
              <a:t>إعداد أطفالاً غير عاديين للحياة العادية </a:t>
            </a:r>
            <a:r>
              <a:rPr lang="ar-SA" sz="4000" dirty="0" smtClean="0">
                <a:cs typeface="AL-Mohanad Bold"/>
              </a:rPr>
              <a:t>، في حين أن التربية الفنية في مدراس التعليم العام </a:t>
            </a:r>
            <a:r>
              <a:rPr lang="ar-S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ohanad Bold"/>
              </a:rPr>
              <a:t>تعد أطفالاً عاديين للحياة</a:t>
            </a:r>
            <a:r>
              <a:rPr lang="ar-SA" sz="4000" dirty="0" smtClean="0">
                <a:cs typeface="AL-Mohanad Bold"/>
              </a:rPr>
              <a:t> ، ولذلك كانت مهمة التربية الفنية لذوي الاحتياجات الخاصة أدق وأعمق وتتطلب جهوداً تربوية ضخمة</a:t>
            </a:r>
            <a:r>
              <a:rPr lang="ar-JO" sz="4000" dirty="0" smtClean="0">
                <a:cs typeface="AL-Mohanad Bold"/>
              </a:rPr>
              <a:t>.</a:t>
            </a:r>
            <a:endParaRPr lang="ar-JO" sz="4000" dirty="0">
              <a:cs typeface="AL-Mohanad Bold"/>
            </a:endParaRPr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648200" y="6324600"/>
            <a:ext cx="736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9C76AEC-63C4-406B-A122-9A149694D6EB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  <p:sp>
        <p:nvSpPr>
          <p:cNvPr id="5" name="مربع نص 4"/>
          <p:cNvSpPr txBox="1">
            <a:spLocks noChangeArrowheads="1"/>
          </p:cNvSpPr>
          <p:nvPr/>
        </p:nvSpPr>
        <p:spPr bwMode="auto">
          <a:xfrm>
            <a:off x="4038600" y="6581001"/>
            <a:ext cx="175259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1200" b="1" dirty="0">
                <a:solidFill>
                  <a:schemeClr val="bg1"/>
                </a:solidFill>
              </a:rPr>
              <a:t>دكتور/ خالد </a:t>
            </a:r>
            <a:r>
              <a:rPr lang="ar-JO" sz="1200" b="1" dirty="0" smtClean="0">
                <a:solidFill>
                  <a:schemeClr val="bg1"/>
                </a:solidFill>
              </a:rPr>
              <a:t>السعود</a:t>
            </a:r>
            <a:endParaRPr lang="ar-SA" sz="1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JO" dirty="0" smtClean="0">
                <a:cs typeface="AL-Mohanad Bold" pitchFamily="2" charset="-78"/>
              </a:rPr>
              <a:t>أهمية ممارسة الفن لذوي الاحتياجات الخاصة(يتبع)</a:t>
            </a:r>
            <a:endParaRPr lang="ar-JO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81000" y="1600201"/>
            <a:ext cx="9029700" cy="4525963"/>
          </a:xfrm>
        </p:spPr>
        <p:txBody>
          <a:bodyPr/>
          <a:lstStyle/>
          <a:p>
            <a:r>
              <a:rPr lang="ar-JO" sz="4000" b="1" dirty="0" smtClean="0">
                <a:cs typeface="AL-Mohanad Bold"/>
              </a:rPr>
              <a:t>9-</a:t>
            </a:r>
            <a:r>
              <a:rPr lang="ar-SA" sz="4000" b="1" dirty="0" smtClean="0">
                <a:cs typeface="AL-Mohanad Bold"/>
              </a:rPr>
              <a:t>إعادة تكيف الطفل غير العادي</a:t>
            </a:r>
            <a:r>
              <a:rPr lang="en-US" sz="4000" b="1" dirty="0" smtClean="0">
                <a:cs typeface="AL-Mohanad Bold"/>
              </a:rPr>
              <a:t> 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ar-SA" sz="4000" dirty="0" smtClean="0">
                <a:cs typeface="AL-Mohanad Bold"/>
              </a:rPr>
              <a:t>إن أهم مشكلة يواجهها الطفل من ذوي الاحتياجات الخاصة</a:t>
            </a:r>
            <a:r>
              <a:rPr lang="ar-JO" sz="4000" dirty="0" smtClean="0">
                <a:cs typeface="AL-Mohanad Bold"/>
              </a:rPr>
              <a:t>التكيف مع الآخرين ومحيطه</a:t>
            </a:r>
            <a:r>
              <a:rPr lang="ar-SA" sz="4000" dirty="0" smtClean="0">
                <a:cs typeface="AL-Mohanad Bold"/>
              </a:rPr>
              <a:t> ، </a:t>
            </a:r>
            <a:r>
              <a:rPr lang="ar-JO" sz="4000" dirty="0" smtClean="0">
                <a:cs typeface="AL-Mohanad Bold"/>
              </a:rPr>
              <a:t>وتعد التربية الفنية </a:t>
            </a:r>
            <a:r>
              <a:rPr lang="ar-SA" sz="4000" dirty="0" smtClean="0">
                <a:cs typeface="AL-Mohanad Bold"/>
              </a:rPr>
              <a:t>من خلال أنشطتها المختلفة </a:t>
            </a:r>
            <a:r>
              <a:rPr lang="ar-JO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ohanad Bold"/>
              </a:rPr>
              <a:t>وسيلة مهمة </a:t>
            </a:r>
            <a:r>
              <a:rPr lang="ar-S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ohanad Bold"/>
              </a:rPr>
              <a:t>يمكن أن تعيد تكيف الطفل من ذوي الاحتياجات الخاصة </a:t>
            </a:r>
            <a:r>
              <a:rPr lang="ar-JO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ohanad Bold"/>
              </a:rPr>
              <a:t>وتعمل على دمجه </a:t>
            </a:r>
            <a:r>
              <a:rPr lang="ar-S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ohanad Bold"/>
              </a:rPr>
              <a:t>مع المحيطين </a:t>
            </a:r>
            <a:r>
              <a:rPr lang="ar-SA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ohanad Bold"/>
              </a:rPr>
              <a:t>به</a:t>
            </a:r>
            <a:r>
              <a:rPr lang="ar-S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ohanad Bold"/>
              </a:rPr>
              <a:t> </a:t>
            </a:r>
            <a:r>
              <a:rPr lang="ar-SA" sz="4000" dirty="0" smtClean="0">
                <a:cs typeface="AL-Mohanad Bold"/>
              </a:rPr>
              <a:t>، فجوهر التربية عامة والتربية الفنية خاصة </a:t>
            </a:r>
            <a:r>
              <a:rPr lang="ar-SA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ohanad Bold"/>
              </a:rPr>
              <a:t>إنساني يهدف إلى الاهتمام بالإنسان ، ويحقق سعادته ويزيح كل المعوقات التي تعرقله</a:t>
            </a:r>
            <a:r>
              <a:rPr lang="ar-JO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ohanad Bold"/>
              </a:rPr>
              <a:t>.</a:t>
            </a:r>
            <a:endParaRPr lang="ar-JO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648200" y="6324600"/>
            <a:ext cx="736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9C76AEC-63C4-406B-A122-9A149694D6EB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  <p:sp>
        <p:nvSpPr>
          <p:cNvPr id="5" name="مربع نص 4"/>
          <p:cNvSpPr txBox="1">
            <a:spLocks noChangeArrowheads="1"/>
          </p:cNvSpPr>
          <p:nvPr/>
        </p:nvSpPr>
        <p:spPr bwMode="auto">
          <a:xfrm>
            <a:off x="4038600" y="6581001"/>
            <a:ext cx="175259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1200" b="1" dirty="0">
                <a:solidFill>
                  <a:schemeClr val="bg1"/>
                </a:solidFill>
              </a:rPr>
              <a:t>دكتور/ خالد </a:t>
            </a:r>
            <a:r>
              <a:rPr lang="ar-JO" sz="1200" b="1" dirty="0" smtClean="0">
                <a:solidFill>
                  <a:schemeClr val="bg1"/>
                </a:solidFill>
              </a:rPr>
              <a:t>السعود</a:t>
            </a:r>
            <a:endParaRPr lang="ar-SA" sz="1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95300" y="274638"/>
            <a:ext cx="8801100" cy="1143000"/>
          </a:xfrm>
        </p:spPr>
        <p:txBody>
          <a:bodyPr/>
          <a:lstStyle/>
          <a:p>
            <a:pPr rtl="1" eaLnBrk="1" hangingPunct="1">
              <a:defRPr/>
            </a:pPr>
            <a:r>
              <a:rPr lang="ar-JO" sz="4000" dirty="0" smtClean="0">
                <a:cs typeface="Traditional Arabic" pitchFamily="2" charset="-78"/>
              </a:rPr>
              <a:t>ا</a:t>
            </a:r>
            <a:r>
              <a:rPr lang="ar-SA" sz="4000" dirty="0" smtClean="0">
                <a:cs typeface="Traditional Arabic" pitchFamily="2" charset="-78"/>
              </a:rPr>
              <a:t>لمراجع</a:t>
            </a:r>
            <a:endParaRPr lang="en-US" sz="4000" dirty="0">
              <a:solidFill>
                <a:schemeClr val="tx2">
                  <a:lumMod val="75000"/>
                </a:schemeClr>
              </a:solidFill>
              <a:cs typeface="Traditional Arabic" pitchFamily="2" charset="-78"/>
            </a:endParaRPr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648200" y="6324600"/>
            <a:ext cx="736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CF302717-39CD-4B37-8CE7-58E3CC218065}" type="slidenum">
              <a:rPr lang="ar-SA" smtClean="0">
                <a:cs typeface="Arial" pitchFamily="34" charset="0"/>
              </a:rPr>
              <a:pPr/>
              <a:t>20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26629" name="مربع نص 4"/>
          <p:cNvSpPr txBox="1">
            <a:spLocks noChangeArrowheads="1"/>
          </p:cNvSpPr>
          <p:nvPr/>
        </p:nvSpPr>
        <p:spPr bwMode="auto">
          <a:xfrm>
            <a:off x="4038600" y="6581001"/>
            <a:ext cx="175259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1200" b="1" dirty="0">
                <a:solidFill>
                  <a:schemeClr val="bg1"/>
                </a:solidFill>
              </a:rPr>
              <a:t>دكتور/ خالد </a:t>
            </a:r>
            <a:r>
              <a:rPr lang="ar-JO" sz="1200" b="1" dirty="0" smtClean="0">
                <a:solidFill>
                  <a:schemeClr val="bg1"/>
                </a:solidFill>
              </a:rPr>
              <a:t>السعود</a:t>
            </a:r>
            <a:endParaRPr lang="ar-SA" sz="1200" b="1" dirty="0">
              <a:solidFill>
                <a:schemeClr val="bg1"/>
              </a:solidFill>
            </a:endParaRPr>
          </a:p>
        </p:txBody>
      </p:sp>
      <p:sp>
        <p:nvSpPr>
          <p:cNvPr id="6" name="عنصر نائب للمحتوى 5"/>
          <p:cNvSpPr>
            <a:spLocks noGrp="1"/>
          </p:cNvSpPr>
          <p:nvPr>
            <p:ph idx="1"/>
          </p:nvPr>
        </p:nvSpPr>
        <p:spPr>
          <a:xfrm>
            <a:off x="495300" y="1600201"/>
            <a:ext cx="8915400" cy="4190999"/>
          </a:xfrm>
        </p:spPr>
        <p:txBody>
          <a:bodyPr/>
          <a:lstStyle/>
          <a:p>
            <a:r>
              <a:rPr lang="ar-JO" dirty="0" smtClean="0">
                <a:solidFill>
                  <a:srgbClr val="FF0000"/>
                </a:solidFill>
                <a:cs typeface="AL-Mohanad Bold"/>
              </a:rPr>
              <a:t>- التربية الفنية للفئات الخاصة</a:t>
            </a:r>
            <a:r>
              <a:rPr lang="ar-SA" dirty="0" smtClean="0">
                <a:solidFill>
                  <a:srgbClr val="FF0000"/>
                </a:solidFill>
                <a:cs typeface="AL-Mohanad Bold"/>
              </a:rPr>
              <a:t>،</a:t>
            </a:r>
            <a:r>
              <a:rPr lang="ar-SA" dirty="0" smtClean="0">
                <a:cs typeface="Traditional Arabic" pitchFamily="2" charset="-78"/>
              </a:rPr>
              <a:t>، </a:t>
            </a:r>
            <a:r>
              <a:rPr lang="ar-JO" dirty="0">
                <a:latin typeface="AL-Mohanad Bold"/>
                <a:cs typeface="AL-Mohanad Bold"/>
              </a:rPr>
              <a:t>محمد </a:t>
            </a:r>
            <a:r>
              <a:rPr lang="ar-JO" dirty="0" err="1">
                <a:latin typeface="AL-Mohanad Bold"/>
                <a:cs typeface="AL-Mohanad Bold"/>
              </a:rPr>
              <a:t>السويفي</a:t>
            </a:r>
            <a:r>
              <a:rPr lang="ar-SA" dirty="0">
                <a:latin typeface="AL-Mohanad Bold"/>
                <a:cs typeface="AL-Mohanad Bold"/>
              </a:rPr>
              <a:t>، </a:t>
            </a:r>
            <a:r>
              <a:rPr lang="ar-JO" dirty="0">
                <a:latin typeface="AL-Mohanad Bold"/>
                <a:cs typeface="AL-Mohanad Bold"/>
              </a:rPr>
              <a:t>دار </a:t>
            </a:r>
            <a:r>
              <a:rPr lang="ar-SA" dirty="0">
                <a:latin typeface="AL-Mohanad Bold"/>
                <a:cs typeface="AL-Mohanad Bold"/>
              </a:rPr>
              <a:t>المفردات</a:t>
            </a:r>
            <a:r>
              <a:rPr lang="ar-JO" dirty="0">
                <a:latin typeface="AL-Mohanad Bold"/>
                <a:cs typeface="AL-Mohanad Bold"/>
              </a:rPr>
              <a:t> للنشر والتوزيع-ا</a:t>
            </a:r>
            <a:r>
              <a:rPr lang="ar-SA" dirty="0" smtClean="0">
                <a:latin typeface="AL-Mohanad Bold"/>
                <a:cs typeface="AL-Mohanad Bold"/>
              </a:rPr>
              <a:t>الرياض</a:t>
            </a:r>
            <a:r>
              <a:rPr lang="ar-JO" dirty="0" smtClean="0">
                <a:cs typeface="AL-Mohanad Bold"/>
              </a:rPr>
              <a:t>.</a:t>
            </a:r>
            <a:endParaRPr lang="ar-SA" dirty="0" smtClean="0">
              <a:cs typeface="AL-Mohanad Bold"/>
            </a:endParaRPr>
          </a:p>
          <a:p>
            <a:pPr lvl="0" rtl="1"/>
            <a:r>
              <a:rPr lang="ar-SA" dirty="0" smtClean="0">
                <a:cs typeface="AL-Mohanad Bold"/>
              </a:rPr>
              <a:t>-</a:t>
            </a:r>
            <a:r>
              <a:rPr lang="ar-EG" dirty="0" smtClean="0">
                <a:cs typeface="AL-Mohanad Bold"/>
              </a:rPr>
              <a:t>عبد المطلب القريط</a:t>
            </a:r>
            <a:r>
              <a:rPr lang="ar-JO" dirty="0" smtClean="0">
                <a:cs typeface="AL-Mohanad Bold"/>
              </a:rPr>
              <a:t>ي</a:t>
            </a:r>
            <a:r>
              <a:rPr lang="ar-EG" dirty="0" smtClean="0">
                <a:cs typeface="AL-Mohanad Bold"/>
              </a:rPr>
              <a:t> (2001). مدخل إلى سيكولوجية رسوم الأطفال.القاهرة،دار الفكر العرب</a:t>
            </a:r>
            <a:r>
              <a:rPr lang="ar-JO" dirty="0" smtClean="0">
                <a:cs typeface="AL-Mohanad Bold"/>
              </a:rPr>
              <a:t>ي</a:t>
            </a:r>
            <a:r>
              <a:rPr lang="ar-EG" dirty="0" smtClean="0">
                <a:cs typeface="AL-Mohanad Bold"/>
              </a:rPr>
              <a:t>.</a:t>
            </a:r>
            <a:r>
              <a:rPr lang="ar-SA" dirty="0" smtClean="0">
                <a:cs typeface="AL-Mohanad Bold"/>
              </a:rPr>
              <a:t> </a:t>
            </a:r>
            <a:endParaRPr lang="en-US" dirty="0" smtClean="0">
              <a:cs typeface="AL-Mohanad Bold"/>
            </a:endParaRPr>
          </a:p>
          <a:p>
            <a:pPr lvl="0" rtl="1"/>
            <a:r>
              <a:rPr lang="ar-SA" dirty="0" smtClean="0">
                <a:cs typeface="AL-Mohanad Bold"/>
              </a:rPr>
              <a:t>-</a:t>
            </a:r>
            <a:r>
              <a:rPr lang="ar-EG" dirty="0" smtClean="0">
                <a:cs typeface="AL-Mohanad Bold"/>
              </a:rPr>
              <a:t>سال</a:t>
            </a:r>
            <a:r>
              <a:rPr lang="ar-JO" dirty="0" smtClean="0">
                <a:cs typeface="AL-Mohanad Bold"/>
              </a:rPr>
              <a:t>ي</a:t>
            </a:r>
            <a:r>
              <a:rPr lang="ar-EG" dirty="0" smtClean="0">
                <a:cs typeface="AL-Mohanad Bold"/>
              </a:rPr>
              <a:t> ل. سميث (2005) (ترجمة) عزة جلال الدين.قوة الفنون استراتيجيات إبداعية لتعليم ذوى </a:t>
            </a:r>
            <a:r>
              <a:rPr lang="ar-EG" dirty="0" err="1" smtClean="0">
                <a:cs typeface="AL-Mohanad Bold"/>
              </a:rPr>
              <a:t>الإحتياجات</a:t>
            </a:r>
            <a:r>
              <a:rPr lang="ar-EG" dirty="0" smtClean="0">
                <a:cs typeface="AL-Mohanad Bold"/>
              </a:rPr>
              <a:t> الخاصة ،القاهرة،عالم الكتب .</a:t>
            </a:r>
            <a:r>
              <a:rPr lang="ar-SA" dirty="0" smtClean="0">
                <a:cs typeface="AL-Mohanad Bold"/>
              </a:rPr>
              <a:t> </a:t>
            </a:r>
            <a:endParaRPr lang="en-US" dirty="0" smtClean="0">
              <a:cs typeface="AL-Mohanad Bold"/>
            </a:endParaRPr>
          </a:p>
          <a:p>
            <a:r>
              <a:rPr lang="ar-SA" smtClean="0">
                <a:cs typeface="AL-Mohanad Bold"/>
              </a:rPr>
              <a:t>-</a:t>
            </a:r>
            <a:r>
              <a:rPr lang="ar-EG" smtClean="0">
                <a:cs typeface="AL-Mohanad Bold"/>
              </a:rPr>
              <a:t>عفاف </a:t>
            </a:r>
            <a:r>
              <a:rPr lang="ar-EG" dirty="0" smtClean="0">
                <a:cs typeface="AL-Mohanad Bold"/>
              </a:rPr>
              <a:t>أحمد محمد، نهى مصطفى محمد (2004). الفن وذوى </a:t>
            </a:r>
            <a:r>
              <a:rPr lang="ar-EG" dirty="0" err="1" smtClean="0">
                <a:cs typeface="AL-Mohanad Bold"/>
              </a:rPr>
              <a:t>الإحتياجات</a:t>
            </a:r>
            <a:r>
              <a:rPr lang="ar-EG" dirty="0" smtClean="0">
                <a:cs typeface="AL-Mohanad Bold"/>
              </a:rPr>
              <a:t> الخاصة، القاهرة، </a:t>
            </a:r>
            <a:r>
              <a:rPr lang="ar-EG" dirty="0" err="1" smtClean="0">
                <a:cs typeface="AL-Mohanad Bold"/>
              </a:rPr>
              <a:t>الأنجلو</a:t>
            </a:r>
            <a:r>
              <a:rPr lang="ar-EG" dirty="0" smtClean="0">
                <a:cs typeface="AL-Mohanad Bold"/>
              </a:rPr>
              <a:t> المصرية</a:t>
            </a:r>
            <a:endParaRPr lang="ar-JO" dirty="0">
              <a:cs typeface="AL-Mohanad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9"/>
            <a:ext cx="5715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BDCE281D-BFFB-4C7C-A9F8-B2D2B2903F8A}" type="slidenum">
              <a:rPr lang="ar-SA" smtClean="0">
                <a:cs typeface="Arial" pitchFamily="34" charset="0"/>
              </a:rPr>
              <a:pPr/>
              <a:t>21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467476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40965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40966" name="Freeform 6"/>
          <p:cNvSpPr>
            <a:spLocks noEditPoints="1"/>
          </p:cNvSpPr>
          <p:nvPr/>
        </p:nvSpPr>
        <p:spPr bwMode="auto">
          <a:xfrm>
            <a:off x="3429002" y="2209801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1"/>
            <a:ext cx="2109787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3194</TotalTime>
  <Words>846</Words>
  <Application>Microsoft Office PowerPoint</Application>
  <PresentationFormat>A4 Paper (210x297 mm)‎</PresentationFormat>
  <Paragraphs>112</Paragraphs>
  <Slides>21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21</vt:i4>
      </vt:variant>
    </vt:vector>
  </HeadingPairs>
  <TitlesOfParts>
    <vt:vector size="22" baseType="lpstr">
      <vt:lpstr>Office Theme</vt:lpstr>
      <vt:lpstr>الشريحة 1</vt:lpstr>
      <vt:lpstr>المحاضرة الثالثة</vt:lpstr>
      <vt:lpstr>التربية الفنية للفئات الخاصة*</vt:lpstr>
      <vt:lpstr>التربية الفنية للفئات الخاصة</vt:lpstr>
      <vt:lpstr>التربية الفنية للفئات الخاصة(يتبع)</vt:lpstr>
      <vt:lpstr>التربية الفنية للفئات الخاصة(يتبع)</vt:lpstr>
      <vt:lpstr>التربية الفنية للفئات الخاصة(يتبع)</vt:lpstr>
      <vt:lpstr>أهمية ممارسة الفن لذوي الاحتياجات الخاصة</vt:lpstr>
      <vt:lpstr>أهمية ممارسة الفن لذوي الاحتياجات الخاصة(يتبع)</vt:lpstr>
      <vt:lpstr>أهمية ممارسة الفن لذوي الاحتياجات الخاصة(يتبع)</vt:lpstr>
      <vt:lpstr>أهمية ممارسة الفن لذوي الاحتياجات الخاصة(يتبع)</vt:lpstr>
      <vt:lpstr>أهمية ممارسة الفن لذوي الاحتياجات الخاصة(يتبع)</vt:lpstr>
      <vt:lpstr>أهمية ممارسة الفن لذوي الاحتياجات الخاصة(يتبع)</vt:lpstr>
      <vt:lpstr>أأهمية ممارسة الفن لذوي الاحتياجات الخاصة(يتبع)</vt:lpstr>
      <vt:lpstr>أهمية ممارسة الفن لذوي الاحتياجات الخاصة(يتبع)</vt:lpstr>
      <vt:lpstr>أهمية ممارسة الفن لذوي الاحتياجات الخاصة(يتبع)</vt:lpstr>
      <vt:lpstr>أهمية ممارسة الفن لذوي الاحتياجات الخاصة(يتبع)</vt:lpstr>
      <vt:lpstr>أهمية ممارسة الفن لذوي الاحتياجات الخاصة(يتبع)</vt:lpstr>
      <vt:lpstr>أهمية ممارسة الفن لذوي الاحتياجات الخاصة(يتبع)</vt:lpstr>
      <vt:lpstr>المراجع</vt:lpstr>
      <vt:lpstr>الشريحة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kmsoud</cp:lastModifiedBy>
  <cp:revision>310</cp:revision>
  <cp:lastPrinted>2012-02-13T13:49:09Z</cp:lastPrinted>
  <dcterms:created xsi:type="dcterms:W3CDTF">2009-10-14T19:14:34Z</dcterms:created>
  <dcterms:modified xsi:type="dcterms:W3CDTF">2012-09-13T07:53:45Z</dcterms:modified>
</cp:coreProperties>
</file>