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328" r:id="rId4"/>
    <p:sldId id="325" r:id="rId5"/>
    <p:sldId id="348" r:id="rId6"/>
    <p:sldId id="349" r:id="rId7"/>
    <p:sldId id="350" r:id="rId8"/>
    <p:sldId id="381" r:id="rId9"/>
    <p:sldId id="382" r:id="rId10"/>
    <p:sldId id="383" r:id="rId11"/>
    <p:sldId id="384" r:id="rId12"/>
    <p:sldId id="385" r:id="rId13"/>
    <p:sldId id="386" r:id="rId14"/>
    <p:sldId id="351" r:id="rId15"/>
    <p:sldId id="352" r:id="rId16"/>
    <p:sldId id="354" r:id="rId17"/>
    <p:sldId id="355" r:id="rId18"/>
    <p:sldId id="356" r:id="rId19"/>
    <p:sldId id="357" r:id="rId20"/>
    <p:sldId id="358" r:id="rId21"/>
    <p:sldId id="359" r:id="rId22"/>
    <p:sldId id="313" r:id="rId23"/>
    <p:sldId id="266" r:id="rId24"/>
  </p:sldIdLst>
  <p:sldSz cx="9906000" cy="6858000" type="A4"/>
  <p:notesSz cx="7302500" cy="95885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0066"/>
    <a:srgbClr val="3B84AF"/>
    <a:srgbClr val="FF33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52" autoAdjust="0"/>
    <p:restoredTop sz="91005" autoAdjust="0"/>
  </p:normalViewPr>
  <p:slideViewPr>
    <p:cSldViewPr>
      <p:cViewPr>
        <p:scale>
          <a:sx n="75" d="100"/>
          <a:sy n="75" d="100"/>
        </p:scale>
        <p:origin x="-498"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4417" cy="479425"/>
          </a:xfrm>
          <a:prstGeom prst="rect">
            <a:avLst/>
          </a:prstGeom>
        </p:spPr>
        <p:txBody>
          <a:bodyPr vert="horz" lIns="96515" tIns="48257" rIns="96515" bIns="48257" rtlCol="0"/>
          <a:lstStyle>
            <a:lvl1pPr algn="l" rtl="0" fontAlgn="auto">
              <a:spcBef>
                <a:spcPts val="0"/>
              </a:spcBef>
              <a:spcAft>
                <a:spcPts val="0"/>
              </a:spcAft>
              <a:defRPr sz="1300">
                <a:latin typeface="+mn-lt"/>
                <a:cs typeface="+mn-cs"/>
              </a:defRPr>
            </a:lvl1pPr>
          </a:lstStyle>
          <a:p>
            <a:pPr>
              <a:defRPr/>
            </a:pPr>
            <a:endParaRPr lang="en-US"/>
          </a:p>
        </p:txBody>
      </p:sp>
      <p:sp>
        <p:nvSpPr>
          <p:cNvPr id="3" name="Date Placeholder 2"/>
          <p:cNvSpPr>
            <a:spLocks noGrp="1"/>
          </p:cNvSpPr>
          <p:nvPr>
            <p:ph type="dt" idx="1"/>
          </p:nvPr>
        </p:nvSpPr>
        <p:spPr>
          <a:xfrm>
            <a:off x="4136393" y="0"/>
            <a:ext cx="3164417" cy="479425"/>
          </a:xfrm>
          <a:prstGeom prst="rect">
            <a:avLst/>
          </a:prstGeom>
        </p:spPr>
        <p:txBody>
          <a:bodyPr vert="horz" lIns="96515" tIns="48257" rIns="96515" bIns="48257" rtlCol="0"/>
          <a:lstStyle>
            <a:lvl1pPr algn="r" rtl="0" fontAlgn="auto">
              <a:spcBef>
                <a:spcPts val="0"/>
              </a:spcBef>
              <a:spcAft>
                <a:spcPts val="0"/>
              </a:spcAft>
              <a:defRPr sz="1300">
                <a:latin typeface="+mn-lt"/>
                <a:cs typeface="+mn-cs"/>
              </a:defRPr>
            </a:lvl1pPr>
          </a:lstStyle>
          <a:p>
            <a:pPr>
              <a:defRPr/>
            </a:pPr>
            <a:fld id="{2260C172-5AAA-44A6-A709-EB593C177D02}" type="datetimeFigureOut">
              <a:rPr lang="en-US"/>
              <a:pPr>
                <a:defRPr/>
              </a:pPr>
              <a:t>9/28/2012</a:t>
            </a:fld>
            <a:endParaRPr lang="en-US"/>
          </a:p>
        </p:txBody>
      </p:sp>
      <p:sp>
        <p:nvSpPr>
          <p:cNvPr id="4" name="Slide Image Placeholder 3"/>
          <p:cNvSpPr>
            <a:spLocks noGrp="1" noRot="1" noChangeAspect="1"/>
          </p:cNvSpPr>
          <p:nvPr>
            <p:ph type="sldImg" idx="2"/>
          </p:nvPr>
        </p:nvSpPr>
        <p:spPr>
          <a:xfrm>
            <a:off x="1054100" y="719138"/>
            <a:ext cx="5194300" cy="3595687"/>
          </a:xfrm>
          <a:prstGeom prst="rect">
            <a:avLst/>
          </a:prstGeom>
          <a:noFill/>
          <a:ln w="12700">
            <a:solidFill>
              <a:prstClr val="black"/>
            </a:solidFill>
          </a:ln>
        </p:spPr>
        <p:txBody>
          <a:bodyPr vert="horz" lIns="96515" tIns="48257" rIns="96515" bIns="48257" rtlCol="0" anchor="ctr"/>
          <a:lstStyle/>
          <a:p>
            <a:pPr lvl="0"/>
            <a:endParaRPr lang="en-US" noProof="0" smtClean="0"/>
          </a:p>
        </p:txBody>
      </p:sp>
      <p:sp>
        <p:nvSpPr>
          <p:cNvPr id="5" name="Notes Placeholder 4"/>
          <p:cNvSpPr>
            <a:spLocks noGrp="1"/>
          </p:cNvSpPr>
          <p:nvPr>
            <p:ph type="body" sz="quarter" idx="3"/>
          </p:nvPr>
        </p:nvSpPr>
        <p:spPr>
          <a:xfrm>
            <a:off x="730250" y="4554538"/>
            <a:ext cx="5842000" cy="4314825"/>
          </a:xfrm>
          <a:prstGeom prst="rect">
            <a:avLst/>
          </a:prstGeom>
        </p:spPr>
        <p:txBody>
          <a:bodyPr vert="horz" lIns="96515" tIns="48257" rIns="96515" bIns="48257"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07411"/>
            <a:ext cx="3164417" cy="479425"/>
          </a:xfrm>
          <a:prstGeom prst="rect">
            <a:avLst/>
          </a:prstGeom>
        </p:spPr>
        <p:txBody>
          <a:bodyPr vert="horz" lIns="96515" tIns="48257" rIns="96515" bIns="48257" rtlCol="0" anchor="b"/>
          <a:lstStyle>
            <a:lvl1pPr algn="l" rtl="0" fontAlgn="auto">
              <a:spcBef>
                <a:spcPts val="0"/>
              </a:spcBef>
              <a:spcAft>
                <a:spcPts val="0"/>
              </a:spcAft>
              <a:defRPr sz="13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4136393" y="9107411"/>
            <a:ext cx="3164417" cy="479425"/>
          </a:xfrm>
          <a:prstGeom prst="rect">
            <a:avLst/>
          </a:prstGeom>
        </p:spPr>
        <p:txBody>
          <a:bodyPr vert="horz" wrap="square" lIns="96515" tIns="48257" rIns="96515" bIns="48257" numCol="1" anchor="b" anchorCtr="0" compatLnSpc="1">
            <a:prstTxWarp prst="textNoShape">
              <a:avLst/>
            </a:prstTxWarp>
          </a:bodyPr>
          <a:lstStyle>
            <a:lvl1pPr rtl="0">
              <a:defRPr sz="1300">
                <a:latin typeface="Calibri" pitchFamily="34" charset="0"/>
                <a:cs typeface="Arial" charset="0"/>
              </a:defRPr>
            </a:lvl1pPr>
          </a:lstStyle>
          <a:p>
            <a:pPr>
              <a:defRPr/>
            </a:pPr>
            <a:fld id="{2B9A0707-A3F3-479E-8C68-B813129123E0}" type="slidenum">
              <a:rPr lang="ar-SA"/>
              <a:pPr>
                <a:defRPr/>
              </a:pPr>
              <a:t>‹#›</a:t>
            </a:fld>
            <a:endParaRPr lang="en-US"/>
          </a:p>
        </p:txBody>
      </p:sp>
    </p:spTree>
    <p:extLst>
      <p:ext uri="{BB962C8B-B14F-4D97-AF65-F5344CB8AC3E}">
        <p14:creationId xmlns:p14="http://schemas.microsoft.com/office/powerpoint/2010/main" val="12967559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a:spLocks noChangeArrowheads="1"/>
          </p:cNvSpPr>
          <p:nvPr userDrawn="1"/>
        </p:nvSpPr>
        <p:spPr bwMode="auto">
          <a:xfrm>
            <a:off x="4876801" y="6367463"/>
            <a:ext cx="681597" cy="338554"/>
          </a:xfrm>
          <a:prstGeom prst="rect">
            <a:avLst/>
          </a:prstGeom>
          <a:noFill/>
          <a:ln w="9525">
            <a:noFill/>
            <a:miter lim="800000"/>
            <a:headEnd/>
            <a:tailEnd/>
          </a:ln>
        </p:spPr>
        <p:txBody>
          <a:bodyPr wrap="none">
            <a:spAutoFit/>
          </a:bodyPr>
          <a:lstStyle/>
          <a:p>
            <a:pPr algn="l" rtl="0"/>
            <a:r>
              <a:rPr lang="en-US" sz="1600">
                <a:solidFill>
                  <a:schemeClr val="bg1"/>
                </a:solidFill>
                <a:latin typeface="Calibri" pitchFamily="34" charset="0"/>
              </a:rPr>
              <a:t>[        ]</a:t>
            </a:r>
          </a:p>
        </p:txBody>
      </p:sp>
      <p:sp>
        <p:nvSpPr>
          <p:cNvPr id="5" name="Rectangle 9"/>
          <p:cNvSpPr/>
          <p:nvPr/>
        </p:nvSpPr>
        <p:spPr>
          <a:xfrm>
            <a:off x="1"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7"/>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1"/>
            <a:ext cx="482600" cy="365125"/>
          </a:xfrm>
        </p:spPr>
        <p:txBody>
          <a:bodyPr/>
          <a:lstStyle>
            <a:lvl1pPr>
              <a:defRPr/>
            </a:lvl1pPr>
          </a:lstStyle>
          <a:p>
            <a:pPr>
              <a:defRPr/>
            </a:pPr>
            <a:fld id="{D82A164F-838C-49E2-ADA4-54FD6B9EC2B7}"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7"/>
          <p:cNvSpPr>
            <a:spLocks noChangeArrowheads="1"/>
          </p:cNvSpPr>
          <p:nvPr userDrawn="1"/>
        </p:nvSpPr>
        <p:spPr bwMode="auto">
          <a:xfrm>
            <a:off x="4876801" y="6367463"/>
            <a:ext cx="681597" cy="338554"/>
          </a:xfrm>
          <a:prstGeom prst="rect">
            <a:avLst/>
          </a:prstGeom>
          <a:noFill/>
          <a:ln w="9525">
            <a:noFill/>
            <a:miter lim="800000"/>
            <a:headEnd/>
            <a:tailEnd/>
          </a:ln>
        </p:spPr>
        <p:txBody>
          <a:bodyPr wrap="none">
            <a:spAutoFit/>
          </a:bodyPr>
          <a:lstStyle/>
          <a:p>
            <a:pPr algn="l" rtl="0"/>
            <a:r>
              <a:rPr lang="en-US" sz="1600">
                <a:solidFill>
                  <a:schemeClr val="bg1"/>
                </a:solidFill>
                <a:latin typeface="Calibri" pitchFamily="34" charset="0"/>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4"/>
          <p:cNvSpPr>
            <a:spLocks noChangeArrowheads="1"/>
          </p:cNvSpPr>
          <p:nvPr userDrawn="1"/>
        </p:nvSpPr>
        <p:spPr bwMode="auto">
          <a:xfrm>
            <a:off x="4876801" y="6367463"/>
            <a:ext cx="681597" cy="338554"/>
          </a:xfrm>
          <a:prstGeom prst="rect">
            <a:avLst/>
          </a:prstGeom>
          <a:noFill/>
          <a:ln w="9525">
            <a:noFill/>
            <a:miter lim="800000"/>
            <a:headEnd/>
            <a:tailEnd/>
          </a:ln>
        </p:spPr>
        <p:txBody>
          <a:bodyPr wrap="none">
            <a:spAutoFit/>
          </a:bodyPr>
          <a:lstStyle/>
          <a:p>
            <a:pPr algn="l" rtl="0"/>
            <a:r>
              <a:rPr lang="en-US" sz="1600">
                <a:solidFill>
                  <a:schemeClr val="bg1"/>
                </a:solidFill>
                <a:latin typeface="Calibri" pitchFamily="34" charset="0"/>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8"/>
          <p:cNvSpPr>
            <a:spLocks noChangeArrowheads="1"/>
          </p:cNvSpPr>
          <p:nvPr userDrawn="1"/>
        </p:nvSpPr>
        <p:spPr bwMode="auto">
          <a:xfrm>
            <a:off x="4876801" y="6367463"/>
            <a:ext cx="681597" cy="338554"/>
          </a:xfrm>
          <a:prstGeom prst="rect">
            <a:avLst/>
          </a:prstGeom>
          <a:noFill/>
          <a:ln w="9525">
            <a:noFill/>
            <a:miter lim="800000"/>
            <a:headEnd/>
            <a:tailEnd/>
          </a:ln>
        </p:spPr>
        <p:txBody>
          <a:bodyPr wrap="none">
            <a:spAutoFit/>
          </a:bodyPr>
          <a:lstStyle/>
          <a:p>
            <a:pPr algn="l" rtl="0"/>
            <a:r>
              <a:rPr lang="en-US" sz="1600">
                <a:solidFill>
                  <a:schemeClr val="bg1"/>
                </a:solidFill>
                <a:latin typeface="Calibri" pitchFamily="34" charset="0"/>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1"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7"/>
          <p:cNvSpPr>
            <a:spLocks noChangeArrowheads="1"/>
          </p:cNvSpPr>
          <p:nvPr userDrawn="1"/>
        </p:nvSpPr>
        <p:spPr bwMode="auto">
          <a:xfrm>
            <a:off x="4876801" y="6367463"/>
            <a:ext cx="681597" cy="338554"/>
          </a:xfrm>
          <a:prstGeom prst="rect">
            <a:avLst/>
          </a:prstGeom>
          <a:noFill/>
          <a:ln w="9525">
            <a:noFill/>
            <a:miter lim="800000"/>
            <a:headEnd/>
            <a:tailEnd/>
          </a:ln>
        </p:spPr>
        <p:txBody>
          <a:bodyPr wrap="none">
            <a:spAutoFit/>
          </a:bodyPr>
          <a:lstStyle/>
          <a:p>
            <a:pPr algn="l" rtl="0"/>
            <a:r>
              <a:rPr lang="en-US" sz="1600">
                <a:solidFill>
                  <a:schemeClr val="bg1"/>
                </a:solidFill>
                <a:latin typeface="Calibri" pitchFamily="34" charset="0"/>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3"/>
          <p:cNvSpPr>
            <a:spLocks noChangeArrowheads="1"/>
          </p:cNvSpPr>
          <p:nvPr userDrawn="1"/>
        </p:nvSpPr>
        <p:spPr bwMode="auto">
          <a:xfrm>
            <a:off x="4876801" y="6367463"/>
            <a:ext cx="681597" cy="338554"/>
          </a:xfrm>
          <a:prstGeom prst="rect">
            <a:avLst/>
          </a:prstGeom>
          <a:noFill/>
          <a:ln w="9525">
            <a:noFill/>
            <a:miter lim="800000"/>
            <a:headEnd/>
            <a:tailEnd/>
          </a:ln>
        </p:spPr>
        <p:txBody>
          <a:bodyPr wrap="none">
            <a:spAutoFit/>
          </a:bodyPr>
          <a:lstStyle/>
          <a:p>
            <a:pPr algn="l" rtl="0"/>
            <a:r>
              <a:rPr lang="en-US" sz="1600">
                <a:solidFill>
                  <a:schemeClr val="bg1"/>
                </a:solidFill>
                <a:latin typeface="Calibri" pitchFamily="34" charset="0"/>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ChangeArrowheads="1"/>
          </p:cNvSpPr>
          <p:nvPr userDrawn="1"/>
        </p:nvSpPr>
        <p:spPr bwMode="auto">
          <a:xfrm>
            <a:off x="4876801" y="6367463"/>
            <a:ext cx="681597" cy="338554"/>
          </a:xfrm>
          <a:prstGeom prst="rect">
            <a:avLst/>
          </a:prstGeom>
          <a:noFill/>
          <a:ln w="9525">
            <a:noFill/>
            <a:miter lim="800000"/>
            <a:headEnd/>
            <a:tailEnd/>
          </a:ln>
        </p:spPr>
        <p:txBody>
          <a:bodyPr wrap="none">
            <a:spAutoFit/>
          </a:bodyPr>
          <a:lstStyle/>
          <a:p>
            <a:pPr algn="l" rtl="0"/>
            <a:r>
              <a:rPr lang="en-US" sz="1600">
                <a:solidFill>
                  <a:schemeClr val="bg1"/>
                </a:solidFill>
                <a:latin typeface="Calibri" pitchFamily="34" charset="0"/>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2"/>
            <a:ext cx="553772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1"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9"/>
            <a:ext cx="571500" cy="365125"/>
          </a:xfrm>
        </p:spPr>
        <p:txBody>
          <a:bodyPr/>
          <a:lstStyle>
            <a:lvl1pPr>
              <a:defRPr/>
            </a:lvl1pPr>
          </a:lstStyle>
          <a:p>
            <a:pPr>
              <a:defRPr/>
            </a:pPr>
            <a:fld id="{9DF109AC-C5BC-476F-82EC-3CC144E594AC}"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9"/>
            <a:ext cx="571500" cy="365125"/>
          </a:xfrm>
        </p:spPr>
        <p:txBody>
          <a:bodyPr/>
          <a:lstStyle>
            <a:lvl1pPr>
              <a:defRPr/>
            </a:lvl1pPr>
          </a:lstStyle>
          <a:p>
            <a:pPr>
              <a:defRPr/>
            </a:pPr>
            <a:fld id="{16E539DF-5532-4CB6-A937-004F12A475B2}"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9"/>
            <a:ext cx="571500" cy="365125"/>
          </a:xfrm>
        </p:spPr>
        <p:txBody>
          <a:bodyPr/>
          <a:lstStyle>
            <a:lvl1pPr>
              <a:defRPr/>
            </a:lvl1pPr>
          </a:lstStyle>
          <a:p>
            <a:pPr>
              <a:defRPr/>
            </a:pPr>
            <a:fld id="{B7959FDE-31C8-4BBC-BB6F-4E951B8D8D1E}"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0"/>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6" y="274640"/>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9"/>
            <a:ext cx="571500" cy="365125"/>
          </a:xfrm>
        </p:spPr>
        <p:txBody>
          <a:bodyPr/>
          <a:lstStyle>
            <a:lvl1pPr>
              <a:defRPr/>
            </a:lvl1pPr>
          </a:lstStyle>
          <a:p>
            <a:pPr>
              <a:defRPr/>
            </a:pPr>
            <a:fld id="{5C7279EE-E09D-4E92-9BC3-8E9750C4D339}"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1"/>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9"/>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031" name="Rectangle 15"/>
          <p:cNvSpPr>
            <a:spLocks noChangeArrowheads="1"/>
          </p:cNvSpPr>
          <p:nvPr userDrawn="1"/>
        </p:nvSpPr>
        <p:spPr bwMode="auto">
          <a:xfrm>
            <a:off x="6781801" y="6519864"/>
            <a:ext cx="1928926" cy="338554"/>
          </a:xfrm>
          <a:prstGeom prst="rect">
            <a:avLst/>
          </a:prstGeom>
          <a:noFill/>
          <a:ln w="9525">
            <a:noFill/>
            <a:miter lim="800000"/>
            <a:headEnd/>
            <a:tailEnd/>
          </a:ln>
        </p:spPr>
        <p:txBody>
          <a:bodyPr wrap="none">
            <a:spAutoFit/>
          </a:bodyPr>
          <a:lstStyle/>
          <a:p>
            <a:pPr algn="l" rtl="0"/>
            <a:r>
              <a:rPr lang="en-US" sz="1600">
                <a:solidFill>
                  <a:schemeClr val="bg1"/>
                </a:solidFill>
                <a:latin typeface="Calibri" pitchFamily="34" charset="0"/>
              </a:rPr>
              <a:t>King Faisal University</a:t>
            </a:r>
          </a:p>
        </p:txBody>
      </p:sp>
      <p:sp>
        <p:nvSpPr>
          <p:cNvPr id="1032" name="Rectangle 16"/>
          <p:cNvSpPr>
            <a:spLocks noChangeArrowheads="1"/>
          </p:cNvSpPr>
          <p:nvPr userDrawn="1"/>
        </p:nvSpPr>
        <p:spPr bwMode="auto">
          <a:xfrm>
            <a:off x="7050088" y="6291264"/>
            <a:ext cx="1406154" cy="338554"/>
          </a:xfrm>
          <a:prstGeom prst="rect">
            <a:avLst/>
          </a:prstGeom>
          <a:noFill/>
          <a:ln w="9525">
            <a:noFill/>
            <a:miter lim="800000"/>
            <a:headEnd/>
            <a:tailEnd/>
          </a:ln>
        </p:spPr>
        <p:txBody>
          <a:bodyPr wrap="none">
            <a:spAutoFit/>
          </a:bodyPr>
          <a:lstStyle/>
          <a:p>
            <a:pPr algn="l" rtl="0"/>
            <a:r>
              <a:rPr lang="ar-SA" sz="1600" b="1">
                <a:solidFill>
                  <a:schemeClr val="bg1"/>
                </a:solidFill>
                <a:latin typeface="Calibri" pitchFamily="34" charset="0"/>
              </a:rPr>
              <a:t>جامعة الملك فيصل</a:t>
            </a:r>
            <a:endParaRPr lang="en-US" sz="1600" b="1">
              <a:solidFill>
                <a:schemeClr val="bg1"/>
              </a:solidFill>
              <a:latin typeface="Calibri" pitchFamily="34" charset="0"/>
            </a:endParaRPr>
          </a:p>
        </p:txBody>
      </p:sp>
      <p:pic>
        <p:nvPicPr>
          <p:cNvPr id="1033" name="Picture 17" descr="logo EDE.png"/>
          <p:cNvPicPr>
            <a:picLocks noChangeAspect="1"/>
          </p:cNvPicPr>
          <p:nvPr userDrawn="1"/>
        </p:nvPicPr>
        <p:blipFill>
          <a:blip r:embed="rId14"/>
          <a:srcRect/>
          <a:stretch>
            <a:fillRect/>
          </a:stretch>
        </p:blipFill>
        <p:spPr bwMode="auto">
          <a:xfrm>
            <a:off x="304801" y="5791201"/>
            <a:ext cx="838200" cy="938213"/>
          </a:xfrm>
          <a:prstGeom prst="rect">
            <a:avLst/>
          </a:prstGeom>
          <a:noFill/>
          <a:ln w="9525">
            <a:noFill/>
            <a:miter lim="800000"/>
            <a:headEnd/>
            <a:tailEnd/>
          </a:ln>
        </p:spPr>
      </p:pic>
      <p:sp>
        <p:nvSpPr>
          <p:cNvPr id="1034" name="Rectangle 18"/>
          <p:cNvSpPr>
            <a:spLocks noChangeArrowheads="1"/>
          </p:cNvSpPr>
          <p:nvPr userDrawn="1"/>
        </p:nvSpPr>
        <p:spPr bwMode="auto">
          <a:xfrm>
            <a:off x="914400" y="6581776"/>
            <a:ext cx="3116046" cy="276999"/>
          </a:xfrm>
          <a:prstGeom prst="rect">
            <a:avLst/>
          </a:prstGeom>
          <a:noFill/>
          <a:ln w="9525">
            <a:noFill/>
            <a:miter lim="800000"/>
            <a:headEnd/>
            <a:tailEnd/>
          </a:ln>
        </p:spPr>
        <p:txBody>
          <a:bodyPr wrap="none">
            <a:spAutoFit/>
          </a:bodyPr>
          <a:lstStyle/>
          <a:p>
            <a:pPr algn="l" rtl="0"/>
            <a:r>
              <a:rPr lang="en-US" sz="1200">
                <a:solidFill>
                  <a:schemeClr val="bg1"/>
                </a:solidFill>
                <a:latin typeface="Calibri" pitchFamily="34" charset="0"/>
              </a:rPr>
              <a:t>Deanship of E-Learning and Distance Education</a:t>
            </a:r>
          </a:p>
        </p:txBody>
      </p:sp>
      <p:sp>
        <p:nvSpPr>
          <p:cNvPr id="1035" name="Rectangle 19"/>
          <p:cNvSpPr>
            <a:spLocks noChangeArrowheads="1"/>
          </p:cNvSpPr>
          <p:nvPr userDrawn="1"/>
        </p:nvSpPr>
        <p:spPr bwMode="auto">
          <a:xfrm>
            <a:off x="1182688" y="6291264"/>
            <a:ext cx="2747868" cy="338554"/>
          </a:xfrm>
          <a:prstGeom prst="rect">
            <a:avLst/>
          </a:prstGeom>
          <a:noFill/>
          <a:ln w="9525">
            <a:noFill/>
            <a:miter lim="800000"/>
            <a:headEnd/>
            <a:tailEnd/>
          </a:ln>
        </p:spPr>
        <p:txBody>
          <a:bodyPr wrap="none">
            <a:spAutoFit/>
          </a:bodyPr>
          <a:lstStyle/>
          <a:p>
            <a:pPr algn="l" rtl="0"/>
            <a:r>
              <a:rPr lang="ar-SA" sz="1600" b="1" dirty="0">
                <a:solidFill>
                  <a:schemeClr val="bg1"/>
                </a:solidFill>
                <a:latin typeface="Calibri" pitchFamily="34" charset="0"/>
              </a:rPr>
              <a:t>عمادة </a:t>
            </a:r>
            <a:r>
              <a:rPr lang="ar-SA" sz="1600" b="1" dirty="0" smtClean="0">
                <a:solidFill>
                  <a:schemeClr val="bg1"/>
                </a:solidFill>
                <a:latin typeface="Calibri" pitchFamily="34" charset="0"/>
              </a:rPr>
              <a:t>التعلم </a:t>
            </a:r>
            <a:r>
              <a:rPr lang="ar-SA" sz="1600" b="1" dirty="0" err="1">
                <a:solidFill>
                  <a:schemeClr val="bg1"/>
                </a:solidFill>
                <a:latin typeface="Calibri" pitchFamily="34" charset="0"/>
              </a:rPr>
              <a:t>الإكتروني</a:t>
            </a:r>
            <a:r>
              <a:rPr lang="ar-SA" sz="1600" b="1" dirty="0">
                <a:solidFill>
                  <a:schemeClr val="bg1"/>
                </a:solidFill>
                <a:latin typeface="Calibri" pitchFamily="34" charset="0"/>
              </a:rPr>
              <a:t> </a:t>
            </a:r>
            <a:r>
              <a:rPr lang="ar-SA" sz="1600" b="1" dirty="0" smtClean="0">
                <a:solidFill>
                  <a:schemeClr val="bg1"/>
                </a:solidFill>
                <a:latin typeface="Calibri" pitchFamily="34" charset="0"/>
              </a:rPr>
              <a:t>والتعليم </a:t>
            </a:r>
            <a:r>
              <a:rPr lang="ar-SA" sz="1600" b="1" dirty="0">
                <a:solidFill>
                  <a:schemeClr val="bg1"/>
                </a:solidFill>
                <a:latin typeface="Calibri" pitchFamily="34" charset="0"/>
              </a:rPr>
              <a:t>عن بعد</a:t>
            </a:r>
            <a:endParaRPr lang="en-US" sz="1600" b="1" dirty="0">
              <a:solidFill>
                <a:schemeClr val="bg1"/>
              </a:solidFill>
              <a:latin typeface="Calibri" pitchFamily="34" charset="0"/>
            </a:endParaRPr>
          </a:p>
        </p:txBody>
      </p:sp>
    </p:spTree>
  </p:cSld>
  <p:clrMap bg1="lt1" tx1="dk1" bg2="lt2" tx2="dk2" accent1="accent1" accent2="accent2" accent3="accent3" accent4="accent4" accent5="accent5" accent6="accent6" hlink="hlink" folHlink="folHlink"/>
  <p:sldLayoutIdLst>
    <p:sldLayoutId id="2147484006" r:id="rId1"/>
    <p:sldLayoutId id="2147484007"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6"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6"/>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A41AF805-6F51-4AB9-A1A8-805EB359EFD1}"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1" y="4642339"/>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cs typeface="AL-Mohanad Bold" pitchFamily="2" charset="-78"/>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cs typeface="AL-Mohanad Bold" pitchFamily="2" charset="-78"/>
              </a:rPr>
              <a:t>عمادة التعلم الإلكتروني والتعليم عن بعد</a:t>
            </a:r>
            <a:endParaRPr lang="en-US" sz="2400" b="1" dirty="0">
              <a:solidFill>
                <a:schemeClr val="tx2">
                  <a:lumMod val="75000"/>
                </a:schemeClr>
              </a:solidFill>
              <a:latin typeface="Calibri" pitchFamily="34" charset="0"/>
              <a:cs typeface="AL-Mohanad Bold" pitchFamily="2" charset="-78"/>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3322" name="Title 1"/>
          <p:cNvSpPr txBox="1">
            <a:spLocks/>
          </p:cNvSpPr>
          <p:nvPr/>
        </p:nvSpPr>
        <p:spPr bwMode="auto">
          <a:xfrm>
            <a:off x="457200" y="2971801"/>
            <a:ext cx="5099051" cy="1470025"/>
          </a:xfrm>
          <a:prstGeom prst="rect">
            <a:avLst/>
          </a:prstGeom>
          <a:noFill/>
          <a:ln w="9525">
            <a:noFill/>
            <a:miter lim="800000"/>
            <a:headEnd/>
            <a:tailEnd/>
          </a:ln>
        </p:spPr>
        <p:txBody>
          <a:bodyPr anchor="ctr"/>
          <a:lstStyle/>
          <a:p>
            <a:pPr algn="ctr"/>
            <a:r>
              <a:rPr lang="ar-SA" sz="3700" b="1" dirty="0" smtClean="0">
                <a:solidFill>
                  <a:srgbClr val="376092"/>
                </a:solidFill>
                <a:latin typeface="AYM Wadiy S_U normal."/>
                <a:cs typeface="AL-Mohanad Bold" pitchFamily="2" charset="-78"/>
              </a:rPr>
              <a:t>اسم المقرر</a:t>
            </a:r>
          </a:p>
          <a:p>
            <a:pPr algn="ctr"/>
            <a:r>
              <a:rPr lang="ar-JO" sz="3700" b="1" dirty="0" smtClean="0">
                <a:solidFill>
                  <a:srgbClr val="009900"/>
                </a:solidFill>
                <a:latin typeface="AYM Wadiy S_U normal."/>
                <a:cs typeface="AL-Mohanad Bold" pitchFamily="2" charset="-78"/>
              </a:rPr>
              <a:t>التربية الفنية لذوي الاحتياجات</a:t>
            </a:r>
            <a:endParaRPr lang="ar-SA" sz="3700" b="1" dirty="0">
              <a:solidFill>
                <a:srgbClr val="009900"/>
              </a:solidFill>
              <a:latin typeface="AYM Wadiy S_U normal."/>
              <a:cs typeface="AL-Mohanad Bold" pitchFamily="2" charset="-78"/>
            </a:endParaRPr>
          </a:p>
          <a:p>
            <a:pPr algn="ctr"/>
            <a:r>
              <a:rPr lang="ar-SA" sz="2600" b="1" dirty="0" smtClean="0">
                <a:solidFill>
                  <a:srgbClr val="7F7F7F"/>
                </a:solidFill>
                <a:latin typeface="Calibri" pitchFamily="34" charset="0"/>
                <a:cs typeface="AL-Mohanad Bold" pitchFamily="2" charset="-78"/>
              </a:rPr>
              <a:t>الدكتور خالد بن </a:t>
            </a:r>
            <a:r>
              <a:rPr lang="ar-JO" sz="2600" b="1" dirty="0" smtClean="0">
                <a:solidFill>
                  <a:srgbClr val="7F7F7F"/>
                </a:solidFill>
                <a:latin typeface="Calibri" pitchFamily="34" charset="0"/>
                <a:cs typeface="AL-Mohanad Bold" pitchFamily="2" charset="-78"/>
              </a:rPr>
              <a:t>محمد السعود</a:t>
            </a:r>
            <a:endParaRPr lang="en-US" sz="2600" b="1" dirty="0">
              <a:solidFill>
                <a:srgbClr val="7F7F7F"/>
              </a:solidFill>
              <a:latin typeface="Calibri" pitchFamily="34" charset="0"/>
              <a:cs typeface="AL-Mohanad Bold" pitchFamily="2" charset="-78"/>
            </a:endParaRPr>
          </a:p>
        </p:txBody>
      </p:sp>
      <p:sp>
        <p:nvSpPr>
          <p:cNvPr id="13323"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D2DCCE84-0B7D-4639-9863-B0DDDF1A81AE}"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1"/>
            <a:ext cx="482600" cy="365125"/>
          </a:xfrm>
          <a:noFill/>
          <a:ln>
            <a:miter lim="800000"/>
            <a:headEnd/>
            <a:tailEnd/>
          </a:ln>
        </p:spPr>
        <p:txBody>
          <a:bodyPr/>
          <a:lstStyle/>
          <a:p>
            <a:fld id="{309DCF4E-A12F-4630-A61E-6FBF45D0F5EF}"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1999" y="2133601"/>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a:t>
            </a:r>
            <a:r>
              <a:rPr lang="ar-JO"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السادسة</a:t>
            </a:r>
            <a:endParaRPr lang="en-US" spc="-150" dirty="0" smtClean="0">
              <a:solidFill>
                <a:srgbClr val="376092"/>
              </a:solidFill>
              <a:latin typeface="ae_AlMateen" pitchFamily="2" charset="-78"/>
              <a:cs typeface="ae_AlMateen" pitchFamily="2" charset="-78"/>
            </a:endParaRPr>
          </a:p>
        </p:txBody>
      </p:sp>
      <p:sp>
        <p:nvSpPr>
          <p:cNvPr id="14340" name="Subtitle 5"/>
          <p:cNvSpPr>
            <a:spLocks noGrp="1"/>
          </p:cNvSpPr>
          <p:nvPr>
            <p:ph type="subTitle" idx="1"/>
          </p:nvPr>
        </p:nvSpPr>
        <p:spPr>
          <a:xfrm>
            <a:off x="990600" y="3733800"/>
            <a:ext cx="7429500" cy="1752600"/>
          </a:xfrm>
        </p:spPr>
        <p:txBody>
          <a:bodyPr/>
          <a:lstStyle/>
          <a:p>
            <a:r>
              <a:rPr lang="ar-JO" sz="6000" b="1" dirty="0" smtClean="0">
                <a:solidFill>
                  <a:srgbClr val="009900"/>
                </a:solidFill>
                <a:latin typeface="AYM Wadiy S_U normal."/>
                <a:cs typeface="AL-Mohanad Bold" pitchFamily="2" charset="-78"/>
              </a:rPr>
              <a:t>برامج التربية الفنية للفئات الخاصة</a:t>
            </a:r>
            <a:r>
              <a:rPr lang="ar-SA" sz="6000" b="1" dirty="0" smtClean="0">
                <a:solidFill>
                  <a:srgbClr val="009900"/>
                </a:solidFill>
                <a:cs typeface="AL-Mohanad Bold" pitchFamily="2" charset="-78"/>
              </a:rPr>
              <a:t>*</a:t>
            </a:r>
            <a:endParaRPr lang="ar-SA" sz="6000" b="1" dirty="0" smtClean="0">
              <a:solidFill>
                <a:srgbClr val="009900"/>
              </a:solidFill>
              <a:latin typeface="AYM Wadiy S_U normal."/>
              <a:cs typeface="AL-Mohanad Bold" pitchFamily="2" charset="-78"/>
            </a:endParaRPr>
          </a:p>
          <a:p>
            <a:pPr rtl="1" eaLnBrk="1" hangingPunct="1"/>
            <a:r>
              <a:rPr lang="ar-SA" sz="4800" b="1" dirty="0" smtClean="0">
                <a:solidFill>
                  <a:schemeClr val="accent6">
                    <a:lumMod val="75000"/>
                  </a:schemeClr>
                </a:solidFill>
                <a:cs typeface="AL-Mohanad Bold" pitchFamily="2" charset="-78"/>
              </a:rPr>
              <a:t>”</a:t>
            </a:r>
            <a:r>
              <a:rPr lang="ar-JO" sz="4800" b="1" dirty="0" smtClean="0">
                <a:solidFill>
                  <a:schemeClr val="accent6">
                    <a:lumMod val="75000"/>
                  </a:schemeClr>
                </a:solidFill>
                <a:cs typeface="AL-Mohanad Bold" pitchFamily="2" charset="-78"/>
              </a:rPr>
              <a:t>التعريف والبرامج “</a:t>
            </a:r>
            <a:endParaRPr lang="ar-SA" sz="4800" b="1" dirty="0" smtClean="0">
              <a:solidFill>
                <a:schemeClr val="accent6">
                  <a:lumMod val="75000"/>
                </a:schemeClr>
              </a:solidFill>
              <a:cs typeface="AL-Mohanad Bold" pitchFamily="2" charset="-78"/>
            </a:endParaRPr>
          </a:p>
        </p:txBody>
      </p:sp>
      <p:sp>
        <p:nvSpPr>
          <p:cNvPr id="14341"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
        <p:nvSpPr>
          <p:cNvPr id="6" name="مربع نص 5"/>
          <p:cNvSpPr txBox="1"/>
          <p:nvPr/>
        </p:nvSpPr>
        <p:spPr>
          <a:xfrm>
            <a:off x="1447800" y="5867400"/>
            <a:ext cx="6553200" cy="369332"/>
          </a:xfrm>
          <a:prstGeom prst="rect">
            <a:avLst/>
          </a:prstGeom>
          <a:noFill/>
        </p:spPr>
        <p:txBody>
          <a:bodyPr wrap="square" rtlCol="1">
            <a:spAutoFit/>
          </a:bodyPr>
          <a:lstStyle/>
          <a:p>
            <a:pPr algn="ctr"/>
            <a:r>
              <a:rPr lang="ar-SA" dirty="0" smtClean="0"/>
              <a:t>* </a:t>
            </a:r>
            <a:r>
              <a:rPr lang="ar-SA" dirty="0" smtClean="0">
                <a:cs typeface="Traditional Arabic" pitchFamily="2" charset="-78"/>
              </a:rPr>
              <a:t>المرجع: كتاب </a:t>
            </a:r>
            <a:r>
              <a:rPr lang="ar-JO" dirty="0" smtClean="0">
                <a:cs typeface="Traditional Arabic" pitchFamily="2" charset="-78"/>
              </a:rPr>
              <a:t>التربية الفنية للفئات الخاصة</a:t>
            </a:r>
            <a:r>
              <a:rPr lang="ar-SA" dirty="0" smtClean="0">
                <a:cs typeface="Traditional Arabic" pitchFamily="2" charset="-78"/>
              </a:rPr>
              <a:t>، </a:t>
            </a:r>
            <a:r>
              <a:rPr lang="ar-JO" dirty="0" smtClean="0">
                <a:cs typeface="Traditional Arabic" pitchFamily="2" charset="-78"/>
              </a:rPr>
              <a:t>محمد </a:t>
            </a:r>
            <a:r>
              <a:rPr lang="ar-JO" dirty="0" err="1" smtClean="0">
                <a:cs typeface="Traditional Arabic" pitchFamily="2" charset="-78"/>
              </a:rPr>
              <a:t>السويفي</a:t>
            </a:r>
            <a:r>
              <a:rPr lang="ar-SA" dirty="0" smtClean="0">
                <a:cs typeface="Traditional Arabic" pitchFamily="2" charset="-78"/>
              </a:rPr>
              <a:t>، </a:t>
            </a:r>
            <a:r>
              <a:rPr lang="ar-JO" dirty="0" smtClean="0">
                <a:cs typeface="Traditional Arabic" pitchFamily="2" charset="-78"/>
              </a:rPr>
              <a:t>دار </a:t>
            </a:r>
            <a:r>
              <a:rPr lang="ar-SA" dirty="0" smtClean="0">
                <a:cs typeface="Traditional Arabic" pitchFamily="2" charset="-78"/>
              </a:rPr>
              <a:t>المفردات </a:t>
            </a:r>
            <a:r>
              <a:rPr lang="ar-JO" dirty="0" smtClean="0">
                <a:cs typeface="Traditional Arabic" pitchFamily="2" charset="-78"/>
              </a:rPr>
              <a:t>للنشر والتوزيع-</a:t>
            </a:r>
            <a:r>
              <a:rPr lang="ar-SA" dirty="0" smtClean="0">
                <a:cs typeface="Traditional Arabic" pitchFamily="2" charset="-78"/>
              </a:rPr>
              <a:t> الرياض</a:t>
            </a:r>
            <a:endParaRPr lang="ar-SA" dirty="0">
              <a:cs typeface="Traditional Arabic"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52400"/>
            <a:ext cx="8915400" cy="838200"/>
          </a:xfrm>
        </p:spPr>
        <p:txBody>
          <a:bodyPr/>
          <a:lstStyle/>
          <a:p>
            <a:pPr algn="ctr" rtl="1" eaLnBrk="1" hangingPunct="1"/>
            <a:r>
              <a:rPr lang="ar-JO" sz="4800" b="1" dirty="0" smtClean="0">
                <a:solidFill>
                  <a:srgbClr val="009900"/>
                </a:solidFill>
                <a:cs typeface="AL-Mohanad Bold" pitchFamily="2" charset="-78"/>
              </a:rPr>
              <a:t>برامج التربية الفنية للفئات الخاصة</a:t>
            </a:r>
            <a:r>
              <a:rPr lang="ar-SA" sz="4800" b="1" dirty="0" smtClean="0">
                <a:solidFill>
                  <a:srgbClr val="009900"/>
                </a:solidFill>
                <a:cs typeface="AL-Mohanad Bold" pitchFamily="2" charset="-78"/>
              </a:rPr>
              <a:t>*</a:t>
            </a:r>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val="169741118"/>
              </p:ext>
            </p:extLst>
          </p:nvPr>
        </p:nvGraphicFramePr>
        <p:xfrm>
          <a:off x="457200" y="1066800"/>
          <a:ext cx="8915400" cy="4210050"/>
        </p:xfrm>
        <a:graphic>
          <a:graphicData uri="http://schemas.openxmlformats.org/drawingml/2006/table">
            <a:tbl>
              <a:tblPr rtl="1" firstRow="1" bandRow="1">
                <a:tableStyleId>{5C22544A-7EE6-4342-B048-85BDC9FD1C3A}</a:tableStyleId>
              </a:tblPr>
              <a:tblGrid>
                <a:gridCol w="8915400"/>
              </a:tblGrid>
              <a:tr h="600075">
                <a:tc>
                  <a:txBody>
                    <a:bodyPr/>
                    <a:lstStyle/>
                    <a:p>
                      <a:pPr algn="ctr" rtl="1">
                        <a:spcAft>
                          <a:spcPts val="0"/>
                        </a:spcAft>
                      </a:pPr>
                      <a:r>
                        <a:rPr lang="ar-SA" sz="4000" dirty="0" smtClean="0">
                          <a:latin typeface="Times New Roman"/>
                          <a:ea typeface="Times New Roman"/>
                          <a:cs typeface="Traditional Arabic" pitchFamily="2" charset="-78"/>
                        </a:rPr>
                        <a:t>عناصر</a:t>
                      </a:r>
                      <a:r>
                        <a:rPr lang="ar-SA" sz="4000" baseline="0" dirty="0" smtClean="0">
                          <a:latin typeface="Times New Roman"/>
                          <a:ea typeface="Times New Roman"/>
                          <a:cs typeface="Traditional Arabic" pitchFamily="2" charset="-78"/>
                        </a:rPr>
                        <a:t> المحاضرة السادسة</a:t>
                      </a:r>
                      <a:endParaRPr lang="en-US" sz="4000" dirty="0">
                        <a:latin typeface="Times New Roman"/>
                        <a:ea typeface="Times New Roman"/>
                        <a:cs typeface="Traditional Arabic" pitchFamily="2" charset="-78"/>
                      </a:endParaRPr>
                    </a:p>
                  </a:txBody>
                  <a:tcPr marL="79477" marR="79477" marT="0" marB="0"/>
                </a:tc>
              </a:tr>
              <a:tr h="360045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JO" sz="4000" dirty="0" smtClean="0">
                          <a:latin typeface="Times New Roman"/>
                          <a:ea typeface="Times New Roman"/>
                          <a:cs typeface="AL-Mohanad Bold"/>
                        </a:rPr>
                        <a:t>تعريف برامج التربية الفنية للفئات الخاصة</a:t>
                      </a:r>
                    </a:p>
                    <a:p>
                      <a:pPr marL="0" marR="0" indent="0" algn="ctr" defTabSz="914400" rtl="1" eaLnBrk="1" fontAlgn="auto" latinLnBrk="0" hangingPunct="1">
                        <a:lnSpc>
                          <a:spcPct val="100000"/>
                        </a:lnSpc>
                        <a:spcBef>
                          <a:spcPts val="0"/>
                        </a:spcBef>
                        <a:spcAft>
                          <a:spcPts val="0"/>
                        </a:spcAft>
                        <a:buClrTx/>
                        <a:buSzTx/>
                        <a:buFontTx/>
                        <a:buNone/>
                        <a:tabLst/>
                        <a:defRPr/>
                      </a:pPr>
                      <a:r>
                        <a:rPr lang="ar-JO" sz="4000" dirty="0" smtClean="0">
                          <a:latin typeface="Times New Roman"/>
                          <a:ea typeface="Times New Roman"/>
                          <a:cs typeface="AL-Mohanad Bold"/>
                        </a:rPr>
                        <a:t>الأسس</a:t>
                      </a:r>
                      <a:r>
                        <a:rPr lang="ar-JO" sz="4000" baseline="0" dirty="0" smtClean="0">
                          <a:latin typeface="Times New Roman"/>
                          <a:ea typeface="Times New Roman"/>
                          <a:cs typeface="AL-Mohanad Bold"/>
                        </a:rPr>
                        <a:t> التي تقوم عليها برامج التربية الفنية للفئات الخاصة</a:t>
                      </a:r>
                      <a:endParaRPr lang="ar-JO" sz="4000" dirty="0" smtClean="0">
                        <a:latin typeface="Times New Roman"/>
                        <a:ea typeface="Times New Roman"/>
                        <a:cs typeface="AL-Mohanad Bold"/>
                      </a:endParaRPr>
                    </a:p>
                    <a:p>
                      <a:pPr marL="0" marR="0" indent="0" algn="ctr" defTabSz="914400" rtl="1" eaLnBrk="1" fontAlgn="auto" latinLnBrk="0" hangingPunct="1">
                        <a:lnSpc>
                          <a:spcPct val="100000"/>
                        </a:lnSpc>
                        <a:spcBef>
                          <a:spcPts val="0"/>
                        </a:spcBef>
                        <a:spcAft>
                          <a:spcPts val="0"/>
                        </a:spcAft>
                        <a:buClrTx/>
                        <a:buSzTx/>
                        <a:buFontTx/>
                        <a:buNone/>
                        <a:tabLst/>
                        <a:defRPr/>
                      </a:pPr>
                      <a:endParaRPr lang="en-US" sz="4000" dirty="0" smtClean="0">
                        <a:latin typeface="Times New Roman"/>
                        <a:ea typeface="Times New Roman"/>
                        <a:cs typeface="Traditional Arabic" pitchFamily="2" charset="-78"/>
                      </a:endParaRPr>
                    </a:p>
                  </a:txBody>
                  <a:tcPr marL="79477" marR="79477" marT="0" marB="0"/>
                </a:tc>
              </a:tr>
            </a:tbl>
          </a:graphicData>
        </a:graphic>
      </p:graphicFrame>
      <p:sp>
        <p:nvSpPr>
          <p:cNvPr id="7"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
        <p:nvSpPr>
          <p:cNvPr id="8" name="Slide Number Placeholder 3"/>
          <p:cNvSpPr txBox="1">
            <a:spLocks/>
          </p:cNvSpPr>
          <p:nvPr/>
        </p:nvSpPr>
        <p:spPr bwMode="auto">
          <a:xfrm>
            <a:off x="4953000" y="6324600"/>
            <a:ext cx="5334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62B57745-0510-425B-92D4-EDBAAB355DD2}"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6" name="مربع نص 5"/>
          <p:cNvSpPr txBox="1"/>
          <p:nvPr/>
        </p:nvSpPr>
        <p:spPr>
          <a:xfrm>
            <a:off x="1143000" y="5334000"/>
            <a:ext cx="6553200" cy="369332"/>
          </a:xfrm>
          <a:prstGeom prst="rect">
            <a:avLst/>
          </a:prstGeom>
          <a:noFill/>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SA" dirty="0">
                <a:cs typeface="Traditional Arabic" pitchFamily="2" charset="-78"/>
              </a:rPr>
              <a:t>المرجع: كتاب </a:t>
            </a:r>
            <a:r>
              <a:rPr lang="ar-JO" dirty="0">
                <a:cs typeface="Traditional Arabic" pitchFamily="2" charset="-78"/>
              </a:rPr>
              <a:t>التربية الفنية للفئات الخاصة</a:t>
            </a:r>
            <a:r>
              <a:rPr lang="ar-SA" dirty="0">
                <a:cs typeface="Traditional Arabic" pitchFamily="2" charset="-78"/>
              </a:rPr>
              <a:t>، </a:t>
            </a:r>
            <a:r>
              <a:rPr lang="ar-JO" dirty="0">
                <a:cs typeface="Traditional Arabic" pitchFamily="2" charset="-78"/>
              </a:rPr>
              <a:t>محمد </a:t>
            </a:r>
            <a:r>
              <a:rPr lang="ar-JO" dirty="0" err="1">
                <a:cs typeface="Traditional Arabic" pitchFamily="2" charset="-78"/>
              </a:rPr>
              <a:t>السويفي</a:t>
            </a:r>
            <a:r>
              <a:rPr lang="ar-SA" dirty="0">
                <a:cs typeface="Traditional Arabic" pitchFamily="2" charset="-78"/>
              </a:rPr>
              <a:t>، </a:t>
            </a:r>
            <a:r>
              <a:rPr lang="ar-JO" dirty="0">
                <a:cs typeface="Traditional Arabic" pitchFamily="2" charset="-78"/>
              </a:rPr>
              <a:t>دار </a:t>
            </a:r>
            <a:r>
              <a:rPr lang="ar-SA" dirty="0" smtClean="0">
                <a:cs typeface="Traditional Arabic" pitchFamily="2" charset="-78"/>
              </a:rPr>
              <a:t>المفردات </a:t>
            </a:r>
            <a:r>
              <a:rPr lang="ar-JO" dirty="0" smtClean="0">
                <a:cs typeface="Traditional Arabic" pitchFamily="2" charset="-78"/>
              </a:rPr>
              <a:t>للنشر والتوزيع-ا</a:t>
            </a:r>
            <a:r>
              <a:rPr lang="ar-SA" dirty="0" smtClean="0">
                <a:cs typeface="Traditional Arabic" pitchFamily="2" charset="-78"/>
              </a:rPr>
              <a:t> الرياض</a:t>
            </a:r>
            <a:endParaRPr lang="ar-SA" dirty="0">
              <a:cs typeface="Traditional Arabic"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944562"/>
          </a:xfrm>
        </p:spPr>
        <p:txBody>
          <a:bodyPr/>
          <a:lstStyle/>
          <a:p>
            <a:pPr marL="0" marR="0" indent="0" defTabSz="914400" rtl="1" eaLnBrk="1" fontAlgn="auto" latinLnBrk="0" hangingPunct="1">
              <a:lnSpc>
                <a:spcPct val="100000"/>
              </a:lnSpc>
              <a:spcBef>
                <a:spcPts val="0"/>
              </a:spcBef>
              <a:spcAft>
                <a:spcPts val="0"/>
              </a:spcAft>
              <a:tabLst/>
              <a:defRPr/>
            </a:pPr>
            <a:r>
              <a:rPr lang="ar-JO" sz="6000" dirty="0" smtClean="0">
                <a:cs typeface="AL-Mohanad Bold" pitchFamily="2" charset="-78"/>
              </a:rPr>
              <a:t>تعريف التربية الفنية للفئات الخاصة</a:t>
            </a:r>
            <a:endParaRPr lang="en-US" sz="6000" dirty="0" smtClean="0">
              <a:latin typeface="Times New Roman"/>
              <a:ea typeface="Times New Roman"/>
              <a:cs typeface="Traditional Arabic" pitchFamily="2" charset="-78"/>
            </a:endParaRPr>
          </a:p>
        </p:txBody>
      </p:sp>
      <p:sp>
        <p:nvSpPr>
          <p:cNvPr id="16388" name="Slide Number Placeholder 3"/>
          <p:cNvSpPr>
            <a:spLocks noGrp="1"/>
          </p:cNvSpPr>
          <p:nvPr>
            <p:ph type="sldNum" sz="quarter" idx="4294967295"/>
          </p:nvPr>
        </p:nvSpPr>
        <p:spPr bwMode="auto">
          <a:xfrm>
            <a:off x="4953000" y="6324600"/>
            <a:ext cx="533400" cy="365125"/>
          </a:xfrm>
          <a:noFill/>
          <a:ln>
            <a:miter lim="800000"/>
            <a:headEnd/>
            <a:tailEnd/>
          </a:ln>
        </p:spPr>
        <p:txBody>
          <a:bodyPr/>
          <a:lstStyle/>
          <a:p>
            <a:pPr algn="ctr"/>
            <a:fld id="{62B57745-0510-425B-92D4-EDBAAB355DD2}" type="slidenum">
              <a:rPr lang="ar-SA" smtClean="0">
                <a:cs typeface="Arial" pitchFamily="34" charset="0"/>
              </a:rPr>
              <a:pPr algn="ctr"/>
              <a:t>4</a:t>
            </a:fld>
            <a:endParaRPr lang="en-US" dirty="0" smtClean="0">
              <a:cs typeface="Arial" pitchFamily="34" charset="0"/>
            </a:endParaRPr>
          </a:p>
        </p:txBody>
      </p:sp>
      <p:sp>
        <p:nvSpPr>
          <p:cNvPr id="16389" name="مربع نص 4"/>
          <p:cNvSpPr txBox="1">
            <a:spLocks noChangeArrowheads="1"/>
          </p:cNvSpPr>
          <p:nvPr/>
        </p:nvSpPr>
        <p:spPr bwMode="auto">
          <a:xfrm>
            <a:off x="4114800" y="6581001"/>
            <a:ext cx="1752599" cy="276999"/>
          </a:xfrm>
          <a:prstGeom prst="rect">
            <a:avLst/>
          </a:prstGeom>
          <a:noFill/>
          <a:ln w="9525">
            <a:noFill/>
            <a:miter lim="800000"/>
            <a:headEnd/>
            <a:tailEnd/>
          </a:ln>
        </p:spPr>
        <p:txBody>
          <a:bodyPr>
            <a:spAutoFit/>
          </a:bodyPr>
          <a:lstStyle/>
          <a:p>
            <a:r>
              <a:rPr lang="ar-SA" sz="1200" b="1" dirty="0" smtClean="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
        <p:nvSpPr>
          <p:cNvPr id="6" name="عنصر نائب للمحتوى 5"/>
          <p:cNvSpPr>
            <a:spLocks noGrp="1"/>
          </p:cNvSpPr>
          <p:nvPr>
            <p:ph idx="1"/>
          </p:nvPr>
        </p:nvSpPr>
        <p:spPr>
          <a:xfrm>
            <a:off x="495300" y="1447801"/>
            <a:ext cx="8915400" cy="4495800"/>
          </a:xfrm>
        </p:spPr>
        <p:txBody>
          <a:bodyPr/>
          <a:lstStyle/>
          <a:p>
            <a:pPr algn="just" rtl="1"/>
            <a:r>
              <a:rPr lang="ar-JO" sz="4000" dirty="0" smtClean="0">
                <a:cs typeface="AL-Mohanad Bold"/>
              </a:rPr>
              <a:t>سنكمل في هذه المحاضرة الأسس التي تقوم عليها برامج التربية الفنية للفئات الخاصة.</a:t>
            </a:r>
            <a:endParaRPr lang="en-US" sz="4000" dirty="0" smtClean="0">
              <a:cs typeface="AL-Mohanad Bold"/>
            </a:endParaRPr>
          </a:p>
          <a:p>
            <a:pPr algn="just" rtl="1"/>
            <a:endParaRPr lang="en-US" sz="4000" dirty="0" smtClean="0">
              <a:cs typeface="AL-Mohanad Bold"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أسس برامج التربية الفنية لذوي الفئات الخاصة(يتبع)</a:t>
            </a:r>
            <a:endParaRPr lang="ar-JO" dirty="0"/>
          </a:p>
        </p:txBody>
      </p:sp>
      <p:sp>
        <p:nvSpPr>
          <p:cNvPr id="3" name="عنصر نائب للمحتوى 2"/>
          <p:cNvSpPr>
            <a:spLocks noGrp="1"/>
          </p:cNvSpPr>
          <p:nvPr>
            <p:ph idx="1"/>
          </p:nvPr>
        </p:nvSpPr>
        <p:spPr/>
        <p:txBody>
          <a:bodyPr/>
          <a:lstStyle/>
          <a:p>
            <a:r>
              <a:rPr lang="ar-SA" sz="4000" b="1" dirty="0" smtClean="0">
                <a:cs typeface="AL-Mohanad Bold"/>
              </a:rPr>
              <a:t>8</a:t>
            </a:r>
            <a:r>
              <a:rPr lang="ar-JO" sz="4000" b="1" dirty="0" smtClean="0">
                <a:cs typeface="AL-Mohanad Bold"/>
              </a:rPr>
              <a:t>-التدخل المبكر لاكتشاف الإعاقة</a:t>
            </a:r>
          </a:p>
          <a:p>
            <a:r>
              <a:rPr lang="ar-JO" sz="4000" dirty="0" smtClean="0">
                <a:cs typeface="AL-Mohanad Bold"/>
              </a:rPr>
              <a:t>إن اكتشاف الإعاقات المختلفة لدى الأطفال في سن مبكر يساعد في حلول العلاج قبل أن تتفاقم وتبرز مشكلات أخرى.فالتعرف على قصور السمع مبكرا قد يساعد في التغلب على مشكلة النمو اللغوي فيما بعد .ويتطلب التعرف على الإعاقات إجراء </a:t>
            </a:r>
            <a:r>
              <a:rPr lang="ar-JO" sz="4000" dirty="0" err="1" smtClean="0">
                <a:cs typeface="AL-Mohanad Bold"/>
              </a:rPr>
              <a:t>مسوحات</a:t>
            </a:r>
            <a:r>
              <a:rPr lang="ar-JO" sz="4000" dirty="0" smtClean="0">
                <a:cs typeface="AL-Mohanad Bold"/>
              </a:rPr>
              <a:t> تعاونية بين مراكز رعاية الأمومة والطفولة وأولياء الأمور ومراكز التربية الخاصة ، من خلال التشخيص</a:t>
            </a:r>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39624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أسس برامج التربية الفنية لذوي الفئات الخاصة(يتبع)</a:t>
            </a:r>
            <a:endParaRPr lang="ar-JO" dirty="0"/>
          </a:p>
        </p:txBody>
      </p:sp>
      <p:sp>
        <p:nvSpPr>
          <p:cNvPr id="3" name="عنصر نائب للمحتوى 2"/>
          <p:cNvSpPr>
            <a:spLocks noGrp="1"/>
          </p:cNvSpPr>
          <p:nvPr>
            <p:ph idx="1"/>
          </p:nvPr>
        </p:nvSpPr>
        <p:spPr>
          <a:xfrm>
            <a:off x="495300" y="1447801"/>
            <a:ext cx="8915400" cy="4678364"/>
          </a:xfrm>
        </p:spPr>
        <p:txBody>
          <a:bodyPr/>
          <a:lstStyle/>
          <a:p>
            <a:r>
              <a:rPr lang="ar-JO" sz="4000" dirty="0" smtClean="0">
                <a:cs typeface="AL-Mohanad Bold"/>
              </a:rPr>
              <a:t>والإبلاغ عن إي قصور يشاهد لدى الطفل. وهذا يؤدي بدوره إلى التدخل المبكر لتفادي ظهور مشكلات أخرى مصاحبة للإعاقة الأصلية . ويمكن أن تقوم وحدات التدخل المبكر بوضع برامج بمساعدة أخصائيين مؤهلين ومدربين للقضاء على احتمال الفشل في العثور واكتشاف مثل هذه الحالات. وهذا يتطلب أيضا تدريب كوادر المراكز الصحية ودور الرعاية وفق برامج وخطط مدروسة.</a:t>
            </a:r>
            <a:endParaRPr lang="ar-JO" sz="4000" dirty="0"/>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39624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أسس برامج التربية الفنية لذوي الفئات الخاصة(يتبع)</a:t>
            </a:r>
            <a:endParaRPr lang="ar-JO" dirty="0"/>
          </a:p>
        </p:txBody>
      </p:sp>
      <p:sp>
        <p:nvSpPr>
          <p:cNvPr id="3" name="عنصر نائب للمحتوى 2"/>
          <p:cNvSpPr>
            <a:spLocks noGrp="1"/>
          </p:cNvSpPr>
          <p:nvPr>
            <p:ph idx="1"/>
          </p:nvPr>
        </p:nvSpPr>
        <p:spPr>
          <a:xfrm>
            <a:off x="228600" y="1600201"/>
            <a:ext cx="9372600" cy="4525963"/>
          </a:xfrm>
        </p:spPr>
        <p:txBody>
          <a:bodyPr/>
          <a:lstStyle/>
          <a:p>
            <a:r>
              <a:rPr lang="ar-SA" sz="4000" b="1" dirty="0" smtClean="0">
                <a:cs typeface="AL-Mohanad Bold"/>
              </a:rPr>
              <a:t>9</a:t>
            </a:r>
            <a:r>
              <a:rPr lang="ar-JO" sz="4000" b="1" dirty="0" smtClean="0">
                <a:cs typeface="AL-Mohanad Bold"/>
              </a:rPr>
              <a:t>-تنمية السلوك الإبداعي</a:t>
            </a:r>
            <a:r>
              <a:rPr lang="en-US" sz="4000" dirty="0" smtClean="0">
                <a:cs typeface="AL-Mohanad Bold"/>
              </a:rPr>
              <a:t/>
            </a:r>
            <a:br>
              <a:rPr lang="en-US" sz="4000" dirty="0" smtClean="0">
                <a:cs typeface="AL-Mohanad Bold"/>
              </a:rPr>
            </a:br>
            <a:r>
              <a:rPr lang="ar-JO" sz="4000" dirty="0" smtClean="0">
                <a:cs typeface="AL-Mohanad Bold"/>
              </a:rPr>
              <a:t>السلوك الإبداعي يعتمد على توفير عدد من الاستعدادات في البناء العقلي لدى كل إنسان، وهذا يعني انه لا يوجد إي فرد لا يتمتع بقدر معين من الاستعدادات الإبداعية.وبما أن فئة ذوي الاحتياجات من أكثر الفئات احتياجا للتنمية فان اقصر الطرق لتحقيقها هو تتبع السلوك الإبداعي لديهم. وكما ذكرنا سابقا بان القدرات العقلية لا تقتصر على الأشخاص العاديين فقط فان السلوك الإبداعي أيضا لا يقتصر على المتميزين من الأفراد أو هبة لا</a:t>
            </a:r>
          </a:p>
          <a:p>
            <a:r>
              <a:rPr lang="en-US" sz="4000" dirty="0" smtClean="0">
                <a:cs typeface="AL-Mohanad Bold"/>
              </a:rPr>
              <a:t/>
            </a:r>
            <a:br>
              <a:rPr lang="en-US" sz="4000" dirty="0" smtClean="0">
                <a:cs typeface="AL-Mohanad Bold"/>
              </a:rPr>
            </a:br>
            <a:endParaRPr lang="ar-JO" sz="4000" dirty="0" smtClean="0">
              <a:cs typeface="AL-Mohanad Bold"/>
            </a:endParaRPr>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39624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أسس برامج التربية الفنية لذوي الفئات الخاصة(يتبع)</a:t>
            </a:r>
            <a:endParaRPr lang="ar-JO" dirty="0"/>
          </a:p>
        </p:txBody>
      </p:sp>
      <p:sp>
        <p:nvSpPr>
          <p:cNvPr id="3" name="عنصر نائب للمحتوى 2"/>
          <p:cNvSpPr>
            <a:spLocks noGrp="1"/>
          </p:cNvSpPr>
          <p:nvPr>
            <p:ph idx="1"/>
          </p:nvPr>
        </p:nvSpPr>
        <p:spPr/>
        <p:txBody>
          <a:bodyPr/>
          <a:lstStyle/>
          <a:p>
            <a:r>
              <a:rPr lang="ar-JO" sz="4000" dirty="0" smtClean="0">
                <a:cs typeface="AL-Mohanad Bold"/>
              </a:rPr>
              <a:t>نستطيع تنميته أو الحد منه .مما يجعل هذا الاعتقاد مصدرا للشك فيما يمكن أن نفعله تجاه ذوي الاحتياجات.</a:t>
            </a:r>
            <a:endParaRPr lang="en-US" sz="4000" dirty="0" smtClean="0">
              <a:cs typeface="AL-Mohanad Bold"/>
            </a:endParaRPr>
          </a:p>
          <a:p>
            <a:r>
              <a:rPr lang="ar-JO" sz="4000" dirty="0" smtClean="0">
                <a:cs typeface="AL-Mohanad Bold"/>
              </a:rPr>
              <a:t>وقد أثبتت كثير من الدراسات أن الاستعدادات الإبداعية موجودة لدى الأفراد العاديين وغير العاديين ولكنها بنسب متفاوتة حتى بين الأسوياء. مما يجعلها قابلة للتنمية . وهنا لا بد أن نتعرف على طبيعة السلوك الإبداعي وخصائصه وتنميته لدى الفئات الخاصة.</a:t>
            </a:r>
          </a:p>
          <a:p>
            <a:r>
              <a:rPr lang="ar-JO" dirty="0" smtClean="0">
                <a:cs typeface="AL-Mohanad Bold"/>
              </a:rPr>
              <a:t>-</a:t>
            </a:r>
            <a:endParaRPr lang="ar-JO" dirty="0"/>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114800" y="6581001"/>
            <a:ext cx="1752599" cy="276999"/>
          </a:xfrm>
          <a:prstGeom prst="rect">
            <a:avLst/>
          </a:prstGeom>
          <a:noFill/>
          <a:ln w="9525">
            <a:noFill/>
            <a:miter lim="800000"/>
            <a:headEnd/>
            <a:tailEnd/>
          </a:ln>
        </p:spPr>
        <p:txBody>
          <a:bodyPr>
            <a:spAutoFit/>
          </a:bodyPr>
          <a:lstStyle/>
          <a:p>
            <a:r>
              <a:rPr lang="ar-SA" sz="1200" b="1" dirty="0" smtClean="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أسس برامج التربية الفنية لذوي الفئات الخاصة(يتبع)</a:t>
            </a:r>
            <a:endParaRPr lang="ar-JO" dirty="0"/>
          </a:p>
        </p:txBody>
      </p:sp>
      <p:sp>
        <p:nvSpPr>
          <p:cNvPr id="3" name="عنصر نائب للمحتوى 2"/>
          <p:cNvSpPr>
            <a:spLocks noGrp="1"/>
          </p:cNvSpPr>
          <p:nvPr>
            <p:ph idx="1"/>
          </p:nvPr>
        </p:nvSpPr>
        <p:spPr/>
        <p:txBody>
          <a:bodyPr/>
          <a:lstStyle/>
          <a:p>
            <a:r>
              <a:rPr lang="ar-JO" sz="4000" dirty="0" smtClean="0">
                <a:cs typeface="AL-Mohanad Bold"/>
              </a:rPr>
              <a:t>فالإبداع يشير بوجه عام إلى السلوك المتفرد الذي يتصف </a:t>
            </a:r>
            <a:r>
              <a:rPr lang="ar-JO" sz="4000" dirty="0" err="1" smtClean="0">
                <a:cs typeface="AL-Mohanad Bold"/>
              </a:rPr>
              <a:t>بالاصالة</a:t>
            </a:r>
            <a:r>
              <a:rPr lang="ar-JO" sz="4000" dirty="0" smtClean="0">
                <a:cs typeface="AL-Mohanad Bold"/>
              </a:rPr>
              <a:t> والملائمة والتنوع والطلاقة، فالعمل الفني إنتاج فني قام </a:t>
            </a:r>
            <a:r>
              <a:rPr lang="ar-JO" sz="4000" dirty="0" err="1" smtClean="0">
                <a:cs typeface="AL-Mohanad Bold"/>
              </a:rPr>
              <a:t>به</a:t>
            </a:r>
            <a:r>
              <a:rPr lang="ar-JO" sz="4000" dirty="0" smtClean="0">
                <a:cs typeface="AL-Mohanad Bold"/>
              </a:rPr>
              <a:t> فرد ما من خلال سلوك إبداعي معين .</a:t>
            </a:r>
          </a:p>
          <a:p>
            <a:r>
              <a:rPr lang="ar-JO" sz="4000" dirty="0" smtClean="0">
                <a:cs typeface="AL-Mohanad Bold"/>
              </a:rPr>
              <a:t>وخصائص هذا العمل أو السلوك الإبداعي:</a:t>
            </a:r>
          </a:p>
          <a:p>
            <a:r>
              <a:rPr lang="ar-JO" sz="4000" dirty="0" smtClean="0">
                <a:cs typeface="AL-Mohanad Bold"/>
              </a:rPr>
              <a:t>-الأصالة فهو لا يشبه غالبا الأعمال الفنية للآخرين أو سلوكهم الإبداعي.</a:t>
            </a:r>
          </a:p>
          <a:p>
            <a:r>
              <a:rPr lang="ar-JO" sz="4000" dirty="0" smtClean="0">
                <a:cs typeface="AL-Mohanad Bold"/>
              </a:rPr>
              <a:t>-كما انه غير مسبوق بإنتاج مماثل للآخرين ويتصف بالطلاقة .</a:t>
            </a:r>
          </a:p>
          <a:p>
            <a:r>
              <a:rPr lang="ar-JO" sz="4000" dirty="0" smtClean="0">
                <a:cs typeface="AL-Mohanad Bold"/>
              </a:rPr>
              <a:t>-</a:t>
            </a:r>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114800" y="6581001"/>
            <a:ext cx="1752599" cy="276999"/>
          </a:xfrm>
          <a:prstGeom prst="rect">
            <a:avLst/>
          </a:prstGeom>
          <a:noFill/>
          <a:ln w="9525">
            <a:noFill/>
            <a:miter lim="800000"/>
            <a:headEnd/>
            <a:tailEnd/>
          </a:ln>
        </p:spPr>
        <p:txBody>
          <a:bodyPr>
            <a:spAutoFit/>
          </a:bodyPr>
          <a:lstStyle/>
          <a:p>
            <a:r>
              <a:rPr lang="ar-SA" sz="1200" b="1" dirty="0" smtClean="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أسس برامج التربية الفنية لذوي الفئات الخاصة(يتبع)</a:t>
            </a:r>
            <a:endParaRPr lang="ar-JO" dirty="0"/>
          </a:p>
        </p:txBody>
      </p:sp>
      <p:sp>
        <p:nvSpPr>
          <p:cNvPr id="3" name="عنصر نائب للمحتوى 2"/>
          <p:cNvSpPr>
            <a:spLocks noGrp="1"/>
          </p:cNvSpPr>
          <p:nvPr>
            <p:ph idx="1"/>
          </p:nvPr>
        </p:nvSpPr>
        <p:spPr/>
        <p:txBody>
          <a:bodyPr/>
          <a:lstStyle/>
          <a:p>
            <a:r>
              <a:rPr lang="ar-JO" sz="4000" dirty="0" smtClean="0">
                <a:cs typeface="AL-Mohanad Bold"/>
              </a:rPr>
              <a:t>-وهو أيضا مرن ومتنوع في العناصر والأفكار لا يتسم بالقيود .</a:t>
            </a:r>
          </a:p>
          <a:p>
            <a:r>
              <a:rPr lang="ar-JO" sz="4000" dirty="0" smtClean="0">
                <a:cs typeface="AL-Mohanad Bold"/>
              </a:rPr>
              <a:t>فالسلوك الإبداعي يأتي نتيجة تداخل وتضافر كثير من أوجه هذا السلوك . فهو وان كان بمثابة استعدادات عقلية معرفية إلا انه على الجانب الآخر مجموعة من العواطف والدافعية تؤدي دورا في إبرازه ونموه.</a:t>
            </a:r>
          </a:p>
          <a:p>
            <a:r>
              <a:rPr lang="ar-JO" sz="4000" dirty="0" smtClean="0">
                <a:cs typeface="AL-Mohanad Bold"/>
              </a:rPr>
              <a:t>إضافة إلى تلك الخصائص فهناك أيضا أبعادا معرفية ووجدانية وتعبيرية واجتماعية يسهم كل منها بمقدار معين في تنمية هذا السلوك وتنشيطه بشكل أو بآخر.</a:t>
            </a:r>
          </a:p>
          <a:p>
            <a:endParaRPr lang="ar-JO" sz="4000" dirty="0" smtClean="0">
              <a:cs typeface="AL-Mohanad Bold"/>
            </a:endParaRPr>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114800" y="6581001"/>
            <a:ext cx="1752599" cy="276999"/>
          </a:xfrm>
          <a:prstGeom prst="rect">
            <a:avLst/>
          </a:prstGeom>
          <a:noFill/>
          <a:ln w="9525">
            <a:noFill/>
            <a:miter lim="800000"/>
            <a:headEnd/>
            <a:tailEnd/>
          </a:ln>
        </p:spPr>
        <p:txBody>
          <a:bodyPr>
            <a:spAutoFit/>
          </a:bodyPr>
          <a:lstStyle/>
          <a:p>
            <a:r>
              <a:rPr lang="ar-SA" sz="1200" b="1" dirty="0" smtClean="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أسس برامج التربية الفنية لذوي الفئات الخاصة(يتبع)</a:t>
            </a:r>
            <a:endParaRPr lang="ar-JO" dirty="0"/>
          </a:p>
        </p:txBody>
      </p:sp>
      <p:sp>
        <p:nvSpPr>
          <p:cNvPr id="3" name="عنصر نائب للمحتوى 2"/>
          <p:cNvSpPr>
            <a:spLocks noGrp="1"/>
          </p:cNvSpPr>
          <p:nvPr>
            <p:ph idx="1"/>
          </p:nvPr>
        </p:nvSpPr>
        <p:spPr/>
        <p:txBody>
          <a:bodyPr/>
          <a:lstStyle/>
          <a:p>
            <a:r>
              <a:rPr lang="ar-JO" sz="4000" dirty="0" smtClean="0">
                <a:cs typeface="AL-Mohanad Bold"/>
              </a:rPr>
              <a:t>ولكي نستطيع أن ننمي السلوك الإبداعي في التعبير الفني لدى ذوي الاحتياجات من خلال الخصائص والأبعاد السابقة لا بد من مراعاة المراحل الآتية :</a:t>
            </a:r>
          </a:p>
          <a:p>
            <a:r>
              <a:rPr lang="ar-JO" sz="4000" dirty="0" smtClean="0">
                <a:cs typeface="AL-Mohanad Bold"/>
              </a:rPr>
              <a:t>-تحديد نوع وفئة المعوقين الذين نرغب في تنمية سلوكهم. </a:t>
            </a:r>
          </a:p>
          <a:p>
            <a:r>
              <a:rPr lang="ar-JO" dirty="0" smtClean="0">
                <a:cs typeface="AL-Mohanad Bold"/>
              </a:rPr>
              <a:t>-</a:t>
            </a:r>
            <a:r>
              <a:rPr lang="ar-JO" sz="4000" dirty="0" smtClean="0">
                <a:cs typeface="AL-Mohanad Bold"/>
              </a:rPr>
              <a:t>الكشف عن استعدادات هذه الفئة.</a:t>
            </a:r>
          </a:p>
          <a:p>
            <a:r>
              <a:rPr lang="ar-JO" sz="4000" dirty="0" smtClean="0">
                <a:cs typeface="AL-Mohanad Bold"/>
              </a:rPr>
              <a:t>-قياس وتحديد طبيعة وخصائص الدوافع الأساسية لهؤلاء الأفراد.</a:t>
            </a:r>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114800" y="6581001"/>
            <a:ext cx="1752599" cy="276999"/>
          </a:xfrm>
          <a:prstGeom prst="rect">
            <a:avLst/>
          </a:prstGeom>
          <a:noFill/>
          <a:ln w="9525">
            <a:noFill/>
            <a:miter lim="800000"/>
            <a:headEnd/>
            <a:tailEnd/>
          </a:ln>
        </p:spPr>
        <p:txBody>
          <a:bodyPr>
            <a:spAutoFit/>
          </a:bodyPr>
          <a:lstStyle/>
          <a:p>
            <a:r>
              <a:rPr lang="ar-SA" sz="1200" b="1" dirty="0" smtClean="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أسس برامج التربية الفنية لذوي الفئات الخاصة(يتبع)</a:t>
            </a:r>
            <a:endParaRPr lang="ar-JO" dirty="0"/>
          </a:p>
        </p:txBody>
      </p:sp>
      <p:sp>
        <p:nvSpPr>
          <p:cNvPr id="3" name="عنصر نائب للمحتوى 2"/>
          <p:cNvSpPr>
            <a:spLocks noGrp="1"/>
          </p:cNvSpPr>
          <p:nvPr>
            <p:ph idx="1"/>
          </p:nvPr>
        </p:nvSpPr>
        <p:spPr/>
        <p:txBody>
          <a:bodyPr/>
          <a:lstStyle/>
          <a:p>
            <a:r>
              <a:rPr lang="ar-JO" sz="4000" dirty="0" smtClean="0">
                <a:cs typeface="AL-Mohanad Bold"/>
              </a:rPr>
              <a:t>-تحديد البرنامج المناسب ويجب أن يشمل :جهاز الإحساس والتلقي لدى المعوق، الاستعدادات العقلية لديه،</a:t>
            </a:r>
            <a:r>
              <a:rPr lang="ar-JO" sz="4000" dirty="0" err="1" smtClean="0">
                <a:cs typeface="AL-Mohanad Bold"/>
              </a:rPr>
              <a:t>اشباع</a:t>
            </a:r>
            <a:r>
              <a:rPr lang="ar-JO" sz="4000" dirty="0" smtClean="0">
                <a:cs typeface="AL-Mohanad Bold"/>
              </a:rPr>
              <a:t> الدوافع والحاجات الكافية لدى كل فرد وفئة، تنمية الخيال لديه.</a:t>
            </a:r>
          </a:p>
          <a:p>
            <a:r>
              <a:rPr lang="ar-JO" sz="4000" dirty="0" smtClean="0">
                <a:cs typeface="AL-Mohanad Bold"/>
              </a:rPr>
              <a:t>أما بالنسبة لبعض الفئات الأخرى كغير المبصرين فيمكن وضع برامج لتنمية السلوك الإبداعي لا تعتمد على المعالجات البصرية .</a:t>
            </a:r>
          </a:p>
          <a:p>
            <a:r>
              <a:rPr lang="ar-JO" sz="4000" dirty="0" smtClean="0">
                <a:cs typeface="AL-Mohanad Bold"/>
              </a:rPr>
              <a:t>وبشكل عام فان البرامج التي توضع للأفراد العادين تصلح لغير العادين مع</a:t>
            </a:r>
            <a:endParaRPr lang="ar-JO" sz="4000" dirty="0" smtClean="0"/>
          </a:p>
          <a:p>
            <a:endParaRPr lang="ar-JO" dirty="0"/>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114800" y="6581001"/>
            <a:ext cx="1752599" cy="276999"/>
          </a:xfrm>
          <a:prstGeom prst="rect">
            <a:avLst/>
          </a:prstGeom>
          <a:noFill/>
          <a:ln w="9525">
            <a:noFill/>
            <a:miter lim="800000"/>
            <a:headEnd/>
            <a:tailEnd/>
          </a:ln>
        </p:spPr>
        <p:txBody>
          <a:bodyPr>
            <a:spAutoFit/>
          </a:bodyPr>
          <a:lstStyle/>
          <a:p>
            <a:r>
              <a:rPr lang="ar-SA" sz="1200" b="1" dirty="0" smtClean="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أسس برامج التربية الفنية لذوي الفئات الخاصة(يتبع)</a:t>
            </a:r>
            <a:endParaRPr lang="ar-JO" dirty="0"/>
          </a:p>
        </p:txBody>
      </p:sp>
      <p:sp>
        <p:nvSpPr>
          <p:cNvPr id="3" name="عنصر نائب للمحتوى 2"/>
          <p:cNvSpPr>
            <a:spLocks noGrp="1"/>
          </p:cNvSpPr>
          <p:nvPr>
            <p:ph idx="1"/>
          </p:nvPr>
        </p:nvSpPr>
        <p:spPr>
          <a:xfrm>
            <a:off x="304800" y="1600201"/>
            <a:ext cx="9105900" cy="4525963"/>
          </a:xfrm>
        </p:spPr>
        <p:txBody>
          <a:bodyPr/>
          <a:lstStyle/>
          <a:p>
            <a:r>
              <a:rPr lang="ar-JO" sz="4000" dirty="0" smtClean="0">
                <a:cs typeface="AL-Mohanad Bold"/>
              </a:rPr>
              <a:t>إجراء بعض التعديلات لتناسب هذه الفئة ، وهناك أساليب كثيرة لتنمية السلوك الإبداعي كالتدريب على حل المشكلات وإيجاد الحلول وأسلوب القصف الذهني بطرح مشكلة وإيجاد حلول لها وتقديم الأفكار  والتصويت على الحلول المناسبة ، وهذا بدوره يبعد الخجل والخوف والتردد وينمي من الشخصية ويفتح الباب أمام الخيال ، وهناك أساليب أخرى ولكن طبيعة الإعاقة هي التي تحدد اختيار الأسلوب المناسب</a:t>
            </a:r>
            <a:r>
              <a:rPr lang="ar-JO" dirty="0" smtClean="0">
                <a:cs typeface="AL-Mohanad Bold"/>
              </a:rPr>
              <a:t>.</a:t>
            </a:r>
            <a:endParaRPr lang="ar-JO" dirty="0"/>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114800" y="6581001"/>
            <a:ext cx="1752599" cy="276999"/>
          </a:xfrm>
          <a:prstGeom prst="rect">
            <a:avLst/>
          </a:prstGeom>
          <a:noFill/>
          <a:ln w="9525">
            <a:noFill/>
            <a:miter lim="800000"/>
            <a:headEnd/>
            <a:tailEnd/>
          </a:ln>
        </p:spPr>
        <p:txBody>
          <a:bodyPr>
            <a:spAutoFit/>
          </a:bodyPr>
          <a:lstStyle/>
          <a:p>
            <a:r>
              <a:rPr lang="ar-SA" sz="1200" b="1" dirty="0" smtClean="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أسس برامج التربية الفنية لذوي الفئات الخاصة(يتبع)</a:t>
            </a:r>
            <a:endParaRPr lang="ar-JO" dirty="0"/>
          </a:p>
        </p:txBody>
      </p:sp>
      <p:sp>
        <p:nvSpPr>
          <p:cNvPr id="3" name="عنصر نائب للمحتوى 2"/>
          <p:cNvSpPr>
            <a:spLocks noGrp="1"/>
          </p:cNvSpPr>
          <p:nvPr>
            <p:ph idx="1"/>
          </p:nvPr>
        </p:nvSpPr>
        <p:spPr>
          <a:xfrm>
            <a:off x="304800" y="1600201"/>
            <a:ext cx="9220200" cy="4525963"/>
          </a:xfrm>
        </p:spPr>
        <p:txBody>
          <a:bodyPr/>
          <a:lstStyle/>
          <a:p>
            <a:r>
              <a:rPr lang="ar-SA" sz="4000" b="1" dirty="0" smtClean="0">
                <a:cs typeface="AL-Mohanad Bold"/>
              </a:rPr>
              <a:t>10</a:t>
            </a:r>
            <a:r>
              <a:rPr lang="ar-JO" sz="4000" b="1" dirty="0" smtClean="0">
                <a:cs typeface="AL-Mohanad Bold"/>
              </a:rPr>
              <a:t>-</a:t>
            </a:r>
            <a:r>
              <a:rPr lang="ar-SA" sz="4000" b="1" dirty="0" smtClean="0">
                <a:cs typeface="AL-Mohanad Bold"/>
              </a:rPr>
              <a:t>توظيف العمليات العقلية</a:t>
            </a:r>
            <a:r>
              <a:rPr lang="ar-JO" sz="4000" b="1" dirty="0" smtClean="0">
                <a:cs typeface="AL-Mohanad Bold"/>
              </a:rPr>
              <a:t>العليا</a:t>
            </a:r>
            <a:r>
              <a:rPr lang="en-US" sz="4000" dirty="0" smtClean="0">
                <a:cs typeface="AL-Mohanad Bold"/>
              </a:rPr>
              <a:t/>
            </a:r>
            <a:br>
              <a:rPr lang="en-US" sz="4000" dirty="0" smtClean="0">
                <a:cs typeface="AL-Mohanad Bold"/>
              </a:rPr>
            </a:br>
            <a:r>
              <a:rPr lang="ar-JO" sz="4000" dirty="0" smtClean="0">
                <a:cs typeface="AL-Mohanad Bold"/>
              </a:rPr>
              <a:t>قد يتساءل البعض هل لدى المعوق ذكاء أو إبداع يمكن تنميته ؟ العمليات العقلية العليا لا ترتبط فقط بالأطفال الأسوياء بل لكل طفل سواء أكان سوي أو غير سوي نسبة معينة من الإدراك والتخيل والابتكار وحسب مستوى وإعاقة هذا الطفل . لذلك لابد من برامج التربية الفنية أن تشتمل على العمليات العقلية العليا كالتعميم والاستدلال والتخيل والابتكار وتكوين المفاهيم وغيرها .لا </a:t>
            </a:r>
            <a:r>
              <a:rPr lang="ar-JO" sz="4000" dirty="0" err="1" smtClean="0">
                <a:cs typeface="AL-Mohanad Bold"/>
              </a:rPr>
              <a:t>سيما</a:t>
            </a:r>
            <a:r>
              <a:rPr lang="ar-JO" sz="4000" dirty="0" smtClean="0">
                <a:cs typeface="AL-Mohanad Bold"/>
              </a:rPr>
              <a:t> أن الأعمال الفنية فيها من </a:t>
            </a:r>
            <a:r>
              <a:rPr lang="en-US" sz="4000" dirty="0" smtClean="0">
                <a:cs typeface="AL-Mohanad Bold"/>
              </a:rPr>
              <a:t/>
            </a:r>
            <a:br>
              <a:rPr lang="en-US" sz="4000" dirty="0" smtClean="0">
                <a:cs typeface="AL-Mohanad Bold"/>
              </a:rPr>
            </a:br>
            <a:endParaRPr lang="ar-JO" dirty="0">
              <a:cs typeface="AL-Mohanad Bold"/>
            </a:endParaRPr>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39624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944562"/>
          </a:xfrm>
        </p:spPr>
        <p:txBody>
          <a:bodyPr/>
          <a:lstStyle/>
          <a:p>
            <a:r>
              <a:rPr lang="ar-JO" dirty="0" smtClean="0">
                <a:cs typeface="AL-Mohanad Bold" pitchFamily="2" charset="-78"/>
              </a:rPr>
              <a:t>أسس برامج التربية الفنية لذوي الفئات الخاصة(يتبع)</a:t>
            </a:r>
            <a:endParaRPr lang="ar-JO" dirty="0"/>
          </a:p>
        </p:txBody>
      </p:sp>
      <p:sp>
        <p:nvSpPr>
          <p:cNvPr id="3" name="عنصر نائب للمحتوى 2"/>
          <p:cNvSpPr>
            <a:spLocks noGrp="1"/>
          </p:cNvSpPr>
          <p:nvPr>
            <p:ph idx="1"/>
          </p:nvPr>
        </p:nvSpPr>
        <p:spPr>
          <a:xfrm>
            <a:off x="457200" y="1295400"/>
            <a:ext cx="8915400" cy="4525963"/>
          </a:xfrm>
        </p:spPr>
        <p:txBody>
          <a:bodyPr/>
          <a:lstStyle/>
          <a:p>
            <a:r>
              <a:rPr lang="ar-JO" sz="4000" dirty="0" smtClean="0">
                <a:cs typeface="AL-Mohanad Bold"/>
              </a:rPr>
              <a:t>المرونة ما تجعل الطفل يعمل تشكيلات فنية لا يتوقعها احد منه ، ومن هنا لا بد على معلم التربية الفنية أن يقدم الخبرات الملائمة ليستطيع الطفل أن يصل في إتقانها إلى الحد المطلوب ،وهذا ما يميزه عن غيره من الأطفال العاديين، إلا انه لا يوجد مستوى معين أثبتته الدراسات قد يصل إليه الطفل المعوق في بناء العمليات العقلية ولكن يتحتم علينا أن لا نغفل هذه الفئة وان نقدم لها كل ما من شانه أن يرفع من </a:t>
            </a:r>
            <a:r>
              <a:rPr lang="ar-JO" sz="4000" dirty="0" err="1" smtClean="0">
                <a:cs typeface="AL-Mohanad Bold"/>
              </a:rPr>
              <a:t>سويته</a:t>
            </a:r>
            <a:r>
              <a:rPr lang="ar-JO" sz="4000" dirty="0" smtClean="0">
                <a:cs typeface="AL-Mohanad Bold"/>
              </a:rPr>
              <a:t> العقلية.</a:t>
            </a:r>
            <a:endParaRPr lang="ar-JO" dirty="0"/>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38862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أسس برامج التربية الفنية لذوي الفئات الخاصة(يتبع)</a:t>
            </a:r>
            <a:endParaRPr lang="ar-JO" dirty="0"/>
          </a:p>
        </p:txBody>
      </p:sp>
      <p:sp>
        <p:nvSpPr>
          <p:cNvPr id="3" name="عنصر نائب للمحتوى 2"/>
          <p:cNvSpPr>
            <a:spLocks noGrp="1"/>
          </p:cNvSpPr>
          <p:nvPr>
            <p:ph idx="1"/>
          </p:nvPr>
        </p:nvSpPr>
        <p:spPr/>
        <p:txBody>
          <a:bodyPr/>
          <a:lstStyle/>
          <a:p>
            <a:r>
              <a:rPr lang="ar-SA" sz="4000" b="1" dirty="0" smtClean="0">
                <a:cs typeface="AL-Mohanad Bold"/>
              </a:rPr>
              <a:t>11</a:t>
            </a:r>
            <a:r>
              <a:rPr lang="ar-JO" sz="4000" b="1" dirty="0" smtClean="0">
                <a:cs typeface="AL-Mohanad Bold"/>
              </a:rPr>
              <a:t>-الحاجات النفسية لطفل ذوي الاحتياجات</a:t>
            </a:r>
            <a:r>
              <a:rPr lang="en-US" b="1" dirty="0" smtClean="0"/>
              <a:t/>
            </a:r>
            <a:br>
              <a:rPr lang="en-US" b="1" dirty="0" smtClean="0"/>
            </a:br>
            <a:r>
              <a:rPr lang="ar-JO" sz="4000" dirty="0" smtClean="0">
                <a:cs typeface="AL-Mohanad Bold"/>
              </a:rPr>
              <a:t>عند تصميم برامج التربية الفنية للفئات الخاصة لا بد من مراعاة أن للطفل حاجات عميقة كحاجات الطفل العادي كالأمان والتقدير والانتماء للآخرين وان يكون نشطا مبدعا ، وهذا يساعده على الإلمام </a:t>
            </a:r>
            <a:r>
              <a:rPr lang="ar-JO" sz="4000" dirty="0" smtClean="0">
                <a:cs typeface="AL-Mohanad Bold"/>
              </a:rPr>
              <a:t>بال</a:t>
            </a:r>
            <a:r>
              <a:rPr lang="ar-SA" sz="4000" dirty="0" smtClean="0">
                <a:cs typeface="AL-Mohanad Bold"/>
              </a:rPr>
              <a:t>م</a:t>
            </a:r>
            <a:r>
              <a:rPr lang="ar-JO" sz="4000" dirty="0" smtClean="0">
                <a:cs typeface="AL-Mohanad Bold"/>
              </a:rPr>
              <a:t>عل</a:t>
            </a:r>
            <a:r>
              <a:rPr lang="ar-SA" sz="4000" dirty="0" smtClean="0">
                <a:cs typeface="AL-Mohanad Bold"/>
              </a:rPr>
              <a:t>و</a:t>
            </a:r>
            <a:r>
              <a:rPr lang="ar-JO" sz="4000" dirty="0" smtClean="0">
                <a:cs typeface="AL-Mohanad Bold"/>
              </a:rPr>
              <a:t>م</a:t>
            </a:r>
            <a:r>
              <a:rPr lang="ar-SA" sz="4000" dirty="0" smtClean="0">
                <a:cs typeface="AL-Mohanad Bold"/>
              </a:rPr>
              <a:t>ات</a:t>
            </a:r>
            <a:r>
              <a:rPr lang="ar-JO" sz="4000" dirty="0" smtClean="0">
                <a:cs typeface="AL-Mohanad Bold"/>
              </a:rPr>
              <a:t> </a:t>
            </a:r>
            <a:r>
              <a:rPr lang="ar-JO" sz="4000" dirty="0" smtClean="0">
                <a:cs typeface="AL-Mohanad Bold"/>
              </a:rPr>
              <a:t>المحيط به وتتكون لديه المعرفة بما هو قادر على </a:t>
            </a:r>
            <a:r>
              <a:rPr lang="ar-JO" sz="4000" dirty="0" smtClean="0">
                <a:cs typeface="AL-Mohanad Bold"/>
              </a:rPr>
              <a:t>أدائه</a:t>
            </a:r>
            <a:r>
              <a:rPr lang="ar-SA" sz="4000" dirty="0" smtClean="0">
                <a:cs typeface="AL-Mohanad Bold"/>
              </a:rPr>
              <a:t>ا</a:t>
            </a:r>
            <a:r>
              <a:rPr lang="ar-JO" sz="4000" dirty="0" smtClean="0">
                <a:cs typeface="AL-Mohanad Bold"/>
              </a:rPr>
              <a:t> </a:t>
            </a:r>
            <a:r>
              <a:rPr lang="ar-JO" sz="4000" dirty="0" smtClean="0">
                <a:cs typeface="AL-Mohanad Bold"/>
              </a:rPr>
              <a:t>، وهذا ما يجب أن يأخذه معلم التربية الفنية في الحسبان عند تنفيذ البرامج ، ويمكن استعراض هذه الحاجات في الآتي:</a:t>
            </a:r>
            <a:r>
              <a:rPr lang="en-US" sz="4000" dirty="0" smtClean="0">
                <a:cs typeface="AL-Mohanad Bold"/>
              </a:rPr>
              <a:t/>
            </a:r>
            <a:br>
              <a:rPr lang="en-US" sz="4000" dirty="0" smtClean="0">
                <a:cs typeface="AL-Mohanad Bold"/>
              </a:rPr>
            </a:br>
            <a:r>
              <a:rPr lang="en-US" b="1" dirty="0" smtClean="0"/>
              <a:t/>
            </a:r>
            <a:br>
              <a:rPr lang="en-US" b="1" dirty="0" smtClean="0"/>
            </a:br>
            <a:endParaRPr lang="ar-JO" dirty="0"/>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944562"/>
          </a:xfrm>
        </p:spPr>
        <p:txBody>
          <a:bodyPr/>
          <a:lstStyle/>
          <a:p>
            <a:r>
              <a:rPr lang="ar-JO" dirty="0" smtClean="0">
                <a:cs typeface="AL-Mohanad Bold" pitchFamily="2" charset="-78"/>
              </a:rPr>
              <a:t>أسس برامج التربية الفنية لذوي الفئات الخاصة(يتبع)</a:t>
            </a:r>
            <a:endParaRPr lang="ar-JO" dirty="0"/>
          </a:p>
        </p:txBody>
      </p:sp>
      <p:sp>
        <p:nvSpPr>
          <p:cNvPr id="3" name="عنصر نائب للمحتوى 2"/>
          <p:cNvSpPr>
            <a:spLocks noGrp="1"/>
          </p:cNvSpPr>
          <p:nvPr>
            <p:ph idx="1"/>
          </p:nvPr>
        </p:nvSpPr>
        <p:spPr>
          <a:xfrm>
            <a:off x="495300" y="1447800"/>
            <a:ext cx="8915400" cy="4724399"/>
          </a:xfrm>
        </p:spPr>
        <p:txBody>
          <a:bodyPr/>
          <a:lstStyle/>
          <a:p>
            <a:r>
              <a:rPr lang="ar-JO" sz="4000" b="1" dirty="0" smtClean="0">
                <a:cs typeface="AL-Mohanad Bold"/>
              </a:rPr>
              <a:t>-الحاجة إلى الاستقلال</a:t>
            </a:r>
            <a:endParaRPr lang="en-US" sz="4000" b="1" dirty="0" smtClean="0">
              <a:cs typeface="AL-Mohanad Bold"/>
            </a:endParaRPr>
          </a:p>
          <a:p>
            <a:r>
              <a:rPr lang="ar-JO" sz="4000" dirty="0" smtClean="0">
                <a:cs typeface="AL-Mohanad Bold"/>
              </a:rPr>
              <a:t>من خلال التدريب يمكن للطفل المعوق أن يتعلم الاتصال بالآخرين وان يتمشى مع أسرته وزملائه في المدرسة ومجتمعه ، فإتباع العادات السليمة والمحافظة على أدواته وحاجاته الشخصية ومساعدة الآخرين يسهم في تنمية هذه الحاجة لديه.</a:t>
            </a:r>
          </a:p>
          <a:p>
            <a:r>
              <a:rPr lang="ar-JO" sz="4000" b="1" dirty="0" smtClean="0">
                <a:cs typeface="AL-Mohanad Bold"/>
              </a:rPr>
              <a:t>-الحاجة إلى الإشراف</a:t>
            </a:r>
          </a:p>
          <a:p>
            <a:r>
              <a:rPr lang="ar-JO" sz="4000" dirty="0" smtClean="0">
                <a:cs typeface="AL-Mohanad Bold"/>
              </a:rPr>
              <a:t>يجب أن يفهم كلا من الأب والمدرس أن الطفل بحاجة دائمة إلى الإشراف</a:t>
            </a:r>
            <a:endParaRPr lang="ar-JO" dirty="0"/>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أسس برامج التربية الفنية لذوي الفئات الخاصة(يتبع)</a:t>
            </a:r>
            <a:endParaRPr lang="ar-JO" dirty="0"/>
          </a:p>
        </p:txBody>
      </p:sp>
      <p:sp>
        <p:nvSpPr>
          <p:cNvPr id="3" name="عنصر نائب للمحتوى 2"/>
          <p:cNvSpPr>
            <a:spLocks noGrp="1"/>
          </p:cNvSpPr>
          <p:nvPr>
            <p:ph idx="1"/>
          </p:nvPr>
        </p:nvSpPr>
        <p:spPr/>
        <p:txBody>
          <a:bodyPr/>
          <a:lstStyle/>
          <a:p>
            <a:r>
              <a:rPr lang="ar-JO" sz="4000" dirty="0" smtClean="0">
                <a:cs typeface="AL-Mohanad Bold"/>
              </a:rPr>
              <a:t>والتوجيه في اتخاذ القرارات، فمعلم التربية الفنية مثلا يكون دوره موجها ومرشدا في تنمية اتخاذ القرارات التي سيسير عليها الطفل في التعبير الفني.</a:t>
            </a:r>
          </a:p>
          <a:p>
            <a:r>
              <a:rPr lang="ar-JO" sz="4000" b="1" dirty="0" smtClean="0">
                <a:cs typeface="AL-Mohanad Bold"/>
              </a:rPr>
              <a:t>-الحاجة إلى اللعب الحر</a:t>
            </a:r>
          </a:p>
          <a:p>
            <a:r>
              <a:rPr lang="ar-JO" sz="4000" dirty="0" smtClean="0">
                <a:cs typeface="AL-Mohanad Bold"/>
              </a:rPr>
              <a:t>إن اللعب الحر يزود الطفل بأفضل الوسائل للتعبير عن نفسه ، ولا بد من مراقبة الأهل والمدرسة لسلوك الطفل وتوجيهه الوجهة السليمة في اختيار الأنشطة المناسبة والتي تناسب قدراته وميوله ، ولعل من أفضل</a:t>
            </a:r>
            <a:endParaRPr lang="ar-JO" sz="4000" dirty="0">
              <a:cs typeface="AL-Mohanad Bold"/>
            </a:endParaRPr>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أسس برامج التربية الفنية لذوي الفئات الخاصة(يتبع)</a:t>
            </a:r>
            <a:endParaRPr lang="ar-JO" dirty="0"/>
          </a:p>
        </p:txBody>
      </p:sp>
      <p:sp>
        <p:nvSpPr>
          <p:cNvPr id="3" name="عنصر نائب للمحتوى 2"/>
          <p:cNvSpPr>
            <a:spLocks noGrp="1"/>
          </p:cNvSpPr>
          <p:nvPr>
            <p:ph idx="1"/>
          </p:nvPr>
        </p:nvSpPr>
        <p:spPr>
          <a:xfrm>
            <a:off x="381000" y="1600201"/>
            <a:ext cx="9029700" cy="4525963"/>
          </a:xfrm>
        </p:spPr>
        <p:txBody>
          <a:bodyPr/>
          <a:lstStyle/>
          <a:p>
            <a:r>
              <a:rPr lang="ar-JO" sz="4000" dirty="0" smtClean="0">
                <a:cs typeface="AL-Mohanad Bold"/>
              </a:rPr>
              <a:t>الأساليب التي تنمي هذه الحاجة لدى الطفل هي تناول موضوعات فنية تحاكي البيئة التي يعيشها هذا الطفل .كساعي البريد أو سائق السيارة أو بناء المجسمات أو تصميم حديقة .</a:t>
            </a:r>
          </a:p>
          <a:p>
            <a:r>
              <a:rPr lang="ar-JO" sz="4000" b="1" dirty="0" smtClean="0">
                <a:cs typeface="AL-Mohanad Bold"/>
              </a:rPr>
              <a:t>- الحاجة إلى الصحة</a:t>
            </a:r>
          </a:p>
          <a:p>
            <a:r>
              <a:rPr lang="ar-JO" sz="4000" dirty="0" smtClean="0">
                <a:cs typeface="AL-Mohanad Bold"/>
              </a:rPr>
              <a:t>كلما كان الطفل المعوق بصحة جيدة وحيوية ونشاط كلما كان قادرا على مواجهة المشكلات التي تواجهه وتمكنه من التعبير الفني وإنتاج الأعمال الفنية بكل يسر وسهوله إضافة إلى باقي الأنشطة التعليمية الأخرى</a:t>
            </a:r>
            <a:endParaRPr lang="ar-JO" dirty="0"/>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أسس برامج التربية الفنية لذوي الفئات الخاصة(يتبع)</a:t>
            </a:r>
            <a:endParaRPr lang="ar-JO" dirty="0"/>
          </a:p>
        </p:txBody>
      </p:sp>
      <p:sp>
        <p:nvSpPr>
          <p:cNvPr id="3" name="عنصر نائب للمحتوى 2"/>
          <p:cNvSpPr>
            <a:spLocks noGrp="1"/>
          </p:cNvSpPr>
          <p:nvPr>
            <p:ph idx="1"/>
          </p:nvPr>
        </p:nvSpPr>
        <p:spPr>
          <a:xfrm>
            <a:off x="381000" y="1676400"/>
            <a:ext cx="9067800" cy="4525963"/>
          </a:xfrm>
        </p:spPr>
        <p:txBody>
          <a:bodyPr/>
          <a:lstStyle/>
          <a:p>
            <a:r>
              <a:rPr lang="ar-JO" sz="4000" dirty="0" smtClean="0">
                <a:cs typeface="AL-Mohanad Bold"/>
              </a:rPr>
              <a:t>فعامل الصحة الجسمية </a:t>
            </a:r>
            <a:r>
              <a:rPr lang="ar-JO" sz="4000" dirty="0" smtClean="0">
                <a:cs typeface="AL-Mohanad Bold"/>
              </a:rPr>
              <a:t>ي</a:t>
            </a:r>
            <a:r>
              <a:rPr lang="ar-SA" sz="4000" dirty="0" smtClean="0">
                <a:cs typeface="AL-Mohanad Bold"/>
              </a:rPr>
              <a:t>و</a:t>
            </a:r>
            <a:r>
              <a:rPr lang="ar-JO" sz="4000" dirty="0" smtClean="0">
                <a:cs typeface="AL-Mohanad Bold"/>
              </a:rPr>
              <a:t>فر </a:t>
            </a:r>
            <a:r>
              <a:rPr lang="ar-JO" sz="4000" dirty="0" smtClean="0">
                <a:cs typeface="AL-Mohanad Bold"/>
              </a:rPr>
              <a:t>له الصحة النفسية.</a:t>
            </a:r>
          </a:p>
          <a:p>
            <a:r>
              <a:rPr lang="ar-JO" sz="4000" b="1" dirty="0" smtClean="0">
                <a:cs typeface="AL-Mohanad Bold"/>
              </a:rPr>
              <a:t>-الحاجة إلى الاستقرار في الأسرة</a:t>
            </a:r>
          </a:p>
          <a:p>
            <a:r>
              <a:rPr lang="ar-JO" sz="4000" dirty="0" smtClean="0">
                <a:cs typeface="AL-Mohanad Bold"/>
              </a:rPr>
              <a:t>إن الجو العائلي الذي تسوده المحبة والألفة والتفاهم والتعاون يعطي هذه الفئة من الأطفال شعورا بالأمان والثقة بالنفس، فيجب تجنب الانفعالات والصراعات التي قد تضيف عبئا انفعاليا ونفسيا على هؤلاء الأطفال.</a:t>
            </a:r>
          </a:p>
          <a:p>
            <a:endParaRPr lang="ar-JO" dirty="0"/>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cs typeface="AL-Mohanad Bold" pitchFamily="2" charset="-78"/>
              </a:rPr>
              <a:t>أسس برامج التربية الفنية لذوي الفئات الخاصة(يتبع)</a:t>
            </a:r>
            <a:endParaRPr lang="ar-JO" dirty="0"/>
          </a:p>
        </p:txBody>
      </p:sp>
      <p:sp>
        <p:nvSpPr>
          <p:cNvPr id="3" name="عنصر نائب للمحتوى 2"/>
          <p:cNvSpPr>
            <a:spLocks noGrp="1"/>
          </p:cNvSpPr>
          <p:nvPr>
            <p:ph idx="1"/>
          </p:nvPr>
        </p:nvSpPr>
        <p:spPr>
          <a:xfrm>
            <a:off x="228600" y="1524000"/>
            <a:ext cx="9182100" cy="4525963"/>
          </a:xfrm>
        </p:spPr>
        <p:txBody>
          <a:bodyPr/>
          <a:lstStyle/>
          <a:p>
            <a:r>
              <a:rPr lang="ar-JO" sz="4000" b="1" dirty="0" smtClean="0">
                <a:cs typeface="AL-Mohanad Bold"/>
              </a:rPr>
              <a:t>-الحاجة إلى الدمج والاختلاط مع الآخرين</a:t>
            </a:r>
            <a:r>
              <a:rPr lang="en-US" b="1" dirty="0" smtClean="0"/>
              <a:t/>
            </a:r>
            <a:br>
              <a:rPr lang="en-US" b="1" dirty="0" smtClean="0"/>
            </a:br>
            <a:r>
              <a:rPr lang="ar-JO" sz="4000" dirty="0" smtClean="0">
                <a:cs typeface="AL-Mohanad Bold"/>
              </a:rPr>
              <a:t>لا بد من العمل على دمج الطفل المعوق مع الآخرين في أسرته ومدرسته ومجتمعه بكل الوسائل الممكنة، فهذا الدمج يشعره بأنه عنصرا فاعلا وانه ينتمي إلى مجموعة كبيرة وتعطيه الثقة بالنفس في قدراته، والاختلاط يكون بمشاركته في الألعاب وإنتاج الأعمال الفنية والمناسبات المختلفة ووضعه في الأجواء الطبيعية التي يعيشها الأفراد العاديين.</a:t>
            </a:r>
            <a:endParaRPr lang="ar-JO" dirty="0"/>
          </a:p>
        </p:txBody>
      </p:sp>
      <p:sp>
        <p:nvSpPr>
          <p:cNvPr id="4" name="Slide Number Placeholder 3"/>
          <p:cNvSpPr txBox="1">
            <a:spLocks/>
          </p:cNvSpPr>
          <p:nvPr/>
        </p:nvSpPr>
        <p:spPr bwMode="auto">
          <a:xfrm>
            <a:off x="4648200" y="6324600"/>
            <a:ext cx="736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C76AEC-63C4-406B-A122-9A149694D6EB}"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
        <p:nvSpPr>
          <p:cNvPr id="5"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801100" cy="1143000"/>
          </a:xfrm>
        </p:spPr>
        <p:txBody>
          <a:bodyPr/>
          <a:lstStyle/>
          <a:p>
            <a:pPr rtl="1" eaLnBrk="1" hangingPunct="1">
              <a:defRPr/>
            </a:pPr>
            <a:r>
              <a:rPr lang="ar-JO" sz="4000" dirty="0" smtClean="0">
                <a:cs typeface="Traditional Arabic" pitchFamily="2" charset="-78"/>
              </a:rPr>
              <a:t>ا</a:t>
            </a:r>
            <a:r>
              <a:rPr lang="ar-SA" sz="4000" dirty="0" smtClean="0">
                <a:cs typeface="Traditional Arabic" pitchFamily="2" charset="-78"/>
              </a:rPr>
              <a:t>لمراجع</a:t>
            </a:r>
            <a:endParaRPr lang="en-US" sz="4000" dirty="0">
              <a:solidFill>
                <a:schemeClr val="tx2">
                  <a:lumMod val="75000"/>
                </a:schemeClr>
              </a:solidFill>
              <a:cs typeface="Traditional Arabic" pitchFamily="2" charset="-78"/>
            </a:endParaRPr>
          </a:p>
        </p:txBody>
      </p:sp>
      <p:sp>
        <p:nvSpPr>
          <p:cNvPr id="26628" name="Slide Number Placeholder 3"/>
          <p:cNvSpPr>
            <a:spLocks noGrp="1"/>
          </p:cNvSpPr>
          <p:nvPr>
            <p:ph type="sldNum" sz="quarter" idx="4294967295"/>
          </p:nvPr>
        </p:nvSpPr>
        <p:spPr bwMode="auto">
          <a:xfrm>
            <a:off x="4648200" y="6324600"/>
            <a:ext cx="736600" cy="365125"/>
          </a:xfrm>
          <a:noFill/>
          <a:ln>
            <a:miter lim="800000"/>
            <a:headEnd/>
            <a:tailEnd/>
          </a:ln>
        </p:spPr>
        <p:txBody>
          <a:bodyPr/>
          <a:lstStyle/>
          <a:p>
            <a:fld id="{CF302717-39CD-4B37-8CE7-58E3CC218065}" type="slidenum">
              <a:rPr lang="ar-SA" smtClean="0">
                <a:cs typeface="Arial" pitchFamily="34" charset="0"/>
              </a:rPr>
              <a:pPr/>
              <a:t>22</a:t>
            </a:fld>
            <a:endParaRPr lang="en-US" dirty="0" smtClean="0">
              <a:cs typeface="Arial" pitchFamily="34" charset="0"/>
            </a:endParaRPr>
          </a:p>
        </p:txBody>
      </p:sp>
      <p:sp>
        <p:nvSpPr>
          <p:cNvPr id="26629" name="مربع نص 4"/>
          <p:cNvSpPr txBox="1">
            <a:spLocks noChangeArrowheads="1"/>
          </p:cNvSpPr>
          <p:nvPr/>
        </p:nvSpPr>
        <p:spPr bwMode="auto">
          <a:xfrm>
            <a:off x="4038600" y="6581001"/>
            <a:ext cx="1752599" cy="276999"/>
          </a:xfrm>
          <a:prstGeom prst="rect">
            <a:avLst/>
          </a:prstGeom>
          <a:noFill/>
          <a:ln w="9525">
            <a:noFill/>
            <a:miter lim="800000"/>
            <a:headEnd/>
            <a:tailEnd/>
          </a:ln>
        </p:spPr>
        <p:txBody>
          <a:bodyPr>
            <a:spAutoFit/>
          </a:bodyPr>
          <a:lstStyle/>
          <a:p>
            <a:r>
              <a:rPr lang="ar-SA" sz="1200" b="1" dirty="0">
                <a:solidFill>
                  <a:schemeClr val="bg1"/>
                </a:solidFill>
              </a:rPr>
              <a:t>دكتور/ خالد </a:t>
            </a:r>
            <a:r>
              <a:rPr lang="ar-JO" sz="1200" b="1" dirty="0" smtClean="0">
                <a:solidFill>
                  <a:schemeClr val="bg1"/>
                </a:solidFill>
              </a:rPr>
              <a:t>السعود</a:t>
            </a:r>
            <a:endParaRPr lang="ar-SA" sz="1200" b="1" dirty="0">
              <a:solidFill>
                <a:schemeClr val="bg1"/>
              </a:solidFill>
            </a:endParaRPr>
          </a:p>
        </p:txBody>
      </p:sp>
      <p:sp>
        <p:nvSpPr>
          <p:cNvPr id="6" name="عنصر نائب للمحتوى 5"/>
          <p:cNvSpPr>
            <a:spLocks noGrp="1"/>
          </p:cNvSpPr>
          <p:nvPr>
            <p:ph idx="1"/>
          </p:nvPr>
        </p:nvSpPr>
        <p:spPr>
          <a:xfrm>
            <a:off x="495300" y="1600201"/>
            <a:ext cx="8915400" cy="4190999"/>
          </a:xfrm>
        </p:spPr>
        <p:txBody>
          <a:bodyPr/>
          <a:lstStyle/>
          <a:p>
            <a:r>
              <a:rPr lang="ar-JO" dirty="0" smtClean="0">
                <a:solidFill>
                  <a:srgbClr val="FF0000"/>
                </a:solidFill>
                <a:cs typeface="AL-Mohanad Bold"/>
              </a:rPr>
              <a:t>- التربية الفنية للفئات الخاصة</a:t>
            </a:r>
            <a:r>
              <a:rPr lang="ar-SA" dirty="0" smtClean="0">
                <a:solidFill>
                  <a:srgbClr val="FF0000"/>
                </a:solidFill>
                <a:cs typeface="AL-Mohanad Bold"/>
              </a:rPr>
              <a:t>، </a:t>
            </a:r>
            <a:r>
              <a:rPr lang="ar-JO" dirty="0">
                <a:latin typeface="AL-Mohanad Bold"/>
                <a:cs typeface="AL-Mohanad Bold"/>
              </a:rPr>
              <a:t>محمد </a:t>
            </a:r>
            <a:r>
              <a:rPr lang="ar-JO" dirty="0" err="1">
                <a:latin typeface="AL-Mohanad Bold"/>
                <a:cs typeface="AL-Mohanad Bold"/>
              </a:rPr>
              <a:t>السويفي</a:t>
            </a:r>
            <a:r>
              <a:rPr lang="ar-SA" dirty="0">
                <a:latin typeface="AL-Mohanad Bold"/>
                <a:cs typeface="AL-Mohanad Bold"/>
              </a:rPr>
              <a:t>، </a:t>
            </a:r>
            <a:r>
              <a:rPr lang="ar-JO" dirty="0">
                <a:latin typeface="AL-Mohanad Bold"/>
                <a:cs typeface="AL-Mohanad Bold"/>
              </a:rPr>
              <a:t>دار </a:t>
            </a:r>
            <a:r>
              <a:rPr lang="ar-SA" dirty="0">
                <a:latin typeface="AL-Mohanad Bold"/>
                <a:cs typeface="AL-Mohanad Bold"/>
              </a:rPr>
              <a:t>المفردات</a:t>
            </a:r>
            <a:r>
              <a:rPr lang="ar-JO" dirty="0">
                <a:latin typeface="AL-Mohanad Bold"/>
                <a:cs typeface="AL-Mohanad Bold"/>
              </a:rPr>
              <a:t> للنشر والتوزيع-ا</a:t>
            </a:r>
            <a:r>
              <a:rPr lang="ar-SA" dirty="0" smtClean="0">
                <a:latin typeface="AL-Mohanad Bold"/>
                <a:cs typeface="AL-Mohanad Bold"/>
              </a:rPr>
              <a:t>الرياض</a:t>
            </a:r>
            <a:r>
              <a:rPr lang="ar-JO" dirty="0" smtClean="0">
                <a:cs typeface="AL-Mohanad Bold"/>
              </a:rPr>
              <a:t>.</a:t>
            </a:r>
            <a:endParaRPr lang="ar-SA" dirty="0" smtClean="0">
              <a:cs typeface="AL-Mohanad Bold"/>
            </a:endParaRPr>
          </a:p>
          <a:p>
            <a:pPr lvl="0" rtl="1"/>
            <a:r>
              <a:rPr lang="ar-SA" dirty="0" smtClean="0">
                <a:cs typeface="AL-Mohanad Bold"/>
              </a:rPr>
              <a:t>-</a:t>
            </a:r>
            <a:r>
              <a:rPr lang="ar-EG" dirty="0" smtClean="0">
                <a:cs typeface="AL-Mohanad Bold"/>
              </a:rPr>
              <a:t>عبد المطلب القريط</a:t>
            </a:r>
            <a:r>
              <a:rPr lang="ar-JO" dirty="0" smtClean="0">
                <a:cs typeface="AL-Mohanad Bold"/>
              </a:rPr>
              <a:t>ي</a:t>
            </a:r>
            <a:r>
              <a:rPr lang="ar-EG" dirty="0" smtClean="0">
                <a:cs typeface="AL-Mohanad Bold"/>
              </a:rPr>
              <a:t> (2001). مدخل إلى سيكولوجية رسوم الأطفال.القاهرة،دار الفكر العرب</a:t>
            </a:r>
            <a:r>
              <a:rPr lang="ar-JO" dirty="0" smtClean="0">
                <a:cs typeface="AL-Mohanad Bold"/>
              </a:rPr>
              <a:t>ي</a:t>
            </a:r>
            <a:r>
              <a:rPr lang="ar-EG" dirty="0" smtClean="0">
                <a:cs typeface="AL-Mohanad Bold"/>
              </a:rPr>
              <a:t>.</a:t>
            </a:r>
            <a:r>
              <a:rPr lang="ar-SA" dirty="0" smtClean="0">
                <a:cs typeface="AL-Mohanad Bold"/>
              </a:rPr>
              <a:t> </a:t>
            </a:r>
            <a:endParaRPr lang="en-US" dirty="0" smtClean="0">
              <a:cs typeface="AL-Mohanad Bold"/>
            </a:endParaRPr>
          </a:p>
          <a:p>
            <a:pPr lvl="0" rtl="1"/>
            <a:r>
              <a:rPr lang="ar-SA" dirty="0" smtClean="0">
                <a:cs typeface="AL-Mohanad Bold"/>
              </a:rPr>
              <a:t>-</a:t>
            </a:r>
            <a:r>
              <a:rPr lang="ar-EG" dirty="0" smtClean="0">
                <a:cs typeface="AL-Mohanad Bold"/>
              </a:rPr>
              <a:t>سال</a:t>
            </a:r>
            <a:r>
              <a:rPr lang="ar-JO" dirty="0" smtClean="0">
                <a:cs typeface="AL-Mohanad Bold"/>
              </a:rPr>
              <a:t>ي</a:t>
            </a:r>
            <a:r>
              <a:rPr lang="ar-EG" dirty="0" smtClean="0">
                <a:cs typeface="AL-Mohanad Bold"/>
              </a:rPr>
              <a:t> ل. سميث (2005) (ترجمة) عزة جلال الدين.قوة الفنون استراتيجيات إبداعية لتعليم ذوى </a:t>
            </a:r>
            <a:r>
              <a:rPr lang="ar-EG" dirty="0" err="1" smtClean="0">
                <a:cs typeface="AL-Mohanad Bold"/>
              </a:rPr>
              <a:t>الإحتياجات</a:t>
            </a:r>
            <a:r>
              <a:rPr lang="ar-EG" dirty="0" smtClean="0">
                <a:cs typeface="AL-Mohanad Bold"/>
              </a:rPr>
              <a:t> الخاصة ،القاهرة،عالم الكتب .</a:t>
            </a:r>
            <a:r>
              <a:rPr lang="ar-SA" dirty="0" smtClean="0">
                <a:cs typeface="AL-Mohanad Bold"/>
              </a:rPr>
              <a:t> </a:t>
            </a:r>
            <a:endParaRPr lang="en-US" dirty="0" smtClean="0">
              <a:cs typeface="AL-Mohanad Bold"/>
            </a:endParaRPr>
          </a:p>
          <a:p>
            <a:r>
              <a:rPr lang="ar-SA" smtClean="0">
                <a:cs typeface="AL-Mohanad Bold"/>
              </a:rPr>
              <a:t>-</a:t>
            </a:r>
            <a:r>
              <a:rPr lang="ar-EG" smtClean="0">
                <a:cs typeface="AL-Mohanad Bold"/>
              </a:rPr>
              <a:t>عفاف </a:t>
            </a:r>
            <a:r>
              <a:rPr lang="ar-EG" dirty="0" smtClean="0">
                <a:cs typeface="AL-Mohanad Bold"/>
              </a:rPr>
              <a:t>أحمد محمد، نهى مصطفى محمد (2004). الفن وذوى </a:t>
            </a:r>
            <a:r>
              <a:rPr lang="ar-EG" dirty="0" err="1" smtClean="0">
                <a:cs typeface="AL-Mohanad Bold"/>
              </a:rPr>
              <a:t>الإحتياجات</a:t>
            </a:r>
            <a:r>
              <a:rPr lang="ar-EG" dirty="0" smtClean="0">
                <a:cs typeface="AL-Mohanad Bold"/>
              </a:rPr>
              <a:t> الخاصة، القاهرة، </a:t>
            </a:r>
            <a:r>
              <a:rPr lang="ar-EG" dirty="0" err="1" smtClean="0">
                <a:cs typeface="AL-Mohanad Bold"/>
              </a:rPr>
              <a:t>الأنجلو</a:t>
            </a:r>
            <a:r>
              <a:rPr lang="ar-EG" dirty="0" smtClean="0">
                <a:cs typeface="AL-Mohanad Bold"/>
              </a:rPr>
              <a:t> المصرية</a:t>
            </a:r>
            <a:endParaRPr lang="ar-JO" dirty="0">
              <a:cs typeface="AL-Mohanad Bold"/>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3"/>
          <p:cNvSpPr>
            <a:spLocks noGrp="1"/>
          </p:cNvSpPr>
          <p:nvPr>
            <p:ph type="sldNum" sz="quarter" idx="4294967295"/>
          </p:nvPr>
        </p:nvSpPr>
        <p:spPr bwMode="auto">
          <a:xfrm>
            <a:off x="2105025" y="6376989"/>
            <a:ext cx="571500" cy="365125"/>
          </a:xfrm>
          <a:noFill/>
          <a:ln>
            <a:miter lim="800000"/>
            <a:headEnd/>
            <a:tailEnd/>
          </a:ln>
        </p:spPr>
        <p:txBody>
          <a:bodyPr/>
          <a:lstStyle/>
          <a:p>
            <a:fld id="{BDCE281D-BFFB-4C7C-A9F8-B2D2B2903F8A}" type="slidenum">
              <a:rPr lang="ar-SA" smtClean="0">
                <a:cs typeface="Arial" pitchFamily="34" charset="0"/>
              </a:rPr>
              <a:pPr/>
              <a:t>23</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6"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40965" name="Rectangle 8"/>
          <p:cNvSpPr>
            <a:spLocks noChangeArrowheads="1"/>
          </p:cNvSpPr>
          <p:nvPr/>
        </p:nvSpPr>
        <p:spPr bwMode="auto">
          <a:xfrm>
            <a:off x="3429000" y="3352800"/>
            <a:ext cx="2819400" cy="1200329"/>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40966" name="Freeform 6"/>
          <p:cNvSpPr>
            <a:spLocks noEditPoints="1"/>
          </p:cNvSpPr>
          <p:nvPr/>
        </p:nvSpPr>
        <p:spPr bwMode="auto">
          <a:xfrm>
            <a:off x="3429002"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a:stretch>
            <a:fillRect/>
          </a:stretch>
        </p:blipFill>
        <p:spPr>
          <a:xfrm>
            <a:off x="914400" y="2133601"/>
            <a:ext cx="210978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3477</TotalTime>
  <Words>1259</Words>
  <Application>Microsoft Office PowerPoint</Application>
  <PresentationFormat>A4 Paper (210x297 mm)</PresentationFormat>
  <Paragraphs>126</Paragraphs>
  <Slides>23</Slides>
  <Notes>0</Notes>
  <HiddenSlides>0</HiddenSlides>
  <MMClips>0</MMClips>
  <ScaleCrop>false</ScaleCrop>
  <HeadingPairs>
    <vt:vector size="4" baseType="variant">
      <vt:variant>
        <vt:lpstr>نسق</vt:lpstr>
      </vt:variant>
      <vt:variant>
        <vt:i4>1</vt:i4>
      </vt:variant>
      <vt:variant>
        <vt:lpstr>عناوين الشرائح</vt:lpstr>
      </vt:variant>
      <vt:variant>
        <vt:i4>23</vt:i4>
      </vt:variant>
    </vt:vector>
  </HeadingPairs>
  <TitlesOfParts>
    <vt:vector size="24" baseType="lpstr">
      <vt:lpstr>Office Theme</vt:lpstr>
      <vt:lpstr>عرض تقديمي في PowerPoint</vt:lpstr>
      <vt:lpstr>المحاضرة السادسة</vt:lpstr>
      <vt:lpstr>برامج التربية الفنية للفئات الخاصة*</vt:lpstr>
      <vt:lpstr>تعريف التربية الفنية للفئات الخاصة</vt:lpstr>
      <vt:lpstr>أسس برامج التربية الفنية لذوي الفئات الخاصة(يتبع)</vt:lpstr>
      <vt:lpstr>أسس برامج التربية الفنية لذوي الفئات الخاصة(يتبع)</vt:lpstr>
      <vt:lpstr>أسس برامج التربية الفنية لذوي الفئات الخاصة(يتبع)</vt:lpstr>
      <vt:lpstr>أسس برامج التربية الفنية لذوي الفئات الخاصة(يتبع)</vt:lpstr>
      <vt:lpstr>أسس برامج التربية الفنية لذوي الفئات الخاصة(يتبع)</vt:lpstr>
      <vt:lpstr>أسس برامج التربية الفنية لذوي الفئات الخاصة(يتبع)</vt:lpstr>
      <vt:lpstr>أسس برامج التربية الفنية لذوي الفئات الخاصة(يتبع)</vt:lpstr>
      <vt:lpstr>أسس برامج التربية الفنية لذوي الفئات الخاصة(يتبع)</vt:lpstr>
      <vt:lpstr>أسس برامج التربية الفنية لذوي الفئات الخاصة(يتبع)</vt:lpstr>
      <vt:lpstr>أسس برامج التربية الفنية لذوي الفئات الخاصة(يتبع)</vt:lpstr>
      <vt:lpstr>أسس برامج التربية الفنية لذوي الفئات الخاصة(يتبع)</vt:lpstr>
      <vt:lpstr>أسس برامج التربية الفنية لذوي الفئات الخاصة(يتبع)</vt:lpstr>
      <vt:lpstr>أسس برامج التربية الفنية لذوي الفئات الخاصة(يتبع)</vt:lpstr>
      <vt:lpstr>أسس برامج التربية الفنية لذوي الفئات الخاصة(يتبع)</vt:lpstr>
      <vt:lpstr>أسس برامج التربية الفنية لذوي الفئات الخاصة(يتبع)</vt:lpstr>
      <vt:lpstr>أسس برامج التربية الفنية لذوي الفئات الخاصة(يتبع)</vt:lpstr>
      <vt:lpstr>أسس برامج التربية الفنية لذوي الفئات الخاصة(يتبع)</vt:lpstr>
      <vt:lpstr>المراجع</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خالد</cp:lastModifiedBy>
  <cp:revision>339</cp:revision>
  <cp:lastPrinted>2012-02-13T13:49:09Z</cp:lastPrinted>
  <dcterms:created xsi:type="dcterms:W3CDTF">2009-10-14T19:14:34Z</dcterms:created>
  <dcterms:modified xsi:type="dcterms:W3CDTF">2012-09-28T10:57:40Z</dcterms:modified>
</cp:coreProperties>
</file>