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7" r:id="rId4"/>
    <p:sldId id="259" r:id="rId5"/>
    <p:sldId id="287" r:id="rId6"/>
    <p:sldId id="300" r:id="rId7"/>
    <p:sldId id="290" r:id="rId8"/>
    <p:sldId id="297" r:id="rId9"/>
    <p:sldId id="298" r:id="rId10"/>
    <p:sldId id="295" r:id="rId11"/>
    <p:sldId id="301" r:id="rId12"/>
    <p:sldId id="266" r:id="rId13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10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2E540B1-8DAE-4792-A54B-FE36E03201E2}" type="datetimeFigureOut">
              <a:rPr lang="ar-SA" smtClean="0"/>
              <a:t>20/10/1433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52016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7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54126D2-A582-44E4-AC67-688F897F5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477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276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1714500"/>
            <a:ext cx="61722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 الم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ق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ـ</a:t>
            </a:r>
            <a:r>
              <a:rPr lang="ar-EG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4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6000" b="1" dirty="0" smtClean="0">
                <a:solidFill>
                  <a:srgbClr val="7F7F7F"/>
                </a:solidFill>
                <a:latin typeface="Calibri" pitchFamily="34" charset="0"/>
                <a:cs typeface="DecoType Naskh Special" pitchFamily="2" charset="-78"/>
              </a:rPr>
              <a:t>تاريخ التعليم في الدولة الإسلامية</a:t>
            </a:r>
            <a:endParaRPr lang="ar-SA" sz="1400" b="1" dirty="0">
              <a:solidFill>
                <a:srgbClr val="7F7F7F"/>
              </a:solidFill>
              <a:latin typeface="Calibri" pitchFamily="34" charset="0"/>
              <a:cs typeface="DecoType Naskh Special" pitchFamily="2" charset="-78"/>
            </a:endParaRPr>
          </a:p>
          <a:p>
            <a:pPr algn="ctr"/>
            <a:r>
              <a:rPr lang="ar-SA" sz="6000" b="1" dirty="0" smtClean="0">
                <a:solidFill>
                  <a:srgbClr val="7F7F7F"/>
                </a:solidFill>
                <a:latin typeface="Calibri" pitchFamily="34" charset="0"/>
                <a:cs typeface="DecoType Naskh Special" pitchFamily="2" charset="-78"/>
              </a:rPr>
              <a:t>د. زيــد أبو الحــاج</a:t>
            </a:r>
            <a:endParaRPr lang="en-US" sz="6000" b="1" dirty="0">
              <a:solidFill>
                <a:srgbClr val="7F7F7F"/>
              </a:solidFill>
              <a:latin typeface="Calibri" pitchFamily="34" charset="0"/>
              <a:cs typeface="DecoType Naskh Special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343400"/>
          </a:xfrm>
        </p:spPr>
        <p:txBody>
          <a:bodyPr/>
          <a:lstStyle/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تعريف </a:t>
            </a:r>
            <a:r>
              <a:rPr lang="ar-SA" sz="2800" b="1" dirty="0">
                <a:cs typeface="Arial" pitchFamily="34" charset="0"/>
              </a:rPr>
              <a:t>بطبيعة المقرر </a:t>
            </a:r>
            <a:endParaRPr lang="ar-SA" sz="2800" b="1" dirty="0" smtClean="0">
              <a:cs typeface="Arial" pitchFamily="34" charset="0"/>
            </a:endParaRP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أهداف المقرر</a:t>
            </a:r>
            <a:endParaRPr lang="ar-SA" sz="2800" b="1" dirty="0">
              <a:cs typeface="Arial" pitchFamily="34" charset="0"/>
            </a:endParaRP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محتوى المقرر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المصادر والمراجع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توزيع الدرجات</a:t>
            </a:r>
          </a:p>
          <a:p>
            <a:pPr marL="571500" indent="-571500" algn="r" rtl="1" eaLnBrk="1" hangingPunct="1">
              <a:buFont typeface="Wingdings" pitchFamily="2" charset="2"/>
              <a:buChar char="q"/>
            </a:pPr>
            <a:r>
              <a:rPr lang="ar-SA" sz="2800" b="1" dirty="0" smtClean="0">
                <a:cs typeface="Arial" pitchFamily="34" charset="0"/>
              </a:rPr>
              <a:t>الساعات المكتبية</a:t>
            </a:r>
            <a:endParaRPr lang="en-US" sz="2800" b="1" dirty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b="1" dirty="0" smtClean="0">
                <a:cs typeface="Arial" pitchFamily="34" charset="0"/>
              </a:rPr>
              <a:t> </a:t>
            </a: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371600"/>
            <a:ext cx="88392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/>
              <a:t>يتناول </a:t>
            </a:r>
            <a:r>
              <a:rPr lang="ar-SA" sz="3600" b="1" dirty="0" smtClean="0"/>
              <a:t>المقرر </a:t>
            </a:r>
            <a:r>
              <a:rPr lang="ar-SA" sz="3600" b="1" dirty="0"/>
              <a:t>الجانب التعليمي من  الحضارة الإسلامية بكل مفرداته بدء من التربية التعليم عند العرب قبل </a:t>
            </a:r>
            <a:r>
              <a:rPr lang="ar-SA" sz="3600" b="1" dirty="0" smtClean="0"/>
              <a:t>الإسلام، </a:t>
            </a:r>
            <a:r>
              <a:rPr lang="ar-SA" sz="3600" b="1" dirty="0"/>
              <a:t>ثم بعد </a:t>
            </a:r>
            <a:r>
              <a:rPr lang="ar-SA" sz="3600" b="1" dirty="0" smtClean="0"/>
              <a:t>ظهوره، </a:t>
            </a:r>
            <a:r>
              <a:rPr lang="ar-SA" sz="3600" b="1" dirty="0"/>
              <a:t>وفي عصوره </a:t>
            </a:r>
            <a:r>
              <a:rPr lang="ar-SA" sz="3600" b="1" dirty="0" smtClean="0"/>
              <a:t>المختلفة، </a:t>
            </a:r>
            <a:r>
              <a:rPr lang="ar-SA" sz="3600" b="1" dirty="0"/>
              <a:t>مع التركيز على المؤسسات </a:t>
            </a:r>
            <a:r>
              <a:rPr lang="ar-SA" sz="3600" b="1" dirty="0" smtClean="0"/>
              <a:t>التعليمية، مثل: الكُتّاب </a:t>
            </a:r>
            <a:r>
              <a:rPr lang="ar-SA" sz="3600" b="1" dirty="0"/>
              <a:t>والمسجد الزوايا والمدرسة </a:t>
            </a:r>
            <a:r>
              <a:rPr lang="ar-SA" sz="3600" b="1" dirty="0" smtClean="0"/>
              <a:t>وسواها، </a:t>
            </a:r>
            <a:r>
              <a:rPr lang="ar-SA" sz="3600" b="1" dirty="0"/>
              <a:t>وطرق </a:t>
            </a:r>
            <a:r>
              <a:rPr lang="ar-SA" sz="3600" b="1" dirty="0" smtClean="0"/>
              <a:t>التدريس، </a:t>
            </a:r>
            <a:r>
              <a:rPr lang="ar-SA" sz="3600" b="1" dirty="0"/>
              <a:t>كما يتناول شؤون </a:t>
            </a:r>
            <a:r>
              <a:rPr lang="ar-SA" sz="3600" b="1" dirty="0" smtClean="0"/>
              <a:t>المدرسين: </a:t>
            </a:r>
            <a:r>
              <a:rPr lang="ar-SA" sz="3600" b="1" dirty="0"/>
              <a:t>تعينهم وثقافتهم </a:t>
            </a:r>
            <a:r>
              <a:rPr lang="ar-SA" sz="3600" b="1" dirty="0" smtClean="0"/>
              <a:t>ومكانتهم ورواتبهم وآداب التدريس، ثم شؤون الطلاب: قبولهم ونظام الدراسة وآداب طلب العلم ومكافآتهم والعقوبات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48200"/>
          </a:xfrm>
        </p:spPr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SA" b="1" dirty="0" smtClean="0"/>
              <a:t>يتوقع </a:t>
            </a:r>
            <a:r>
              <a:rPr lang="ar-SA" b="1" dirty="0"/>
              <a:t>من الطالب/الطالبة بعد دراسة المقرر أن يكون قد امتلك الكفايات التالية:</a:t>
            </a:r>
            <a:endParaRPr lang="en-US" b="1" dirty="0"/>
          </a:p>
          <a:p>
            <a:pPr lvl="0" rtl="1"/>
            <a:r>
              <a:rPr lang="ar-SA" b="1" dirty="0"/>
              <a:t>أن يتعرف على نظم التعليم في الحضارة الإسلامية في نشأتها وتطورها..</a:t>
            </a:r>
            <a:endParaRPr lang="en-US" b="1" dirty="0"/>
          </a:p>
          <a:p>
            <a:pPr lvl="0" rtl="1"/>
            <a:r>
              <a:rPr lang="ar-SA" b="1" dirty="0"/>
              <a:t>أن يتعرف على طبيعة العلاقة بين المعلم والمتعلم في المنظومة التربوية الإسلامية. </a:t>
            </a:r>
            <a:endParaRPr lang="en-US" b="1" dirty="0"/>
          </a:p>
          <a:p>
            <a:pPr lvl="0" rtl="1"/>
            <a:r>
              <a:rPr lang="ar-SA" b="1" dirty="0"/>
              <a:t>ان يتعرف على المؤسسات التربوية التي ظهرت في الحضارة الإسلامية. </a:t>
            </a: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تابع- 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371600"/>
            <a:ext cx="9144000" cy="4876800"/>
          </a:xfrm>
        </p:spPr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SA" b="1" dirty="0" smtClean="0"/>
              <a:t> يتوقع </a:t>
            </a:r>
            <a:r>
              <a:rPr lang="ar-SA" b="1" dirty="0"/>
              <a:t>من الطالب/الطالبة بعد دراسة المقرر أن يكون قد امتلك الكفايات التالية:</a:t>
            </a:r>
            <a:endParaRPr lang="en-US" b="1" dirty="0"/>
          </a:p>
          <a:p>
            <a:pPr lvl="0" rtl="1"/>
            <a:r>
              <a:rPr lang="ar-SA" b="1" dirty="0"/>
              <a:t>ان يدرك دور الاوقاف في رفد الحركة التعليمية في العصور الإسلامية. </a:t>
            </a:r>
            <a:endParaRPr lang="en-US" b="1" dirty="0"/>
          </a:p>
          <a:p>
            <a:pPr lvl="0" rtl="1"/>
            <a:r>
              <a:rPr lang="ar-SA" b="1" dirty="0"/>
              <a:t>أن يدرك عوامل الثبات والتغير النظام التعليمي في الدولة الإسلامية من فترة لأخرى.</a:t>
            </a:r>
            <a:endParaRPr lang="en-US" b="1" dirty="0"/>
          </a:p>
          <a:p>
            <a:pPr lvl="0" rtl="1"/>
            <a:r>
              <a:rPr lang="ar-SA" b="1" dirty="0"/>
              <a:t>أن يتعرف مصادر تاريخ التربية والتعليم والفكر التربوي.</a:t>
            </a:r>
            <a:endParaRPr lang="en-US" b="1" dirty="0"/>
          </a:p>
          <a:p>
            <a:pPr lvl="0" rtl="1"/>
            <a:r>
              <a:rPr lang="ar-SA" b="1" dirty="0"/>
              <a:t>أن يتعرف على نظم التعليم في الجزيرة العربية قبل ظهور التعليم النظامي الحديث.</a:t>
            </a:r>
            <a:endParaRPr lang="en-US" b="1" dirty="0"/>
          </a:p>
          <a:p>
            <a:pPr rtl="1"/>
            <a:r>
              <a:rPr lang="ar-SA" b="1" dirty="0"/>
              <a:t> </a:t>
            </a:r>
            <a:endParaRPr lang="en-US" b="1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8229600" y="304800"/>
            <a:ext cx="1524000" cy="5334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2" name="كائن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96897"/>
              </p:ext>
            </p:extLst>
          </p:nvPr>
        </p:nvGraphicFramePr>
        <p:xfrm>
          <a:off x="228600" y="304800"/>
          <a:ext cx="8050213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Worksheet" r:id="rId4" imgW="5743575" imgH="4152900" progId="Excel.Sheet.8">
                  <p:embed/>
                </p:oleObj>
              </mc:Choice>
              <mc:Fallback>
                <p:oleObj name="Worksheet" r:id="rId4" imgW="5743575" imgH="41529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304800"/>
                        <a:ext cx="8050213" cy="537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600200"/>
            <a:ext cx="96012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endParaRPr lang="ar-SA" sz="3200" b="1" dirty="0" smtClean="0"/>
          </a:p>
          <a:p>
            <a:pPr lvl="0"/>
            <a:r>
              <a:rPr lang="ar-SA" sz="3200" b="1" dirty="0" smtClean="0"/>
              <a:t>المرجع الرئيس : </a:t>
            </a:r>
            <a:endParaRPr lang="en-US" sz="3200" dirty="0" smtClean="0"/>
          </a:p>
          <a:p>
            <a:pPr lvl="0"/>
            <a:r>
              <a:rPr lang="ar-SA" sz="3200" dirty="0"/>
              <a:t>محمد </a:t>
            </a:r>
            <a:r>
              <a:rPr lang="ar-SA" sz="3200" dirty="0" err="1"/>
              <a:t>محمد</a:t>
            </a:r>
            <a:r>
              <a:rPr lang="ar-SA" sz="3200" dirty="0"/>
              <a:t> عبد القادر </a:t>
            </a:r>
            <a:r>
              <a:rPr lang="ar-SA" sz="3200" dirty="0" smtClean="0"/>
              <a:t>الخطيب، </a:t>
            </a:r>
            <a:r>
              <a:rPr lang="ar-SA" sz="3200" b="1" dirty="0" smtClean="0"/>
              <a:t>تاريخ </a:t>
            </a:r>
            <a:r>
              <a:rPr lang="ar-SA" sz="3200" b="1" dirty="0"/>
              <a:t>التعليم في الدولة الإسلامية </a:t>
            </a:r>
            <a:r>
              <a:rPr lang="ar-SA" sz="3200" b="1" dirty="0" smtClean="0"/>
              <a:t>.</a:t>
            </a:r>
          </a:p>
          <a:p>
            <a:pPr lvl="0"/>
            <a:r>
              <a:rPr lang="ar-SA" sz="3200" b="1" dirty="0" smtClean="0"/>
              <a:t> </a:t>
            </a:r>
            <a:endParaRPr lang="en-US" sz="3200" dirty="0"/>
          </a:p>
          <a:p>
            <a:r>
              <a:rPr lang="ar-SA" sz="3200" dirty="0"/>
              <a:t>أحمد </a:t>
            </a:r>
            <a:r>
              <a:rPr lang="ar-SA" sz="3200" dirty="0" err="1"/>
              <a:t>بدرعلي</a:t>
            </a:r>
            <a:r>
              <a:rPr lang="ar-SA" sz="3200" dirty="0"/>
              <a:t> </a:t>
            </a:r>
            <a:r>
              <a:rPr lang="ar-SA" sz="3200" dirty="0" err="1"/>
              <a:t>الكخن</a:t>
            </a:r>
            <a:r>
              <a:rPr lang="ar-SA" sz="3200" dirty="0"/>
              <a:t>، </a:t>
            </a:r>
            <a:r>
              <a:rPr lang="ar-SA" sz="3200" b="1" dirty="0"/>
              <a:t>مناهج التعليم عند المسلمين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371600"/>
            <a:ext cx="9448800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800" b="1" dirty="0"/>
              <a:t>المراجع العامة:</a:t>
            </a:r>
            <a:endParaRPr lang="en-US" sz="2800" dirty="0"/>
          </a:p>
          <a:p>
            <a:pPr lvl="0"/>
            <a:endParaRPr lang="ar-SA" sz="2800" dirty="0" smtClean="0"/>
          </a:p>
          <a:p>
            <a:r>
              <a:rPr lang="ar-SA" sz="2800" dirty="0" smtClean="0"/>
              <a:t>ـ </a:t>
            </a:r>
            <a:r>
              <a:rPr lang="ar-SA" sz="2800" dirty="0"/>
              <a:t>عمر فروخ، </a:t>
            </a:r>
            <a:r>
              <a:rPr lang="ar-SA" sz="2800" b="1" dirty="0"/>
              <a:t>تاريخ العلوم عند العرب</a:t>
            </a:r>
            <a:r>
              <a:rPr lang="ar-SA" sz="2800" b="1" dirty="0" smtClean="0"/>
              <a:t>،</a:t>
            </a:r>
          </a:p>
          <a:p>
            <a:endParaRPr lang="en-US" sz="2800" dirty="0"/>
          </a:p>
          <a:p>
            <a:r>
              <a:rPr lang="ar-SA" sz="2800" dirty="0"/>
              <a:t>ـ  </a:t>
            </a:r>
            <a:r>
              <a:rPr lang="ar-SA" sz="2800" dirty="0" err="1" smtClean="0"/>
              <a:t>المكى</a:t>
            </a:r>
            <a:r>
              <a:rPr lang="ar-SA" sz="2800" dirty="0" smtClean="0"/>
              <a:t> </a:t>
            </a:r>
            <a:r>
              <a:rPr lang="ar-SA" sz="2800" dirty="0" err="1"/>
              <a:t>أقلانية</a:t>
            </a:r>
            <a:r>
              <a:rPr lang="ar-SA" sz="2800" dirty="0"/>
              <a:t>، </a:t>
            </a:r>
            <a:r>
              <a:rPr lang="ar-SA" sz="2800" b="1" dirty="0"/>
              <a:t>النظم التعليمية عند المحدثين في القرون الثلاثة الأولى، </a:t>
            </a:r>
            <a:endParaRPr lang="ar-SA" sz="2800" b="1" dirty="0" smtClean="0"/>
          </a:p>
          <a:p>
            <a:endParaRPr lang="en-US" sz="2800" dirty="0"/>
          </a:p>
          <a:p>
            <a:r>
              <a:rPr lang="ar-SA" sz="2800" dirty="0"/>
              <a:t>ـ  سعد مرسي أحمد، </a:t>
            </a:r>
            <a:r>
              <a:rPr lang="ar-SA" sz="2800" b="1" dirty="0"/>
              <a:t>تاريخ التربية والتعليم،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 الجوالة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half" idx="13"/>
          </p:nvPr>
        </p:nvSpPr>
        <p:spPr>
          <a:xfrm>
            <a:off x="381000" y="1447800"/>
            <a:ext cx="9033362" cy="4800600"/>
          </a:xfrm>
        </p:spPr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رقم </a:t>
            </a:r>
            <a:r>
              <a:rPr lang="ar-SA" b="1" dirty="0">
                <a:solidFill>
                  <a:srgbClr val="0070C0"/>
                </a:solidFill>
              </a:rPr>
              <a:t>جوال </a:t>
            </a:r>
            <a:r>
              <a:rPr lang="ar-SA" b="1" dirty="0" smtClean="0">
                <a:solidFill>
                  <a:srgbClr val="0070C0"/>
                </a:solidFill>
              </a:rPr>
              <a:t>المقرر والساعات </a:t>
            </a:r>
            <a:r>
              <a:rPr lang="ar-SA" b="1" dirty="0">
                <a:solidFill>
                  <a:srgbClr val="0070C0"/>
                </a:solidFill>
              </a:rPr>
              <a:t>المكتبية</a:t>
            </a:r>
            <a:r>
              <a:rPr lang="ar-SA" b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ar-SA" b="1" dirty="0" smtClean="0"/>
              <a:t>ستكون متوافرة في موقع التعليم عن بعد ضمن الساعات المكتبة لعموم المدرسين وكذلك رقم الجوال</a:t>
            </a:r>
            <a:endParaRPr lang="ar-SA" b="1" dirty="0"/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ملحوظة: </a:t>
            </a:r>
          </a:p>
          <a:p>
            <a:pPr algn="ctr"/>
            <a:r>
              <a:rPr lang="ar-SA" b="1" dirty="0" smtClean="0"/>
              <a:t>سيكون </a:t>
            </a:r>
            <a:r>
              <a:rPr lang="ar-SA" b="1" dirty="0"/>
              <a:t>الجوال مفتوح في الأوقات المحددة </a:t>
            </a:r>
            <a:r>
              <a:rPr lang="ar-SA" b="1" dirty="0" smtClean="0"/>
              <a:t>للساعات المكتبية </a:t>
            </a:r>
            <a:r>
              <a:rPr lang="ar-SA" b="1" dirty="0"/>
              <a:t>وسيتم </a:t>
            </a:r>
            <a:r>
              <a:rPr lang="ar-SA" b="1" dirty="0" smtClean="0"/>
              <a:t>إغلاقه </a:t>
            </a:r>
            <a:r>
              <a:rPr lang="ar-SA" b="1" dirty="0"/>
              <a:t>خارج هذه الأوقات، لذا على الجميع التقيد بهذه </a:t>
            </a:r>
            <a:r>
              <a:rPr lang="ar-SA" b="1" dirty="0" smtClean="0"/>
              <a:t>المواعيد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>
                <a:solidFill>
                  <a:srgbClr val="0070C0"/>
                </a:solidFill>
              </a:rPr>
              <a:t>البريد الإلكتروني: </a:t>
            </a:r>
            <a:r>
              <a:rPr lang="en-US" sz="3200" dirty="0">
                <a:solidFill>
                  <a:srgbClr val="0070C0"/>
                </a:solidFill>
              </a:rPr>
              <a:t>zabuelhaj@kfu.edu.sa</a:t>
            </a:r>
          </a:p>
          <a:p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99088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395</Words>
  <Application>Microsoft Office PowerPoint</Application>
  <PresentationFormat>A4 Paper (210x297 mm)</PresentationFormat>
  <Paragraphs>80</Paragraphs>
  <Slides>12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Worksheet</vt:lpstr>
      <vt:lpstr>عرض تقديمي في PowerPoint</vt:lpstr>
      <vt:lpstr>المحاضرة التمهيدية</vt:lpstr>
      <vt:lpstr>عناصر المحاضرة</vt:lpstr>
      <vt:lpstr>وصف المقرر:</vt:lpstr>
      <vt:lpstr>اهداف المقرر</vt:lpstr>
      <vt:lpstr>تابع- 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الساعات المكتبية الجوالة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zabuelhaj</cp:lastModifiedBy>
  <cp:revision>118</cp:revision>
  <cp:lastPrinted>2012-09-05T10:27:13Z</cp:lastPrinted>
  <dcterms:created xsi:type="dcterms:W3CDTF">2009-10-14T19:14:34Z</dcterms:created>
  <dcterms:modified xsi:type="dcterms:W3CDTF">2012-09-06T13:45:36Z</dcterms:modified>
</cp:coreProperties>
</file>