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notesMasterIdLst>
    <p:notesMasterId r:id="rId23"/>
  </p:notesMasterIdLst>
  <p:sldIdLst>
    <p:sldId id="256" r:id="rId2"/>
    <p:sldId id="257" r:id="rId3"/>
    <p:sldId id="309" r:id="rId4"/>
    <p:sldId id="317" r:id="rId5"/>
    <p:sldId id="308" r:id="rId6"/>
    <p:sldId id="307" r:id="rId7"/>
    <p:sldId id="306" r:id="rId8"/>
    <p:sldId id="305" r:id="rId9"/>
    <p:sldId id="304" r:id="rId10"/>
    <p:sldId id="303" r:id="rId11"/>
    <p:sldId id="302" r:id="rId12"/>
    <p:sldId id="301" r:id="rId13"/>
    <p:sldId id="316" r:id="rId14"/>
    <p:sldId id="315" r:id="rId15"/>
    <p:sldId id="314" r:id="rId16"/>
    <p:sldId id="313" r:id="rId17"/>
    <p:sldId id="312" r:id="rId18"/>
    <p:sldId id="311" r:id="rId19"/>
    <p:sldId id="300" r:id="rId20"/>
    <p:sldId id="318" r:id="rId21"/>
    <p:sldId id="266" r:id="rId22"/>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900"/>
    <a:srgbClr val="709256"/>
    <a:srgbClr val="AD9968"/>
    <a:srgbClr val="3B84AF"/>
    <a:srgbClr val="FF3300"/>
    <a:srgbClr val="000000"/>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519" autoAdjust="0"/>
    <p:restoredTop sz="94664" autoAdjust="0"/>
  </p:normalViewPr>
  <p:slideViewPr>
    <p:cSldViewPr>
      <p:cViewPr>
        <p:scale>
          <a:sx n="110" d="100"/>
          <a:sy n="110" d="100"/>
        </p:scale>
        <p:origin x="-348" y="216"/>
      </p:cViewPr>
      <p:guideLst>
        <p:guide orient="horz" pos="2160"/>
        <p:guide pos="312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9/26/2012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val="20564333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9" name="Slide Number Placeholder 3"/>
          <p:cNvSpPr>
            <a:spLocks noGrp="1"/>
          </p:cNvSpPr>
          <p:nvPr userDrawn="1">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a:t>
            </a:fld>
            <a:endParaRPr lang="en-US" dirty="0" smtClean="0">
              <a:cs typeface="Arial" pitchFamily="34" charset="0"/>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xfrm>
            <a:off x="4927600" y="6356350"/>
            <a:ext cx="482600" cy="365125"/>
          </a:xfrm>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
        <p:nvSpPr>
          <p:cNvPr id="13" name="Title 1"/>
          <p:cNvSpPr txBox="1">
            <a:spLocks/>
          </p:cNvSpPr>
          <p:nvPr/>
        </p:nvSpPr>
        <p:spPr bwMode="auto">
          <a:xfrm>
            <a:off x="0" y="2057400"/>
            <a:ext cx="6172200" cy="4533900"/>
          </a:xfrm>
          <a:prstGeom prst="rect">
            <a:avLst/>
          </a:prstGeom>
          <a:noFill/>
          <a:ln w="9525">
            <a:noFill/>
            <a:miter lim="800000"/>
            <a:headEnd/>
            <a:tailEnd/>
          </a:ln>
        </p:spPr>
        <p:txBody>
          <a:bodyPr anchor="ct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ctr"/>
            <a:r>
              <a:rPr lang="ar-EG" sz="3700" b="1" dirty="0" smtClean="0">
                <a:solidFill>
                  <a:schemeClr val="accent1">
                    <a:lumMod val="50000"/>
                  </a:schemeClr>
                </a:solidFill>
                <a:latin typeface="AYM Wadiy S_U normal."/>
                <a:cs typeface="Times New Roman" pitchFamily="18" charset="0"/>
              </a:rPr>
              <a:t>اس</a:t>
            </a:r>
            <a:r>
              <a:rPr lang="ar-SA" sz="3700" b="1" dirty="0" smtClean="0">
                <a:solidFill>
                  <a:schemeClr val="accent1">
                    <a:lumMod val="50000"/>
                  </a:schemeClr>
                </a:solidFill>
                <a:latin typeface="AYM Wadiy S_U normal."/>
                <a:cs typeface="Times New Roman" pitchFamily="18" charset="0"/>
              </a:rPr>
              <a:t>ـ</a:t>
            </a:r>
            <a:r>
              <a:rPr lang="ar-EG" sz="3700" b="1" dirty="0" smtClean="0">
                <a:solidFill>
                  <a:schemeClr val="accent1">
                    <a:lumMod val="50000"/>
                  </a:schemeClr>
                </a:solidFill>
                <a:latin typeface="AYM Wadiy S_U normal."/>
                <a:cs typeface="Times New Roman" pitchFamily="18" charset="0"/>
              </a:rPr>
              <a:t>م الم</a:t>
            </a:r>
            <a:r>
              <a:rPr lang="ar-SA" sz="3700" b="1" dirty="0" smtClean="0">
                <a:solidFill>
                  <a:schemeClr val="accent1">
                    <a:lumMod val="50000"/>
                  </a:schemeClr>
                </a:solidFill>
                <a:latin typeface="AYM Wadiy S_U normal."/>
                <a:cs typeface="Times New Roman" pitchFamily="18" charset="0"/>
              </a:rPr>
              <a:t>ـ</a:t>
            </a:r>
            <a:r>
              <a:rPr lang="ar-EG" sz="3700" b="1" dirty="0" smtClean="0">
                <a:solidFill>
                  <a:schemeClr val="accent1">
                    <a:lumMod val="50000"/>
                  </a:schemeClr>
                </a:solidFill>
                <a:latin typeface="AYM Wadiy S_U normal."/>
                <a:cs typeface="Times New Roman" pitchFamily="18" charset="0"/>
              </a:rPr>
              <a:t>ق</a:t>
            </a:r>
            <a:r>
              <a:rPr lang="ar-SA" sz="3700" b="1" dirty="0" smtClean="0">
                <a:solidFill>
                  <a:schemeClr val="accent1">
                    <a:lumMod val="50000"/>
                  </a:schemeClr>
                </a:solidFill>
                <a:latin typeface="AYM Wadiy S_U normal."/>
                <a:cs typeface="Times New Roman" pitchFamily="18" charset="0"/>
              </a:rPr>
              <a:t>ـ</a:t>
            </a:r>
            <a:r>
              <a:rPr lang="ar-EG" sz="3700" b="1" dirty="0" err="1" smtClean="0">
                <a:solidFill>
                  <a:schemeClr val="accent1">
                    <a:lumMod val="50000"/>
                  </a:schemeClr>
                </a:solidFill>
                <a:latin typeface="AYM Wadiy S_U normal."/>
                <a:cs typeface="Times New Roman" pitchFamily="18" charset="0"/>
              </a:rPr>
              <a:t>رر</a:t>
            </a:r>
            <a:endParaRPr lang="ar-SA" sz="3700" b="1" dirty="0" smtClean="0">
              <a:solidFill>
                <a:schemeClr val="accent1">
                  <a:lumMod val="50000"/>
                </a:schemeClr>
              </a:solidFill>
              <a:latin typeface="AYM Wadiy S_U normal."/>
              <a:cs typeface="Times New Roman" pitchFamily="18" charset="0"/>
            </a:endParaRPr>
          </a:p>
          <a:p>
            <a:pPr algn="ctr"/>
            <a:endParaRPr lang="ar-SA" sz="1400" b="1" dirty="0">
              <a:solidFill>
                <a:schemeClr val="accent1">
                  <a:lumMod val="50000"/>
                </a:schemeClr>
              </a:solidFill>
              <a:latin typeface="AYM Wadiy S_U normal."/>
              <a:cs typeface="Times New Roman" pitchFamily="18" charset="0"/>
            </a:endParaRPr>
          </a:p>
          <a:p>
            <a:pPr algn="ctr"/>
            <a:r>
              <a:rPr lang="ar-SA" sz="6000" b="1" dirty="0" smtClean="0">
                <a:solidFill>
                  <a:srgbClr val="7F7F7F"/>
                </a:solidFill>
                <a:latin typeface="Calibri" pitchFamily="34" charset="0"/>
                <a:cs typeface="DecoType Naskh Special" pitchFamily="2" charset="-78"/>
              </a:rPr>
              <a:t>تاريخ التعليم في الدولة الإسلامية</a:t>
            </a:r>
            <a:endParaRPr lang="ar-SA" sz="1400" b="1" dirty="0" smtClean="0">
              <a:solidFill>
                <a:srgbClr val="7F7F7F"/>
              </a:solidFill>
              <a:latin typeface="Calibri" pitchFamily="34" charset="0"/>
              <a:cs typeface="DecoType Naskh Special" pitchFamily="2" charset="-78"/>
            </a:endParaRPr>
          </a:p>
          <a:p>
            <a:pPr algn="ctr"/>
            <a:endParaRPr lang="ar-SA" sz="1400" b="1" dirty="0">
              <a:solidFill>
                <a:srgbClr val="7F7F7F"/>
              </a:solidFill>
              <a:latin typeface="Calibri" pitchFamily="34" charset="0"/>
              <a:cs typeface="DecoType Naskh Special" pitchFamily="2" charset="-78"/>
            </a:endParaRPr>
          </a:p>
          <a:p>
            <a:pPr algn="ctr"/>
            <a:r>
              <a:rPr lang="ar-SA" sz="6000" b="1" dirty="0" smtClean="0">
                <a:solidFill>
                  <a:srgbClr val="7F7F7F"/>
                </a:solidFill>
                <a:latin typeface="Calibri" pitchFamily="34" charset="0"/>
                <a:cs typeface="DecoType Naskh Special" pitchFamily="2" charset="-78"/>
              </a:rPr>
              <a:t>د. زيــد أبو الحــاج</a:t>
            </a:r>
            <a:endParaRPr lang="en-US" sz="6000" b="1" dirty="0">
              <a:solidFill>
                <a:srgbClr val="7F7F7F"/>
              </a:solidFill>
              <a:latin typeface="Calibri" pitchFamily="34" charset="0"/>
              <a:cs typeface="DecoType Naskh Special" pitchFamily="2" charset="-78"/>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
        <p:nvSpPr>
          <p:cNvPr id="6146" name="Title 4"/>
          <p:cNvSpPr>
            <a:spLocks noGrp="1"/>
          </p:cNvSpPr>
          <p:nvPr>
            <p:ph type="ctrTitle"/>
          </p:nvPr>
        </p:nvSpPr>
        <p:spPr>
          <a:xfrm>
            <a:off x="762000" y="2514600"/>
            <a:ext cx="8420100" cy="3124200"/>
          </a:xfrm>
        </p:spPr>
        <p:txBody>
          <a:bodyPr/>
          <a:lstStyle/>
          <a:p>
            <a:pPr rtl="1" eaLnBrk="1" hangingPunct="1"/>
            <a:r>
              <a:rPr lang="ar-SA" b="1" spc="-150" dirty="0" smtClean="0">
                <a:solidFill>
                  <a:srgbClr val="376092"/>
                </a:solidFill>
                <a:latin typeface="ae_AlMateen" pitchFamily="2" charset="-78"/>
                <a:cs typeface="ae_AlMateen" pitchFamily="2" charset="-78"/>
              </a:rPr>
              <a:t>المحاضرة الثالثة</a:t>
            </a:r>
            <a:br>
              <a:rPr lang="ar-SA" b="1" spc="-150" dirty="0" smtClean="0">
                <a:solidFill>
                  <a:srgbClr val="376092"/>
                </a:solidFill>
                <a:latin typeface="ae_AlMateen" pitchFamily="2" charset="-78"/>
                <a:cs typeface="ae_AlMateen" pitchFamily="2" charset="-78"/>
              </a:rPr>
            </a:br>
            <a:r>
              <a:rPr lang="ar-SA" b="1" spc="-150" dirty="0" smtClean="0">
                <a:solidFill>
                  <a:srgbClr val="376092"/>
                </a:solidFill>
                <a:latin typeface="ae_AlMateen" pitchFamily="2" charset="-78"/>
                <a:cs typeface="ae_AlMateen" pitchFamily="2" charset="-78"/>
              </a:rPr>
              <a:t/>
            </a:r>
            <a:br>
              <a:rPr lang="ar-SA" b="1" spc="-150" dirty="0" smtClean="0">
                <a:solidFill>
                  <a:srgbClr val="376092"/>
                </a:solidFill>
                <a:latin typeface="ae_AlMateen" pitchFamily="2" charset="-78"/>
                <a:cs typeface="ae_AlMateen" pitchFamily="2" charset="-78"/>
              </a:rPr>
            </a:br>
            <a:r>
              <a:rPr lang="ar-SA" b="1" spc="-150" dirty="0" smtClean="0">
                <a:solidFill>
                  <a:srgbClr val="376092"/>
                </a:solidFill>
                <a:latin typeface="ae_AlMateen" pitchFamily="2" charset="-78"/>
                <a:cs typeface="ae_AlMateen" pitchFamily="2" charset="-78"/>
              </a:rPr>
              <a:t>التربية والتعليم في </a:t>
            </a:r>
            <a:r>
              <a:rPr lang="ar-SA" b="1" spc="-150" dirty="0" smtClean="0">
                <a:solidFill>
                  <a:srgbClr val="376092"/>
                </a:solidFill>
                <a:latin typeface="ae_AlMateen" pitchFamily="2" charset="-78"/>
                <a:cs typeface="ae_AlMateen" pitchFamily="2" charset="-78"/>
              </a:rPr>
              <a:t>صدر الإسلام</a:t>
            </a:r>
            <a:br>
              <a:rPr lang="ar-SA" b="1" spc="-150" dirty="0" smtClean="0">
                <a:solidFill>
                  <a:srgbClr val="376092"/>
                </a:solidFill>
                <a:latin typeface="ae_AlMateen" pitchFamily="2" charset="-78"/>
                <a:cs typeface="ae_AlMateen" pitchFamily="2" charset="-78"/>
              </a:rPr>
            </a:br>
            <a:r>
              <a:rPr lang="ar-SA" b="1" spc="-150" dirty="0" smtClean="0">
                <a:solidFill>
                  <a:srgbClr val="376092"/>
                </a:solidFill>
                <a:latin typeface="ae_AlMateen" pitchFamily="2" charset="-78"/>
                <a:cs typeface="ae_AlMateen" pitchFamily="2" charset="-78"/>
              </a:rPr>
              <a:t>الكتاتيب والمؤدبين</a:t>
            </a:r>
            <a:r>
              <a:rPr lang="ar-SA" b="1" spc="-150" dirty="0" smtClean="0">
                <a:solidFill>
                  <a:srgbClr val="376092"/>
                </a:solidFill>
                <a:latin typeface="ae_AlMateen" pitchFamily="2" charset="-78"/>
                <a:cs typeface="ae_AlMateen" pitchFamily="2" charset="-78"/>
              </a:rPr>
              <a:t/>
            </a:r>
            <a:br>
              <a:rPr lang="ar-SA" b="1" spc="-150" dirty="0" smtClean="0">
                <a:solidFill>
                  <a:srgbClr val="376092"/>
                </a:solidFill>
                <a:latin typeface="ae_AlMateen" pitchFamily="2" charset="-78"/>
                <a:cs typeface="ae_AlMateen" pitchFamily="2" charset="-78"/>
              </a:rPr>
            </a:br>
            <a:endParaRPr lang="en-US" b="1" spc="-150" dirty="0" smtClean="0">
              <a:solidFill>
                <a:srgbClr val="376092"/>
              </a:solidFill>
              <a:latin typeface="ae_AlMateen" pitchFamily="2" charset="-78"/>
              <a:cs typeface="ae_AlMateen" pitchFamily="2" charset="-78"/>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3200" b="1" dirty="0" smtClean="0"/>
              <a:t>عناصر المحاضرة </a:t>
            </a:r>
            <a:endParaRPr lang="ar-SA" sz="3200" b="1" dirty="0"/>
          </a:p>
        </p:txBody>
      </p:sp>
      <p:sp>
        <p:nvSpPr>
          <p:cNvPr id="3" name="عنصر نائب للمحتوى 2"/>
          <p:cNvSpPr>
            <a:spLocks noGrp="1"/>
          </p:cNvSpPr>
          <p:nvPr>
            <p:ph idx="1"/>
          </p:nvPr>
        </p:nvSpPr>
        <p:spPr/>
        <p:txBody>
          <a:bodyPr/>
          <a:lstStyle/>
          <a:p>
            <a:pPr rtl="1"/>
            <a:r>
              <a:rPr lang="ar-SA" b="1" dirty="0" smtClean="0"/>
              <a:t>		مفهوم " المُكْتِب " – مفهوم "الكُـتّاب" - مكانة المعلمين - اجور المعلمين - الاهتمام بتعليم الصبيان - اماكن التعليم - المواد التعليمية - مواعيد التعليم - العقوبات التي تقع على الصبيان 	مفهوم </a:t>
            </a:r>
            <a:r>
              <a:rPr lang="ar-SA" b="1" dirty="0"/>
              <a:t>الأدب - مهنة المؤدب – التعليم في قصور الخلفاء – مكانة المؤدبين - المواد التعليمية – التركيز على السلوك – العقاب – أجور المؤدبين</a:t>
            </a:r>
            <a:endParaRPr lang="en-US" b="1" dirty="0"/>
          </a:p>
          <a:p>
            <a:pPr rtl="1"/>
            <a:endParaRPr lang="en-US" b="1" dirty="0"/>
          </a:p>
        </p:txBody>
      </p:sp>
    </p:spTree>
    <p:extLst>
      <p:ext uri="{BB962C8B-B14F-4D97-AF65-F5344CB8AC3E}">
        <p14:creationId xmlns:p14="http://schemas.microsoft.com/office/powerpoint/2010/main" val="41208290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dirty="0"/>
          </a:p>
        </p:txBody>
      </p:sp>
      <p:sp>
        <p:nvSpPr>
          <p:cNvPr id="3" name="عنصر نائب للمحتوى 2"/>
          <p:cNvSpPr>
            <a:spLocks noGrp="1"/>
          </p:cNvSpPr>
          <p:nvPr>
            <p:ph idx="1"/>
          </p:nvPr>
        </p:nvSpPr>
        <p:spPr/>
        <p:txBody>
          <a:bodyPr/>
          <a:lstStyle/>
          <a:p>
            <a:pPr rtl="1"/>
            <a:r>
              <a:rPr lang="ar-SA" b="1" dirty="0"/>
              <a:t>وقد ذكر اللغويون عدداً من الدلالات لمفاهيم </a:t>
            </a:r>
            <a:r>
              <a:rPr lang="ar-SA" b="1" dirty="0" err="1"/>
              <a:t>مثل:"المُكْتِب</a:t>
            </a:r>
            <a:r>
              <a:rPr lang="ar-SA" b="1" dirty="0"/>
              <a:t>" </a:t>
            </a:r>
            <a:r>
              <a:rPr lang="ar-SA" b="1" dirty="0" err="1"/>
              <a:t>و"الكُـتّاب</a:t>
            </a:r>
            <a:r>
              <a:rPr lang="ar-SA" b="1" dirty="0"/>
              <a:t>" </a:t>
            </a:r>
            <a:r>
              <a:rPr lang="ar-SA" b="1" dirty="0" err="1"/>
              <a:t>و"المُعلِم</a:t>
            </a:r>
            <a:r>
              <a:rPr lang="ar-SA" b="1" dirty="0"/>
              <a:t>"، </a:t>
            </a:r>
            <a:endParaRPr lang="ar-SA" b="1" dirty="0" smtClean="0"/>
          </a:p>
          <a:p>
            <a:pPr rtl="1"/>
            <a:r>
              <a:rPr lang="ar-SA" b="1" dirty="0" smtClean="0"/>
              <a:t>قال </a:t>
            </a:r>
            <a:r>
              <a:rPr lang="ar-SA" b="1" dirty="0"/>
              <a:t>الخليل بن أحمد: "الكُـتّاب": موضع تعليم، والجمع </a:t>
            </a:r>
            <a:r>
              <a:rPr lang="ar-SA" b="1" dirty="0" smtClean="0"/>
              <a:t>كتاتيب، </a:t>
            </a:r>
          </a:p>
          <a:p>
            <a:pPr rtl="1"/>
            <a:r>
              <a:rPr lang="ar-SA" b="1" dirty="0" smtClean="0"/>
              <a:t>وقال </a:t>
            </a:r>
            <a:r>
              <a:rPr lang="ar-SA" b="1" dirty="0"/>
              <a:t>المبرد: المكتب موضع التعليم، </a:t>
            </a:r>
            <a:r>
              <a:rPr lang="ar-SA" b="1" dirty="0" err="1"/>
              <a:t>و"المُكْتِب"هو</a:t>
            </a:r>
            <a:r>
              <a:rPr lang="ar-SA" b="1" dirty="0"/>
              <a:t> المعلم والكُـتّاب </a:t>
            </a:r>
            <a:r>
              <a:rPr lang="ar-SA" b="1" dirty="0" smtClean="0"/>
              <a:t>الصبيان، </a:t>
            </a:r>
          </a:p>
          <a:p>
            <a:pPr rtl="1"/>
            <a:r>
              <a:rPr lang="ar-SA" b="1" dirty="0" smtClean="0"/>
              <a:t>ومنه </a:t>
            </a:r>
            <a:r>
              <a:rPr lang="ar-SA" b="1" dirty="0"/>
              <a:t>يستفاد ان كلمة :"مُكْتِب" </a:t>
            </a:r>
            <a:r>
              <a:rPr lang="ar-SA" b="1" dirty="0" err="1"/>
              <a:t>و"كُـتّاب</a:t>
            </a:r>
            <a:r>
              <a:rPr lang="ar-SA" b="1" dirty="0"/>
              <a:t>" استعملتا للدلالة على المكان الذي كان يتعلم فيه الصبيان </a:t>
            </a:r>
            <a:endParaRPr lang="en-US" b="1" dirty="0"/>
          </a:p>
          <a:p>
            <a:endParaRPr lang="ar-SA" b="1" dirty="0"/>
          </a:p>
        </p:txBody>
      </p:sp>
    </p:spTree>
    <p:extLst>
      <p:ext uri="{BB962C8B-B14F-4D97-AF65-F5344CB8AC3E}">
        <p14:creationId xmlns:p14="http://schemas.microsoft.com/office/powerpoint/2010/main" val="22589476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b="1" dirty="0"/>
              <a:t>كلمة "مُعلِم" تشير في أول ما اطلقت إلى من يقوم بتعليم الصبيان، ربما تشمل كذلك قراء القرآن والفقهاء، ومن بعد شملت كذلك معلمي الحرف والمهن. </a:t>
            </a:r>
            <a:endParaRPr lang="ar-SA" b="1" dirty="0" smtClean="0"/>
          </a:p>
          <a:p>
            <a:pPr rtl="1"/>
            <a:r>
              <a:rPr lang="ar-SA" b="1" dirty="0" smtClean="0"/>
              <a:t>وقد </a:t>
            </a:r>
            <a:r>
              <a:rPr lang="ar-SA" b="1" dirty="0"/>
              <a:t>توسعت مهنة تعليم الصبيان في العهد الأموي وما بعده. وممن بدأ حياته معلماً </a:t>
            </a:r>
            <a:r>
              <a:rPr lang="ar-SA" b="1" dirty="0" err="1"/>
              <a:t>للصبيان</a:t>
            </a:r>
            <a:r>
              <a:rPr lang="ar-SA" b="1" dirty="0"/>
              <a:t> الحجاج (ت95ﻫ) الوالي الأموي المشهور. </a:t>
            </a:r>
            <a:endParaRPr lang="en-US" b="1" dirty="0"/>
          </a:p>
        </p:txBody>
      </p:sp>
    </p:spTree>
    <p:extLst>
      <p:ext uri="{BB962C8B-B14F-4D97-AF65-F5344CB8AC3E}">
        <p14:creationId xmlns:p14="http://schemas.microsoft.com/office/powerpoint/2010/main" val="25040075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b="1" dirty="0"/>
              <a:t>وقد تطلق على الكُتاب مسميات أخرى في بعض المناطق، </a:t>
            </a:r>
            <a:endParaRPr lang="en-US" b="1" dirty="0"/>
          </a:p>
          <a:p>
            <a:pPr rtl="1"/>
            <a:r>
              <a:rPr lang="ar-SA" b="1" dirty="0"/>
              <a:t>ولم يكن الكُـتّاب مكاناً تخصصه الدولة لتعليم الصبيان بل كان معهداً خاصاً يقيمه من له رغبة مقدرة في بيته، أو في مكان عمله، أو في أي مكان آخر، ويستقطب في العادة أبناء العامة والطبقة الوسطى، من الراغبين في تعلم القراءة والكتابة. </a:t>
            </a:r>
            <a:endParaRPr lang="en-US" b="1" dirty="0"/>
          </a:p>
          <a:p>
            <a:pPr rtl="1"/>
            <a:endParaRPr lang="ar-SA" b="1" dirty="0"/>
          </a:p>
          <a:p>
            <a:pPr rtl="1"/>
            <a:endParaRPr lang="ar-SA" b="1" dirty="0"/>
          </a:p>
        </p:txBody>
      </p:sp>
    </p:spTree>
    <p:extLst>
      <p:ext uri="{BB962C8B-B14F-4D97-AF65-F5344CB8AC3E}">
        <p14:creationId xmlns:p14="http://schemas.microsoft.com/office/powerpoint/2010/main" val="12975717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dirty="0"/>
              <a:t>وفي صدر الإسلام كان الصغار يجلسون في المسجد مع الكبار، ولكن لما كان الأطفال لا يتحفّظون عن النجاسة، فقد ظهر من يقول بأن يكون تعليمهم خارج المسجد، استناداً لحديث النبي </a:t>
            </a:r>
            <a:r>
              <a:rPr lang="en-US" dirty="0">
                <a:sym typeface="AGA Arabesque"/>
              </a:rPr>
              <a:t></a:t>
            </a:r>
            <a:r>
              <a:rPr lang="ar-SA" dirty="0"/>
              <a:t>: «جنّبوا مساجدكم </a:t>
            </a:r>
            <a:r>
              <a:rPr lang="ar-SA" dirty="0" err="1"/>
              <a:t>صبيانكم</a:t>
            </a:r>
            <a:r>
              <a:rPr lang="ar-SA" dirty="0"/>
              <a:t>»</a:t>
            </a:r>
            <a:r>
              <a:rPr lang="ar-JO" b="1" baseline="30000" dirty="0"/>
              <a:t>()</a:t>
            </a:r>
            <a:r>
              <a:rPr lang="ar-SA" dirty="0"/>
              <a:t>، ذلك أن الصبيان لا يحترزون من النجاسة، وربما يلوثون حيطان المسجد بعبثهم، أو يتسبّبون في نجاسة أرضه</a:t>
            </a:r>
            <a:r>
              <a:rPr lang="ar-JO" b="1" baseline="30000" dirty="0"/>
              <a:t>()</a:t>
            </a:r>
            <a:r>
              <a:rPr lang="ar-JO" dirty="0"/>
              <a:t>.</a:t>
            </a:r>
            <a:endParaRPr lang="en-US" b="1" dirty="0"/>
          </a:p>
          <a:p>
            <a:pPr rtl="1"/>
            <a:r>
              <a:rPr lang="ar-JO" dirty="0"/>
              <a:t>وغم كون الكُتاب منفصل عن المسجد، لكنه في الغالب لم يكن بعيدا عنه، أو هو في السوق او في الشوارع العامة التي يسهل الوصول إليه</a:t>
            </a:r>
            <a:r>
              <a:rPr lang="ar-JO" b="1" baseline="30000" dirty="0"/>
              <a:t>()</a:t>
            </a:r>
            <a:r>
              <a:rPr lang="ar-JO" dirty="0"/>
              <a:t> </a:t>
            </a:r>
            <a:endParaRPr lang="en-US" b="1" dirty="0"/>
          </a:p>
        </p:txBody>
      </p:sp>
    </p:spTree>
    <p:extLst>
      <p:ext uri="{BB962C8B-B14F-4D97-AF65-F5344CB8AC3E}">
        <p14:creationId xmlns:p14="http://schemas.microsoft.com/office/powerpoint/2010/main" val="26843962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dirty="0" smtClean="0"/>
              <a:t>كانت </a:t>
            </a:r>
            <a:r>
              <a:rPr lang="ar-SA" dirty="0"/>
              <a:t>نظرة المجتمع للمعلمين تتسم بالتقدير، نظراً لما يقومون به من تعليم أبناء المسلمين القراءة والكتابة، لا سيما ما يتصل بالقرآن الكريم وعلوم الدين والمعارف الضرورية.</a:t>
            </a:r>
            <a:endParaRPr lang="en-US" b="1" dirty="0"/>
          </a:p>
          <a:p>
            <a:pPr rtl="1"/>
            <a:r>
              <a:rPr lang="ar-SA" dirty="0"/>
              <a:t>وقد اتجه بعض العلماء لترسخ أصول عملية التعلم والتعليم لمساعدة المعلمين والمتعلمين على الإفادة من العملية التعليمية فجاء كتاب آداب (آداب المعلمين والمتعلمين) لابن سحنون المغربي (ت256ﻫ) معبراً عن أسلوب أهل المغرب، وقريباً منه فعل الجاحظ (ت255ﻫ) في المشرق عندما وضع رسالة المعلمين. </a:t>
            </a:r>
            <a:endParaRPr lang="en-US" b="1" dirty="0"/>
          </a:p>
        </p:txBody>
      </p:sp>
    </p:spTree>
    <p:extLst>
      <p:ext uri="{BB962C8B-B14F-4D97-AF65-F5344CB8AC3E}">
        <p14:creationId xmlns:p14="http://schemas.microsoft.com/office/powerpoint/2010/main" val="28027054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dirty="0"/>
              <a:t>وتطور التعليم في مواده، بدءا بتعليم الصبيان الصلاة، وقراءة القرآن، والشعر والكتابة، ثم الحساب، وأوليات النحو والعروض. هذا إلى جانب مهارات عملية كالسباحة والرمي</a:t>
            </a:r>
            <a:r>
              <a:rPr lang="ar-SA" dirty="0" smtClean="0"/>
              <a:t>.</a:t>
            </a:r>
          </a:p>
          <a:p>
            <a:pPr rtl="1"/>
            <a:r>
              <a:rPr lang="ar-SA" dirty="0"/>
              <a:t>قال </a:t>
            </a:r>
            <a:r>
              <a:rPr lang="en-US" dirty="0">
                <a:sym typeface="AGA Arabesque"/>
              </a:rPr>
              <a:t></a:t>
            </a:r>
            <a:r>
              <a:rPr lang="ar-SA" dirty="0"/>
              <a:t>: «علّموا الصبي الصلاة ابن سبع، واضربوه عليها ابن عشر» </a:t>
            </a:r>
            <a:r>
              <a:rPr lang="ar-JO" b="1" baseline="30000" dirty="0" smtClean="0"/>
              <a:t>()</a:t>
            </a:r>
            <a:endParaRPr lang="en-US" b="1" dirty="0"/>
          </a:p>
        </p:txBody>
      </p:sp>
    </p:spTree>
    <p:extLst>
      <p:ext uri="{BB962C8B-B14F-4D97-AF65-F5344CB8AC3E}">
        <p14:creationId xmlns:p14="http://schemas.microsoft.com/office/powerpoint/2010/main" val="42741447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dirty="0"/>
              <a:t>وكان بعض المعلمين يُعلّمون حِسْبَةً، ولا يأخذون على تعليمهم أجراً، في حين يتقاضى آخرون أجوراً على تعليم الصبيان من بيت المال، فعمر بن الخطاب خصص للمعلمين (15 درهما) في كل شهر، وغالبا ما كان المعلمين يأخذون أجورهم من آباء الصبيان نقداً، وبعضهم كان يأخذ أجرا قد يكون خبزاً أو من طعام اهل البلد مثل: التمر أو القمح أو سواها من المحاصيل المتوافرة في البيئة المحلية. ويدخل في الأجرة ما كان يدفعه اولياء الامور لمعلم الكُتّاب في المناسبات والمواسم، أو عند ختم أبنائهم القرآن الكريم. </a:t>
            </a:r>
            <a:endParaRPr lang="en-US" b="1" dirty="0"/>
          </a:p>
        </p:txBody>
      </p:sp>
    </p:spTree>
    <p:extLst>
      <p:ext uri="{BB962C8B-B14F-4D97-AF65-F5344CB8AC3E}">
        <p14:creationId xmlns:p14="http://schemas.microsoft.com/office/powerpoint/2010/main" val="21421973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152400" y="1371600"/>
            <a:ext cx="9525000" cy="4953000"/>
          </a:xfrm>
        </p:spPr>
        <p:txBody>
          <a:bodyPr/>
          <a:lstStyle/>
          <a:p>
            <a:pPr rtl="1"/>
            <a:r>
              <a:rPr lang="ar-SA" sz="2800" b="1" dirty="0"/>
              <a:t>كما أن اتخاذ اجور للتعليم يدل على رغبة الناس في التعليم واستعدادهم للإنفاق على ذلك، إلى جانب ظهور الرغبة في طلب العلم الدنيوي ابتغاء لمنافع دنيوية </a:t>
            </a:r>
            <a:endParaRPr lang="en-US" sz="2800" b="1" dirty="0"/>
          </a:p>
          <a:p>
            <a:pPr rtl="1"/>
            <a:r>
              <a:rPr lang="ar-SA" sz="2800" b="1" dirty="0"/>
              <a:t>كما تعفّف بعض المعلمين عن أخذ أجور عن التعليم رغبة منهم في الأجر والثواب، وكانوا يقومون بأعمال أخرى إلى جانب التعليم يسترزقون منها. </a:t>
            </a:r>
            <a:endParaRPr lang="en-US" sz="2800" b="1" dirty="0"/>
          </a:p>
          <a:p>
            <a:pPr rtl="1"/>
            <a:r>
              <a:rPr lang="ar-SA" sz="2800" b="1" dirty="0"/>
              <a:t>وإن كانت مسألة الأجر عن التعليم قد ظلت في دائرة النقاش إلى زمن الإمام مالك (ت179 ﻫ) الذي أفتى بجواز أخذ الأجرة مستنداً إلى أنه لم يجد أحداً كره تعليم القرآن بأجر</a:t>
            </a:r>
            <a:r>
              <a:rPr lang="ar-SA" sz="2800" b="1" dirty="0" smtClean="0"/>
              <a:t>.</a:t>
            </a:r>
          </a:p>
          <a:p>
            <a:pPr rtl="1"/>
            <a:r>
              <a:rPr lang="ar-SA" sz="2800" b="1" dirty="0"/>
              <a:t>وقد تطوع بعض المحسنين لفتح كتاتيب خاصة للأيتام، او تكفل بعضهم بنفقة التعليم لهم </a:t>
            </a:r>
            <a:endParaRPr lang="en-US" sz="2800" b="1" dirty="0"/>
          </a:p>
          <a:p>
            <a:pPr rtl="1"/>
            <a:r>
              <a:rPr lang="ar-SA" sz="2800" b="1" dirty="0" smtClean="0"/>
              <a:t> </a:t>
            </a:r>
            <a:endParaRPr lang="en-US" sz="2800" b="1" dirty="0"/>
          </a:p>
          <a:p>
            <a:endParaRPr lang="ar-SA" sz="2800" b="1" dirty="0"/>
          </a:p>
        </p:txBody>
      </p:sp>
    </p:spTree>
    <p:extLst>
      <p:ext uri="{BB962C8B-B14F-4D97-AF65-F5344CB8AC3E}">
        <p14:creationId xmlns:p14="http://schemas.microsoft.com/office/powerpoint/2010/main" val="25783836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b="1" dirty="0" smtClean="0"/>
              <a:t>اما </a:t>
            </a:r>
            <a:r>
              <a:rPr lang="ar-SA" b="1" dirty="0"/>
              <a:t>النظام اليومي للتعليم فكان يبدأ من بعد صلاة الصبح إلى ما قبل صلاة الظهر ثم من بعد صلاة الظهر إلى العصر. </a:t>
            </a:r>
            <a:endParaRPr lang="ar-SA" b="1" dirty="0" smtClean="0"/>
          </a:p>
          <a:p>
            <a:pPr rtl="1"/>
            <a:r>
              <a:rPr lang="ar-SA" b="1" dirty="0" smtClean="0"/>
              <a:t>وهذا </a:t>
            </a:r>
            <a:r>
              <a:rPr lang="ar-SA" b="1" dirty="0"/>
              <a:t>يشمل سائر أيام الاسبوع سوى يوم الخميس الذي يقتصر امر التعليم فيه على الصبيحة فقط، </a:t>
            </a:r>
            <a:endParaRPr lang="ar-SA" b="1" dirty="0" smtClean="0"/>
          </a:p>
          <a:p>
            <a:pPr rtl="1"/>
            <a:r>
              <a:rPr lang="ar-SA" b="1" dirty="0" smtClean="0"/>
              <a:t>اما </a:t>
            </a:r>
            <a:r>
              <a:rPr lang="ar-SA" b="1" dirty="0"/>
              <a:t>يوم الجمعة فقد كان يوم راحة للطلاب. </a:t>
            </a:r>
            <a:endParaRPr lang="en-US" b="1" dirty="0"/>
          </a:p>
          <a:p>
            <a:pPr rtl="1"/>
            <a:r>
              <a:rPr lang="ar-SA" b="1" dirty="0"/>
              <a:t>أما طول مُكْث الصبي في الكتاب فهو أمر ينسجم مع نشاطه ومثابرته وذكائه في تلقي الدروس من معلمه. </a:t>
            </a:r>
            <a:endParaRPr lang="ar-SA" b="1" dirty="0"/>
          </a:p>
        </p:txBody>
      </p:sp>
    </p:spTree>
    <p:extLst>
      <p:ext uri="{BB962C8B-B14F-4D97-AF65-F5344CB8AC3E}">
        <p14:creationId xmlns:p14="http://schemas.microsoft.com/office/powerpoint/2010/main" val="154958992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b="1" dirty="0" smtClean="0"/>
              <a:t>ووقد </a:t>
            </a:r>
            <a:r>
              <a:rPr lang="ar-SA" b="1" dirty="0"/>
              <a:t>جرت العادة عند المعلمين أن يعاقبوا الصبيان ممن تجاوزا سن السابعة على تقصيرهم في واجباتهم او خطأهم في ادائها أو التخلف عن الدروس أو سوء الخلق، أو نسيان اللوح، </a:t>
            </a:r>
            <a:endParaRPr lang="ar-SA" b="1" dirty="0" smtClean="0"/>
          </a:p>
          <a:p>
            <a:pPr rtl="1"/>
            <a:r>
              <a:rPr lang="ar-SA" b="1" dirty="0" smtClean="0"/>
              <a:t>وغالبا </a:t>
            </a:r>
            <a:r>
              <a:rPr lang="ar-SA" b="1" dirty="0"/>
              <a:t>ما تتناسب العقوبة مع الذنب، </a:t>
            </a:r>
            <a:endParaRPr lang="ar-SA" b="1" dirty="0" smtClean="0"/>
          </a:p>
          <a:p>
            <a:pPr rtl="1"/>
            <a:r>
              <a:rPr lang="ar-SA" b="1" dirty="0" smtClean="0"/>
              <a:t>وهي </a:t>
            </a:r>
            <a:r>
              <a:rPr lang="ar-SA" b="1" dirty="0"/>
              <a:t>تبدأ بوعظ، ثم الوم ثم التوبيخ ثم الضرب او الحبس، </a:t>
            </a:r>
            <a:endParaRPr lang="ar-SA" b="1" dirty="0" smtClean="0"/>
          </a:p>
          <a:p>
            <a:pPr rtl="1"/>
            <a:r>
              <a:rPr lang="ar-SA" b="1" dirty="0" smtClean="0"/>
              <a:t>وكان </a:t>
            </a:r>
            <a:r>
              <a:rPr lang="ar-SA" b="1" dirty="0"/>
              <a:t>الضرب بالدرّة أو العصى. </a:t>
            </a:r>
            <a:endParaRPr lang="en-US" b="1" dirty="0"/>
          </a:p>
          <a:p>
            <a:pPr rtl="1"/>
            <a:r>
              <a:rPr lang="ar-SA" b="1" dirty="0"/>
              <a:t> </a:t>
            </a:r>
            <a:endParaRPr lang="en-US" b="1" dirty="0"/>
          </a:p>
          <a:p>
            <a:pPr rtl="1"/>
            <a:r>
              <a:rPr lang="ar-SA" b="1" dirty="0"/>
              <a:t> </a:t>
            </a:r>
            <a:endParaRPr lang="ar-SA" b="1" dirty="0"/>
          </a:p>
        </p:txBody>
      </p:sp>
    </p:spTree>
    <p:extLst>
      <p:ext uri="{BB962C8B-B14F-4D97-AF65-F5344CB8AC3E}">
        <p14:creationId xmlns:p14="http://schemas.microsoft.com/office/powerpoint/2010/main" val="17642601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r>
              <a:rPr lang="ar-SA" sz="3200" b="1" dirty="0"/>
              <a:t>مؤدبو أبناء الخلفاء </a:t>
            </a:r>
            <a:r>
              <a:rPr lang="ar-SA" sz="3200" b="1" dirty="0" smtClean="0"/>
              <a:t>والولاة</a:t>
            </a:r>
            <a:endParaRPr lang="ar-SA" sz="3200" dirty="0"/>
          </a:p>
        </p:txBody>
      </p:sp>
      <p:sp>
        <p:nvSpPr>
          <p:cNvPr id="3" name="عنصر نائب للمحتوى 2"/>
          <p:cNvSpPr>
            <a:spLocks noGrp="1"/>
          </p:cNvSpPr>
          <p:nvPr>
            <p:ph idx="1"/>
          </p:nvPr>
        </p:nvSpPr>
        <p:spPr/>
        <p:txBody>
          <a:bodyPr/>
          <a:lstStyle/>
          <a:p>
            <a:pPr rtl="1"/>
            <a:r>
              <a:rPr lang="ar-SA" b="1" dirty="0" smtClean="0"/>
              <a:t>كلمة </a:t>
            </a:r>
            <a:r>
              <a:rPr lang="ar-SA" b="1" dirty="0"/>
              <a:t>"مؤدب" من الفعل "أدب" ومنه "أدَّبَه" بمعنى (علّمه رياضة النفس، ومحاسن الأخلاق)، وهي للكبير والصغير على حدٍ سواء. </a:t>
            </a:r>
            <a:endParaRPr lang="ar-SA" b="1" dirty="0" smtClean="0"/>
          </a:p>
          <a:p>
            <a:pPr rtl="1"/>
            <a:r>
              <a:rPr lang="ar-SA" b="1" dirty="0" smtClean="0"/>
              <a:t>و"المؤدبون</a:t>
            </a:r>
            <a:r>
              <a:rPr lang="ar-SA" b="1" dirty="0"/>
              <a:t>" وهم معلمو أولاد الخلفاء والأمراء والخاصة، وهو مصلح شاع منذ العهد الأموي، ولم تكن إبان عهد الخلفاء الراشدين، </a:t>
            </a:r>
            <a:endParaRPr lang="ar-SA" b="1" dirty="0" smtClean="0"/>
          </a:p>
          <a:p>
            <a:pPr rtl="1"/>
            <a:r>
              <a:rPr lang="ar-SA" b="1" dirty="0" smtClean="0"/>
              <a:t>وذلك </a:t>
            </a:r>
            <a:r>
              <a:rPr lang="ar-SA" b="1" dirty="0"/>
              <a:t>له صلته بنظام الوراثة في الحكم، لأجل تهيئة الأمراء وأبناء الخاصة وإعدادهم للمهام التي تنتظرهم في المجتمع والدولة. </a:t>
            </a:r>
            <a:endParaRPr lang="en-US" b="1" dirty="0"/>
          </a:p>
          <a:p>
            <a:endParaRPr lang="ar-SA" b="1" dirty="0"/>
          </a:p>
          <a:p>
            <a:endParaRPr lang="ar-SA" b="1" dirty="0"/>
          </a:p>
          <a:p>
            <a:endParaRPr lang="ar-SA" b="1" dirty="0"/>
          </a:p>
          <a:p>
            <a:endParaRPr lang="ar-SA" b="1" dirty="0"/>
          </a:p>
          <a:p>
            <a:endParaRPr lang="ar-SA" b="1" dirty="0"/>
          </a:p>
          <a:p>
            <a:endParaRPr lang="ar-SA" b="1" dirty="0"/>
          </a:p>
        </p:txBody>
      </p:sp>
    </p:spTree>
    <p:extLst>
      <p:ext uri="{BB962C8B-B14F-4D97-AF65-F5344CB8AC3E}">
        <p14:creationId xmlns:p14="http://schemas.microsoft.com/office/powerpoint/2010/main" val="342457124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b="1" dirty="0"/>
              <a:t>مما جعل لهؤلاء المؤدبين مكانة كبيرة في المجتمع، مما كان سببا في اختيار الخلفاء لهم لكي يؤدبوا أبناءهم في القصور. ومن أمثلة هؤلاء المؤدبين </a:t>
            </a:r>
            <a:endParaRPr lang="ar-SA" b="1" dirty="0" smtClean="0"/>
          </a:p>
          <a:p>
            <a:pPr rtl="1"/>
            <a:r>
              <a:rPr lang="ar-SA" b="1" dirty="0" smtClean="0"/>
              <a:t>دُغفل </a:t>
            </a:r>
            <a:r>
              <a:rPr lang="ar-SA" b="1" dirty="0"/>
              <a:t>النسابة (ت65ﻫ) الذي أدب لأولاد معاوية بن أبي سفيان، </a:t>
            </a:r>
            <a:endParaRPr lang="ar-SA" b="1" dirty="0" smtClean="0"/>
          </a:p>
          <a:p>
            <a:pPr rtl="1"/>
            <a:r>
              <a:rPr lang="ar-SA" b="1" dirty="0" smtClean="0"/>
              <a:t>الشعبي </a:t>
            </a:r>
            <a:r>
              <a:rPr lang="ar-SA" b="1" dirty="0"/>
              <a:t>(ت103ﻫ ) مؤدب أبنا الخليفة عبدالملك بن </a:t>
            </a:r>
            <a:r>
              <a:rPr lang="ar-SA" b="1" dirty="0" smtClean="0"/>
              <a:t>مروان،</a:t>
            </a:r>
          </a:p>
          <a:p>
            <a:pPr rtl="1"/>
            <a:r>
              <a:rPr lang="ar-SA" b="1" dirty="0" smtClean="0"/>
              <a:t>الزهري </a:t>
            </a:r>
            <a:r>
              <a:rPr lang="ar-SA" b="1" dirty="0"/>
              <a:t>(ت124ﻫ) مؤدب أبناء الخليفة الوليد بن عبدالملك، </a:t>
            </a:r>
            <a:endParaRPr lang="ar-SA" b="1" dirty="0"/>
          </a:p>
        </p:txBody>
      </p:sp>
    </p:spTree>
    <p:extLst>
      <p:ext uri="{BB962C8B-B14F-4D97-AF65-F5344CB8AC3E}">
        <p14:creationId xmlns:p14="http://schemas.microsoft.com/office/powerpoint/2010/main" val="230269021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b="1" dirty="0" smtClean="0"/>
              <a:t>والمفضل </a:t>
            </a:r>
            <a:r>
              <a:rPr lang="ar-SA" b="1" dirty="0" err="1"/>
              <a:t>الضبي</a:t>
            </a:r>
            <a:r>
              <a:rPr lang="ar-SA" b="1" dirty="0"/>
              <a:t> (ت178ﻫ) مؤدب المهدي، والادب العربي مدين لهذه العلاقة بين المؤدب وتلميذه بما نتج منها وهو كتاب المفضليات المشهور، الذي اختار أشعاره المفضل ليثقف بها المهدي. </a:t>
            </a:r>
            <a:endParaRPr lang="ar-SA" b="1" dirty="0" smtClean="0"/>
          </a:p>
          <a:p>
            <a:pPr rtl="1"/>
            <a:r>
              <a:rPr lang="ar-SA" b="1" dirty="0" smtClean="0"/>
              <a:t>وكان </a:t>
            </a:r>
            <a:r>
              <a:rPr lang="ar-SA" b="1" dirty="0"/>
              <a:t>الكسائي (ت189ﻫ) مؤدب الأمين والمأمون. وكان ابن السكيت (ت244ﻫ) صاحب كتاب "إصلاح المنطق"، يؤدب وُلْدَ ابن طاهر. </a:t>
            </a:r>
            <a:endParaRPr lang="en-US" b="1" dirty="0"/>
          </a:p>
        </p:txBody>
      </p:sp>
    </p:spTree>
    <p:extLst>
      <p:ext uri="{BB962C8B-B14F-4D97-AF65-F5344CB8AC3E}">
        <p14:creationId xmlns:p14="http://schemas.microsoft.com/office/powerpoint/2010/main" val="378720501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b="1" dirty="0"/>
              <a:t>وكان اختيار الخلفاء يقع على مشاهير العلماء في صنوف العلم المختلفة لكونوا مؤدبين لأبنائهم. </a:t>
            </a:r>
            <a:endParaRPr lang="ar-SA" b="1" dirty="0" smtClean="0"/>
          </a:p>
          <a:p>
            <a:pPr rtl="1"/>
            <a:r>
              <a:rPr lang="ar-SA" b="1" dirty="0" smtClean="0"/>
              <a:t>وكان </a:t>
            </a:r>
            <a:r>
              <a:rPr lang="ar-SA" b="1" dirty="0"/>
              <a:t>دور المؤدب يتجاوز تعليم أبناء الخلفاء والولاة المعارف النظرية إلى الاخلاق والسلوك والآداب الاجتماعية </a:t>
            </a:r>
            <a:endParaRPr lang="en-US" b="1" dirty="0"/>
          </a:p>
        </p:txBody>
      </p:sp>
    </p:spTree>
    <p:extLst>
      <p:ext uri="{BB962C8B-B14F-4D97-AF65-F5344CB8AC3E}">
        <p14:creationId xmlns:p14="http://schemas.microsoft.com/office/powerpoint/2010/main" val="335921423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b="1" dirty="0"/>
              <a:t>وقد سمح الخلفاء والأمراء للمؤدبين بمعاقبة أبنائهم حتى لو كانت العقوبة جسدية، </a:t>
            </a:r>
            <a:endParaRPr lang="ar-SA" b="1" dirty="0" smtClean="0"/>
          </a:p>
          <a:p>
            <a:pPr rtl="1"/>
            <a:r>
              <a:rPr lang="ar-SA" b="1" dirty="0" smtClean="0"/>
              <a:t>عندما </a:t>
            </a:r>
            <a:r>
              <a:rPr lang="ar-SA" b="1" dirty="0"/>
              <a:t>لا يواظبون على التعليم، </a:t>
            </a:r>
            <a:endParaRPr lang="ar-SA" b="1" dirty="0" smtClean="0"/>
          </a:p>
          <a:p>
            <a:pPr rtl="1"/>
            <a:r>
              <a:rPr lang="ar-SA" b="1" dirty="0" smtClean="0"/>
              <a:t>أو </a:t>
            </a:r>
            <a:r>
              <a:rPr lang="ar-SA" b="1" dirty="0"/>
              <a:t>عندما يتجاوزا حدود الأدب، </a:t>
            </a:r>
            <a:endParaRPr lang="ar-SA" b="1" dirty="0" smtClean="0"/>
          </a:p>
          <a:p>
            <a:pPr rtl="1"/>
            <a:r>
              <a:rPr lang="ar-SA" b="1" dirty="0" smtClean="0"/>
              <a:t>شرط </a:t>
            </a:r>
            <a:r>
              <a:rPr lang="ar-SA" b="1" dirty="0"/>
              <a:t>أن لا تكون العقوبة أمام الحاشية، </a:t>
            </a:r>
            <a:endParaRPr lang="en-US" b="1" dirty="0"/>
          </a:p>
        </p:txBody>
      </p:sp>
    </p:spTree>
    <p:extLst>
      <p:ext uri="{BB962C8B-B14F-4D97-AF65-F5344CB8AC3E}">
        <p14:creationId xmlns:p14="http://schemas.microsoft.com/office/powerpoint/2010/main" val="170594727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b="1" dirty="0"/>
              <a:t>كما جعل الخلفاء للمؤدبين رواتب شهرية، </a:t>
            </a:r>
            <a:endParaRPr lang="ar-SA" b="1" dirty="0" smtClean="0"/>
          </a:p>
          <a:p>
            <a:pPr rtl="1"/>
            <a:r>
              <a:rPr lang="ar-SA" b="1" dirty="0" smtClean="0"/>
              <a:t>ليست </a:t>
            </a:r>
            <a:r>
              <a:rPr lang="ar-SA" b="1" dirty="0"/>
              <a:t>محددة بمبلغ معين، بل تقديرها يرجع للخليفة نفسه، من جهة ونشاط المؤدب من جهة أخرى. </a:t>
            </a:r>
            <a:endParaRPr lang="ar-SA" b="1" dirty="0" smtClean="0"/>
          </a:p>
          <a:p>
            <a:pPr rtl="1"/>
            <a:r>
              <a:rPr lang="ar-SA" b="1" dirty="0" smtClean="0"/>
              <a:t>وغالبا </a:t>
            </a:r>
            <a:r>
              <a:rPr lang="ar-SA" b="1" dirty="0"/>
              <a:t>ما كان يزيد الحليفة المؤدب مواد عينية، وتسهيلات أخرى في امور العيش كتوفير بيت أو خادم او نحوها. </a:t>
            </a:r>
            <a:endParaRPr lang="en-US" b="1" dirty="0"/>
          </a:p>
        </p:txBody>
      </p:sp>
    </p:spTree>
    <p:extLst>
      <p:ext uri="{BB962C8B-B14F-4D97-AF65-F5344CB8AC3E}">
        <p14:creationId xmlns:p14="http://schemas.microsoft.com/office/powerpoint/2010/main" val="59374756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b="1" dirty="0"/>
              <a:t>ويتسع نطاق مواد التعليم لأولاد الخلفاء والخاصة ليشمل إلى ما يلزم للحياة العامة </a:t>
            </a:r>
            <a:r>
              <a:rPr lang="ar-SA" b="1" dirty="0" smtClean="0"/>
              <a:t>مثل: </a:t>
            </a:r>
          </a:p>
          <a:p>
            <a:pPr marL="514350" indent="-514350" rtl="1">
              <a:buFont typeface="+mj-lt"/>
              <a:buAutoNum type="arabicPeriod"/>
            </a:pPr>
            <a:r>
              <a:rPr lang="ar-SA" b="1" dirty="0" smtClean="0"/>
              <a:t>الأنساب </a:t>
            </a:r>
          </a:p>
          <a:p>
            <a:pPr marL="514350" indent="-514350" rtl="1">
              <a:buFont typeface="+mj-lt"/>
              <a:buAutoNum type="arabicPeriod"/>
            </a:pPr>
            <a:r>
              <a:rPr lang="ar-SA" b="1" dirty="0" smtClean="0"/>
              <a:t>والأخبار </a:t>
            </a:r>
          </a:p>
          <a:p>
            <a:pPr marL="514350" indent="-514350" rtl="1">
              <a:buFont typeface="+mj-lt"/>
              <a:buAutoNum type="arabicPeriod"/>
            </a:pPr>
            <a:r>
              <a:rPr lang="ar-SA" b="1" dirty="0" smtClean="0"/>
              <a:t>والآثار </a:t>
            </a:r>
          </a:p>
          <a:p>
            <a:pPr marL="514350" indent="-514350" rtl="1">
              <a:buFont typeface="+mj-lt"/>
              <a:buAutoNum type="arabicPeriod"/>
            </a:pPr>
            <a:r>
              <a:rPr lang="ar-SA" b="1" dirty="0" smtClean="0"/>
              <a:t>والمغازي </a:t>
            </a:r>
          </a:p>
          <a:p>
            <a:pPr marL="514350" indent="-514350" rtl="1">
              <a:buFont typeface="+mj-lt"/>
              <a:buAutoNum type="arabicPeriod"/>
            </a:pPr>
            <a:r>
              <a:rPr lang="ar-SA" b="1" dirty="0" smtClean="0"/>
              <a:t>والخطب</a:t>
            </a:r>
            <a:r>
              <a:rPr lang="ar-SA" b="1" dirty="0"/>
              <a:t>. </a:t>
            </a:r>
            <a:endParaRPr lang="ar-SA" b="1" dirty="0" smtClean="0"/>
          </a:p>
          <a:p>
            <a:pPr marL="514350" indent="-514350" rtl="1">
              <a:buFont typeface="+mj-lt"/>
              <a:buAutoNum type="arabicPeriod"/>
            </a:pPr>
            <a:r>
              <a:rPr lang="ar-SA" b="1" dirty="0" smtClean="0"/>
              <a:t>هذا </a:t>
            </a:r>
            <a:r>
              <a:rPr lang="ar-SA" b="1" dirty="0"/>
              <a:t>إلى العناية بالأخلاق القويمة والآداب العامة. </a:t>
            </a:r>
            <a:endParaRPr lang="en-US" b="1" dirty="0"/>
          </a:p>
          <a:p>
            <a:pPr rtl="1"/>
            <a:r>
              <a:rPr lang="ar-SA" b="1" dirty="0"/>
              <a:t> </a:t>
            </a:r>
          </a:p>
          <a:p>
            <a:endParaRPr lang="ar-SA" b="1" dirty="0"/>
          </a:p>
          <a:p>
            <a:endParaRPr lang="ar-SA" b="1" dirty="0"/>
          </a:p>
          <a:p>
            <a:endParaRPr lang="ar-SA" b="1" dirty="0"/>
          </a:p>
        </p:txBody>
      </p:sp>
    </p:spTree>
    <p:extLst>
      <p:ext uri="{BB962C8B-B14F-4D97-AF65-F5344CB8AC3E}">
        <p14:creationId xmlns:p14="http://schemas.microsoft.com/office/powerpoint/2010/main" val="156242104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2058</TotalTime>
  <Words>1081</Words>
  <Application>Microsoft Office PowerPoint</Application>
  <PresentationFormat>A4 Paper (210x297 mm)</PresentationFormat>
  <Paragraphs>77</Paragraphs>
  <Slides>21</Slides>
  <Notes>0</Notes>
  <HiddenSlides>0</HiddenSlides>
  <MMClips>0</MMClips>
  <ScaleCrop>false</ScaleCrop>
  <HeadingPairs>
    <vt:vector size="4" baseType="variant">
      <vt:variant>
        <vt:lpstr>نسق</vt:lpstr>
      </vt:variant>
      <vt:variant>
        <vt:i4>1</vt:i4>
      </vt:variant>
      <vt:variant>
        <vt:lpstr>عناوين الشرائح</vt:lpstr>
      </vt:variant>
      <vt:variant>
        <vt:i4>21</vt:i4>
      </vt:variant>
    </vt:vector>
  </HeadingPairs>
  <TitlesOfParts>
    <vt:vector size="22" baseType="lpstr">
      <vt:lpstr>Office Theme</vt:lpstr>
      <vt:lpstr>عرض تقديمي في PowerPoint</vt:lpstr>
      <vt:lpstr>المحاضرة الثالثة  التربية والتعليم في صدر الإسلام الكتاتيب والمؤدبين </vt:lpstr>
      <vt:lpstr>عناصر المحاضرة </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مؤدبو أبناء الخلفاء والولاة</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zabuelhaj</cp:lastModifiedBy>
  <cp:revision>116</cp:revision>
  <dcterms:created xsi:type="dcterms:W3CDTF">2009-10-14T19:14:34Z</dcterms:created>
  <dcterms:modified xsi:type="dcterms:W3CDTF">2012-09-26T11:32:13Z</dcterms:modified>
</cp:coreProperties>
</file>