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56" r:id="rId2"/>
    <p:sldId id="257" r:id="rId3"/>
    <p:sldId id="317" r:id="rId4"/>
    <p:sldId id="318" r:id="rId5"/>
    <p:sldId id="319" r:id="rId6"/>
    <p:sldId id="320" r:id="rId7"/>
    <p:sldId id="321" r:id="rId8"/>
    <p:sldId id="296" r:id="rId9"/>
    <p:sldId id="310" r:id="rId10"/>
    <p:sldId id="311" r:id="rId11"/>
    <p:sldId id="312" r:id="rId12"/>
    <p:sldId id="313" r:id="rId13"/>
    <p:sldId id="314" r:id="rId14"/>
    <p:sldId id="315" r:id="rId15"/>
    <p:sldId id="316" r:id="rId16"/>
    <p:sldId id="302" r:id="rId17"/>
    <p:sldId id="298" r:id="rId18"/>
    <p:sldId id="299" r:id="rId19"/>
    <p:sldId id="300" r:id="rId20"/>
    <p:sldId id="301" r:id="rId21"/>
    <p:sldId id="303" r:id="rId22"/>
    <p:sldId id="304" r:id="rId23"/>
    <p:sldId id="305" r:id="rId24"/>
    <p:sldId id="306" r:id="rId25"/>
    <p:sldId id="307" r:id="rId26"/>
    <p:sldId id="308" r:id="rId27"/>
    <p:sldId id="309" r:id="rId28"/>
    <p:sldId id="295" r:id="rId29"/>
    <p:sldId id="266" r:id="rId30"/>
  </p:sldIdLst>
  <p:sldSz cx="9906000" cy="6858000" type="A4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709256"/>
    <a:srgbClr val="AD9968"/>
    <a:srgbClr val="3B84AF"/>
    <a:srgbClr val="FF3300"/>
    <a:srgbClr val="000000"/>
    <a:srgbClr val="FF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81" autoAdjust="0"/>
    <p:restoredTop sz="94664" autoAdjust="0"/>
  </p:normalViewPr>
  <p:slideViewPr>
    <p:cSldViewPr>
      <p:cViewPr>
        <p:scale>
          <a:sx n="59" d="100"/>
          <a:sy n="59" d="100"/>
        </p:scale>
        <p:origin x="-678" y="-32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C5F05ED-DAA4-4F9E-AA1B-24DD0F233481}" type="datetimeFigureOut">
              <a:rPr lang="en-US"/>
              <a:pPr>
                <a:defRPr/>
              </a:pPr>
              <a:t>9/4/2012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65419433-450E-4DBD-8D58-7FAE4FEDBAB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7072856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ar-SA" smtClean="0"/>
          </a:p>
        </p:txBody>
      </p:sp>
      <p:sp>
        <p:nvSpPr>
          <p:cNvPr id="1536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E65B336-7D25-461A-A650-1D5A8E655014}" type="slidenum">
              <a:rPr lang="ar-SA" smtClean="0"/>
              <a:pPr/>
              <a:t>1</a:t>
            </a:fld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5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6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D34C4F-31F3-434F-B1AC-D383236A1FDD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7" name="Rectangle 6"/>
          <p:cNvSpPr/>
          <p:nvPr userDrawn="1"/>
        </p:nvSpPr>
        <p:spPr>
          <a:xfrm>
            <a:off x="4876800" y="6367463"/>
            <a:ext cx="914400" cy="33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chemeClr val="bg1"/>
                </a:solidFill>
                <a:latin typeface="+mn-lt"/>
                <a:cs typeface="+mn-cs"/>
              </a:rPr>
              <a:t>[   </a:t>
            </a:r>
            <a:fld id="{9BE49DB2-6BD2-4D0F-82AF-DCBE00F3AB99}" type="slidenum">
              <a:rPr lang="en-US">
                <a:solidFill>
                  <a:schemeClr val="bg1"/>
                </a:solidFill>
                <a:latin typeface="+mn-lt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r>
              <a:rPr lang="en-US" dirty="0">
                <a:solidFill>
                  <a:schemeClr val="bg1"/>
                </a:solidFill>
                <a:latin typeface="+mn-lt"/>
                <a:cs typeface="+mn-cs"/>
              </a:rPr>
              <a:t>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4CB9B2-8E61-4616-B871-D1EDD969E246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A30082-58FC-47B3-9A41-09E48A6B97E2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E4391B-4666-44C2-93C3-74A01EEEC204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BF7E7C-702F-4713-AFB0-DA0E14E37D99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grpSp>
        <p:nvGrpSpPr>
          <p:cNvPr id="1029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/>
            </a:p>
          </p:txBody>
        </p:sp>
        <p:pic>
          <p:nvPicPr>
            <p:cNvPr id="103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863"/>
            <a:ext cx="1928813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</a:p>
        </p:txBody>
      </p:sp>
      <p:sp>
        <p:nvSpPr>
          <p:cNvPr id="17" name="Rectangle 16"/>
          <p:cNvSpPr/>
          <p:nvPr userDrawn="1"/>
        </p:nvSpPr>
        <p:spPr>
          <a:xfrm>
            <a:off x="7050088" y="6291263"/>
            <a:ext cx="1408112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b="1" dirty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033" name="Picture 17" descr="logo EDE.png"/>
          <p:cNvPicPr>
            <a:picLocks noChangeAspect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04800" y="5791200"/>
            <a:ext cx="8382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 userDrawn="1"/>
        </p:nvSpPr>
        <p:spPr>
          <a:xfrm>
            <a:off x="914400" y="6581775"/>
            <a:ext cx="3116263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1182688" y="6291263"/>
            <a:ext cx="2795587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b="1" dirty="0">
                <a:solidFill>
                  <a:schemeClr val="bg1"/>
                </a:solidFill>
                <a:latin typeface="+mn-lt"/>
                <a:cs typeface="+mn-cs"/>
              </a:rPr>
              <a:t>عمادة التعلم الإلكتروني والتعليم عن بعد</a:t>
            </a:r>
            <a:endParaRPr lang="en-US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r>
              <a:rPr lang="en-US" smtClean="0">
                <a:solidFill>
                  <a:srgbClr val="376092"/>
                </a:solidFill>
              </a:rPr>
              <a:t>   </a:t>
            </a:r>
            <a:endParaRPr lang="ar-SA" smtClean="0">
              <a:solidFill>
                <a:srgbClr val="376092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smtClean="0">
              <a:cs typeface="+mn-cs"/>
            </a:endParaRPr>
          </a:p>
        </p:txBody>
      </p:sp>
      <p:sp>
        <p:nvSpPr>
          <p:cNvPr id="14339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FF389E1-3D38-49FD-B44D-F05BAA777FFD}" type="slidenum">
              <a:rPr lang="ar-SA" smtClean="0"/>
              <a:pPr/>
              <a:t>1</a:t>
            </a:fld>
            <a:endParaRPr lang="en-US" smtClean="0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cs typeface="Arial" pitchFamily="34" charset="0"/>
              </a:rPr>
              <a:t>جامعة الملك فيصل</a:t>
            </a:r>
          </a:p>
          <a:p>
            <a:pPr algn="ctr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cs typeface="Arial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  <a:cs typeface="Arial" pitchFamily="34" charset="0"/>
            </a:endParaRPr>
          </a:p>
          <a:p>
            <a:pPr algn="ctr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cs typeface="Arial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  <a:cs typeface="Arial" pitchFamily="34" charset="0"/>
            </a:endParaRPr>
          </a:p>
        </p:txBody>
      </p:sp>
      <p:grpSp>
        <p:nvGrpSpPr>
          <p:cNvPr id="14343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/>
            </a:p>
          </p:txBody>
        </p:sp>
        <p:pic>
          <p:nvPicPr>
            <p:cNvPr id="14348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14345" name="Title 1"/>
          <p:cNvSpPr txBox="1">
            <a:spLocks/>
          </p:cNvSpPr>
          <p:nvPr/>
        </p:nvSpPr>
        <p:spPr bwMode="auto">
          <a:xfrm>
            <a:off x="457200" y="2819400"/>
            <a:ext cx="5432425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rtl="1"/>
            <a:r>
              <a:rPr lang="ar-EG" sz="3700" b="1">
                <a:solidFill>
                  <a:srgbClr val="375439"/>
                </a:solidFill>
                <a:latin typeface="AYM Wadiy S_U normal."/>
                <a:cs typeface="Times New Roman" pitchFamily="18" charset="0"/>
              </a:rPr>
              <a:t>اسم المقرر</a:t>
            </a:r>
            <a:endParaRPr lang="ar-SA" sz="3700" b="1">
              <a:solidFill>
                <a:srgbClr val="375439"/>
              </a:solidFill>
              <a:latin typeface="AYM Wadiy S_U normal."/>
              <a:cs typeface="Times New Roman" pitchFamily="18" charset="0"/>
            </a:endParaRPr>
          </a:p>
          <a:p>
            <a:pPr algn="ctr" rtl="1"/>
            <a:r>
              <a:rPr lang="ar-SA" sz="3700" b="1">
                <a:solidFill>
                  <a:srgbClr val="375439"/>
                </a:solidFill>
                <a:latin typeface="AYM Wadiy S_U normal."/>
                <a:cs typeface="Times New Roman" pitchFamily="18" charset="0"/>
              </a:rPr>
              <a:t>ا. د.  حاتم الطحاوي</a:t>
            </a:r>
          </a:p>
          <a:p>
            <a:pPr algn="ctr" rtl="1"/>
            <a:r>
              <a:rPr lang="ar-SA" sz="3700" b="1">
                <a:solidFill>
                  <a:srgbClr val="375439"/>
                </a:solidFill>
                <a:latin typeface="AYM Wadiy S_U normal."/>
                <a:cs typeface="Times New Roman" pitchFamily="18" charset="0"/>
              </a:rPr>
              <a:t>تاريخ أوروبا في العصور الوسطى</a:t>
            </a:r>
          </a:p>
        </p:txBody>
      </p:sp>
      <p:sp>
        <p:nvSpPr>
          <p:cNvPr id="14346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E6FF28EC-5480-4213-9D1F-6BDEDDAEBAE6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algn="r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C2C2621E-A14D-4EFB-A43C-4364C4687C61}" type="slidenum">
              <a:rPr lang="en-US" smtClean="0"/>
              <a:pPr/>
              <a:t>2</a:t>
            </a:fld>
            <a:endParaRPr lang="en-US" smtClean="0"/>
          </a:p>
        </p:txBody>
      </p:sp>
      <p:sp>
        <p:nvSpPr>
          <p:cNvPr id="16386" name="Title 4"/>
          <p:cNvSpPr>
            <a:spLocks noGrp="1"/>
          </p:cNvSpPr>
          <p:nvPr>
            <p:ph type="ctrTitle"/>
          </p:nvPr>
        </p:nvSpPr>
        <p:spPr>
          <a:xfrm>
            <a:off x="776288" y="2133600"/>
            <a:ext cx="8420100" cy="1470025"/>
          </a:xfrm>
        </p:spPr>
        <p:txBody>
          <a:bodyPr/>
          <a:lstStyle/>
          <a:p>
            <a:pPr algn="r" rtl="1" eaLnBrk="1" hangingPunct="1"/>
            <a:r>
              <a:rPr lang="ar-SA" sz="4000" b="1" dirty="0" smtClean="0">
                <a:solidFill>
                  <a:srgbClr val="3B84AF"/>
                </a:solidFill>
                <a:latin typeface="ae_AlMateen"/>
                <a:ea typeface="ae_AlMateen"/>
                <a:cs typeface="ae_AlMateen"/>
              </a:rPr>
              <a:t>                  </a:t>
            </a:r>
            <a:r>
              <a:rPr lang="ar-SA" sz="4000" b="1" dirty="0" smtClean="0">
                <a:solidFill>
                  <a:srgbClr val="3B84AF"/>
                </a:solidFill>
                <a:latin typeface="Times New Roman" pitchFamily="18" charset="0"/>
                <a:ea typeface="ae_AlMateen"/>
                <a:cs typeface="Times New Roman" pitchFamily="18" charset="0"/>
              </a:rPr>
              <a:t>نشأة الدولة العثمانية</a:t>
            </a:r>
            <a:endParaRPr lang="en-US" sz="4000" b="1" dirty="0" smtClean="0">
              <a:solidFill>
                <a:srgbClr val="3B84AF"/>
              </a:solidFill>
              <a:latin typeface="ae_AlMateen"/>
              <a:ea typeface="ae_AlMateen"/>
              <a:cs typeface="ae_AlMatee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عناصر المحاضرة  :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rtl="1">
              <a:buFontTx/>
              <a:buChar char="-"/>
            </a:pPr>
            <a:r>
              <a:rPr lang="ar-SA" dirty="0" smtClean="0"/>
              <a:t>ماذا نعرف عن الدولة العثمانية ؟</a:t>
            </a:r>
          </a:p>
          <a:p>
            <a:pPr marL="457200" indent="-457200" rtl="1">
              <a:buFontTx/>
              <a:buChar char="-"/>
            </a:pPr>
            <a:r>
              <a:rPr lang="ar-SA" dirty="0" smtClean="0"/>
              <a:t>لماذا ندرس تاريخ الدولة العثمانية ؟</a:t>
            </a:r>
          </a:p>
          <a:p>
            <a:pPr marL="457200" indent="-457200" rtl="1">
              <a:buFontTx/>
              <a:buChar char="-"/>
            </a:pPr>
            <a:r>
              <a:rPr lang="ar-SA" dirty="0" err="1" smtClean="0"/>
              <a:t>ماهو</a:t>
            </a:r>
            <a:r>
              <a:rPr lang="ar-SA" dirty="0" smtClean="0"/>
              <a:t> الدور التاريخي الذي قام به العثمانيون لصالح الاسلام؟</a:t>
            </a:r>
          </a:p>
          <a:p>
            <a:pPr marL="457200" indent="-457200" rtl="1">
              <a:buFontTx/>
              <a:buChar char="-"/>
            </a:pPr>
            <a:r>
              <a:rPr lang="ar-SA" dirty="0" smtClean="0"/>
              <a:t>ما هو الانجاز الحضاري للدولة العثمانية ؟</a:t>
            </a:r>
          </a:p>
          <a:p>
            <a:pPr marL="457200" indent="-457200" rtl="1">
              <a:buFontTx/>
              <a:buChar char="-"/>
            </a:pPr>
            <a:r>
              <a:rPr lang="ar-SA" dirty="0" smtClean="0"/>
              <a:t>ماهي عناصر صعود واضمحلال الدولة العثمانية؟</a:t>
            </a:r>
          </a:p>
        </p:txBody>
      </p:sp>
    </p:spTree>
    <p:extLst>
      <p:ext uri="{BB962C8B-B14F-4D97-AF65-F5344CB8AC3E}">
        <p14:creationId xmlns:p14="http://schemas.microsoft.com/office/powerpoint/2010/main" xmlns="" val="205644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Tx/>
              <a:buChar char="-"/>
            </a:pPr>
            <a:r>
              <a:rPr lang="ar-SA" dirty="0" smtClean="0"/>
              <a:t>- الدولة العثمانية هي أكبر الدول الاسلامية التي ساهمت في نشر </a:t>
            </a:r>
          </a:p>
          <a:p>
            <a:pPr marL="0" indent="0" rtl="1"/>
            <a:r>
              <a:rPr lang="ar-SA" dirty="0" smtClean="0"/>
              <a:t>الاسلام في </a:t>
            </a:r>
            <a:r>
              <a:rPr lang="ar-SA" dirty="0"/>
              <a:t>أ</a:t>
            </a:r>
            <a:r>
              <a:rPr lang="ar-SA" dirty="0" smtClean="0"/>
              <a:t>وربا , بعد ان قامت بفتح القسطنطينية عاصمة الامبراطورية البيزنطية المسيحية ثم الانتصار علي القوي الاوربية المسيحية ونشر الاسلام في البلقان وحتي حدود فيينا عاصمة النمسا.</a:t>
            </a:r>
          </a:p>
          <a:p>
            <a:pPr marL="0" indent="0" rtl="1"/>
            <a:r>
              <a:rPr lang="ar-SA" dirty="0" smtClean="0"/>
              <a:t>-أنجز العثمانيون حضارة كبري علي صعيد التراث المعماري الاسلامي عبر تشييد آلاف المساجد والعمائر الدينية التي ساهمت في نشر الاسلام.</a:t>
            </a:r>
          </a:p>
          <a:p>
            <a:pPr marL="0" indent="0" rtl="1"/>
            <a:r>
              <a:rPr lang="ar-SA" dirty="0" smtClean="0"/>
              <a:t>- حافظت علي وحدة العالم الاسلامي أمام الهجمات الأوربية المسيحية .</a:t>
            </a:r>
          </a:p>
          <a:p>
            <a:pPr marL="457200" indent="-457200" rtl="1">
              <a:buFontTx/>
              <a:buChar char="-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88666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أهم سلاطين الدولة العثمانية :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rtl="1">
              <a:buFontTx/>
              <a:buChar char="-"/>
            </a:pPr>
            <a:r>
              <a:rPr lang="ar-SA" dirty="0" smtClean="0"/>
              <a:t>عثمان (1299 – 1326م).</a:t>
            </a:r>
          </a:p>
          <a:p>
            <a:pPr marL="457200" indent="-457200" rtl="1">
              <a:buFontTx/>
              <a:buChar char="-"/>
            </a:pPr>
            <a:r>
              <a:rPr lang="ar-SA" dirty="0" smtClean="0"/>
              <a:t>مراد الاول (1359 – 1389م ).</a:t>
            </a:r>
          </a:p>
          <a:p>
            <a:pPr marL="457200" indent="-457200" rtl="1">
              <a:buFontTx/>
              <a:buChar char="-"/>
            </a:pPr>
            <a:r>
              <a:rPr lang="ar-SA" dirty="0" smtClean="0"/>
              <a:t>بايزيد </a:t>
            </a:r>
            <a:r>
              <a:rPr lang="ar-SA" dirty="0" err="1" smtClean="0"/>
              <a:t>يلدرم</a:t>
            </a:r>
            <a:r>
              <a:rPr lang="ar-SA" dirty="0" smtClean="0"/>
              <a:t> (1389 – 1402م ).</a:t>
            </a:r>
          </a:p>
          <a:p>
            <a:pPr marL="457200" indent="-457200" rtl="1">
              <a:buFontTx/>
              <a:buChar char="-"/>
            </a:pPr>
            <a:r>
              <a:rPr lang="ar-SA" dirty="0" smtClean="0"/>
              <a:t>مراد الثاني (1421 – 1451م ).</a:t>
            </a:r>
          </a:p>
          <a:p>
            <a:pPr marL="457200" indent="-457200" rtl="1">
              <a:buFontTx/>
              <a:buChar char="-"/>
            </a:pPr>
            <a:r>
              <a:rPr lang="ar-SA" dirty="0" smtClean="0"/>
              <a:t>محمد الثاني (الفاتح) (1451 – 1481م ).</a:t>
            </a:r>
          </a:p>
          <a:p>
            <a:pPr marL="457200" indent="-457200" rtl="1">
              <a:buFontTx/>
              <a:buChar char="-"/>
            </a:pPr>
            <a:r>
              <a:rPr lang="ar-SA" dirty="0" smtClean="0"/>
              <a:t>سليم الأول (1512 – 1520م).</a:t>
            </a:r>
          </a:p>
          <a:p>
            <a:pPr marL="457200" indent="-457200" rtl="1">
              <a:buFontTx/>
              <a:buChar char="-"/>
            </a:pPr>
            <a:r>
              <a:rPr lang="ar-SA" dirty="0" smtClean="0"/>
              <a:t>سليمان القانوني(1520 – 1566م ).</a:t>
            </a:r>
          </a:p>
        </p:txBody>
      </p:sp>
    </p:spTree>
    <p:extLst>
      <p:ext uri="{BB962C8B-B14F-4D97-AF65-F5344CB8AC3E}">
        <p14:creationId xmlns:p14="http://schemas.microsoft.com/office/powerpoint/2010/main" xmlns="" val="20676697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rtl="1">
              <a:buFontTx/>
              <a:buChar char="-"/>
            </a:pPr>
            <a:r>
              <a:rPr lang="ar-SA" dirty="0" smtClean="0"/>
              <a:t>مراد الثالث (1574- 1595م ).</a:t>
            </a:r>
          </a:p>
          <a:p>
            <a:pPr marL="457200" indent="-457200" rtl="1">
              <a:buFontTx/>
              <a:buChar char="-"/>
            </a:pPr>
            <a:endParaRPr lang="ar-SA" dirty="0" smtClean="0"/>
          </a:p>
          <a:p>
            <a:pPr marL="457200" indent="-457200" rtl="1">
              <a:buFontTx/>
              <a:buChar char="-"/>
            </a:pPr>
            <a:r>
              <a:rPr lang="ar-SA" dirty="0" smtClean="0"/>
              <a:t>احمد الاول (1603 – 1617م ).</a:t>
            </a:r>
          </a:p>
          <a:p>
            <a:pPr marL="457200" indent="-457200" rtl="1">
              <a:buFontTx/>
              <a:buChar char="-"/>
            </a:pPr>
            <a:r>
              <a:rPr lang="ar-SA" dirty="0" smtClean="0"/>
              <a:t>مراد الرابع (1623 – 1640م ).</a:t>
            </a:r>
          </a:p>
          <a:p>
            <a:pPr marL="457200" indent="-457200" rtl="1">
              <a:buFontTx/>
              <a:buChar char="-"/>
            </a:pPr>
            <a:endParaRPr lang="ar-SA" dirty="0" smtClean="0"/>
          </a:p>
          <a:p>
            <a:pPr marL="457200" indent="-457200" rtl="1">
              <a:buFontTx/>
              <a:buChar char="-"/>
            </a:pPr>
            <a:r>
              <a:rPr lang="ar-SA" dirty="0" smtClean="0"/>
              <a:t>أحمد الثالث (1703 – 1730م ).</a:t>
            </a:r>
          </a:p>
          <a:p>
            <a:pPr marL="457200" indent="-457200" rtl="1">
              <a:buFontTx/>
              <a:buChar char="-"/>
            </a:pPr>
            <a:r>
              <a:rPr lang="ar-SA" dirty="0" smtClean="0"/>
              <a:t>عبد الحميد الاول (1774 – 1789م).</a:t>
            </a:r>
          </a:p>
          <a:p>
            <a:pPr marL="0" indent="0" rt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730378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rtl="1">
              <a:buFontTx/>
              <a:buChar char="-"/>
            </a:pPr>
            <a:r>
              <a:rPr lang="ar-SA" dirty="0" smtClean="0"/>
              <a:t>عبد المجيد الاول (1839 – 1861م ).</a:t>
            </a:r>
          </a:p>
          <a:p>
            <a:pPr marL="457200" indent="-457200" rtl="1">
              <a:buFontTx/>
              <a:buChar char="-"/>
            </a:pPr>
            <a:endParaRPr lang="ar-SA" dirty="0" smtClean="0"/>
          </a:p>
          <a:p>
            <a:pPr marL="457200" indent="-457200" rtl="1">
              <a:buFontTx/>
              <a:buChar char="-"/>
            </a:pPr>
            <a:r>
              <a:rPr lang="ar-SA" dirty="0" smtClean="0"/>
              <a:t>عبد الحميد الثاني (1876 -1909م ).</a:t>
            </a:r>
          </a:p>
          <a:p>
            <a:pPr marL="457200" indent="-457200" rtl="1">
              <a:buFontTx/>
              <a:buChar char="-"/>
            </a:pPr>
            <a:endParaRPr lang="ar-SA" dirty="0" smtClean="0"/>
          </a:p>
          <a:p>
            <a:pPr marL="457200" indent="-457200" rtl="1">
              <a:buFontTx/>
              <a:buChar char="-"/>
            </a:pPr>
            <a:r>
              <a:rPr lang="ar-SA" dirty="0" smtClean="0"/>
              <a:t>عبد المجيد الثاني (1922 – 1924م 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864425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527E56"/>
                </a:solidFill>
              </a:rPr>
              <a:t/>
            </a:r>
            <a:br>
              <a:rPr lang="ar-SA" dirty="0" smtClean="0">
                <a:solidFill>
                  <a:srgbClr val="527E56"/>
                </a:solidFill>
              </a:rPr>
            </a:br>
            <a:r>
              <a:rPr lang="ar-SA" dirty="0">
                <a:solidFill>
                  <a:srgbClr val="527E56"/>
                </a:solidFill>
              </a:rPr>
              <a:t/>
            </a:r>
            <a:br>
              <a:rPr lang="ar-SA" dirty="0">
                <a:solidFill>
                  <a:srgbClr val="527E56"/>
                </a:solidFill>
              </a:rPr>
            </a:br>
            <a:r>
              <a:rPr lang="ar-SA" dirty="0" smtClean="0">
                <a:solidFill>
                  <a:srgbClr val="527E56"/>
                </a:solidFill>
              </a:rPr>
              <a:t/>
            </a:r>
            <a:br>
              <a:rPr lang="ar-SA" dirty="0" smtClean="0">
                <a:solidFill>
                  <a:srgbClr val="527E56"/>
                </a:solidFill>
              </a:rPr>
            </a:br>
            <a:r>
              <a:rPr lang="ar-SA" dirty="0">
                <a:solidFill>
                  <a:srgbClr val="527E56"/>
                </a:solidFill>
              </a:rPr>
              <a:t/>
            </a:r>
            <a:br>
              <a:rPr lang="ar-SA" dirty="0">
                <a:solidFill>
                  <a:srgbClr val="527E56"/>
                </a:solidFill>
              </a:rPr>
            </a:br>
            <a:endParaRPr lang="ar-SA" dirty="0" smtClean="0">
              <a:solidFill>
                <a:srgbClr val="527E56"/>
              </a:solidFill>
            </a:endParaRPr>
          </a:p>
        </p:txBody>
      </p:sp>
      <p:sp>
        <p:nvSpPr>
          <p:cNvPr id="17410" name="عنصر نائب للمحتوى 2"/>
          <p:cNvSpPr>
            <a:spLocks noGrp="1"/>
          </p:cNvSpPr>
          <p:nvPr>
            <p:ph idx="1"/>
          </p:nvPr>
        </p:nvSpPr>
        <p:spPr>
          <a:xfrm>
            <a:off x="488950" y="1628775"/>
            <a:ext cx="8915400" cy="4525963"/>
          </a:xfrm>
        </p:spPr>
        <p:txBody>
          <a:bodyPr/>
          <a:lstStyle/>
          <a:p>
            <a:pPr marL="0" indent="0" rtl="1">
              <a:defRPr/>
            </a:pPr>
            <a:r>
              <a:rPr lang="ar-SA" sz="2400" b="1" u="sng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ا – العالم الاسلامي في أعقاب انحسار الغزو المغولي :</a:t>
            </a:r>
          </a:p>
          <a:p>
            <a:pPr marL="0" indent="0" rtl="1">
              <a:defRPr/>
            </a:pPr>
            <a:endParaRPr lang="ar-SA" sz="2400" b="1" u="sng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rtl="1">
              <a:buFontTx/>
              <a:buChar char="-"/>
              <a:defRPr/>
            </a:pPr>
            <a:r>
              <a:rPr lang="ar-SA" sz="24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نشر المغول الدمار والرعب في الشرق الاسلامي.                        </a:t>
            </a:r>
          </a:p>
          <a:p>
            <a:pPr rtl="1">
              <a:buFontTx/>
              <a:buChar char="-"/>
              <a:defRPr/>
            </a:pPr>
            <a:r>
              <a:rPr lang="ar-SA" sz="24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غزو جنكيز خان للدولة الخوارزمية</a:t>
            </a:r>
          </a:p>
          <a:p>
            <a:pPr marL="0" indent="0" rtl="1">
              <a:defRPr/>
            </a:pPr>
            <a:r>
              <a:rPr lang="ar-SA" sz="24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ar-SA" sz="24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  في عام 1219م . </a:t>
            </a:r>
          </a:p>
          <a:p>
            <a:pPr marL="0" indent="0" rtl="1">
              <a:defRPr/>
            </a:pPr>
            <a:endParaRPr lang="ar-SA" sz="2400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rtl="1">
              <a:buFontTx/>
              <a:buChar char="-"/>
              <a:defRPr/>
            </a:pPr>
            <a:r>
              <a:rPr lang="ar-SA" sz="24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قام جنكيز خان بتخريب الشرق الاسلامي والتنكيل بالمسلمين ,</a:t>
            </a:r>
          </a:p>
          <a:p>
            <a:pPr marL="0" indent="0" rtl="1">
              <a:defRPr/>
            </a:pPr>
            <a:r>
              <a:rPr lang="ar-SA" sz="24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ar-SA" sz="24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فضلا عن حرق وتدمير المباني والمؤسسات الاسلامية .</a:t>
            </a:r>
          </a:p>
          <a:p>
            <a:pPr marL="0" indent="0" rtl="1">
              <a:defRPr/>
            </a:pPr>
            <a:endParaRPr lang="ar-SA" sz="2400" b="1" u="sng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0" indent="0" rtl="1">
              <a:defRPr/>
            </a:pPr>
            <a:endParaRPr lang="ar-SA" sz="2400" b="1" u="sng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buFont typeface="Arial" charset="0"/>
              <a:buNone/>
              <a:defRPr/>
            </a:pPr>
            <a:r>
              <a:rPr lang="ar-SA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         </a:t>
            </a:r>
          </a:p>
          <a:p>
            <a:pPr>
              <a:buFont typeface="Arial" charset="0"/>
              <a:buNone/>
              <a:defRPr/>
            </a:pPr>
            <a:endParaRPr lang="ar-SA" u="sng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buFont typeface="Arial" charset="0"/>
              <a:buNone/>
              <a:defRPr/>
            </a:pPr>
            <a:endParaRPr lang="ar-SA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buFont typeface="Arial" charset="0"/>
              <a:buNone/>
              <a:defRPr/>
            </a:pPr>
            <a:endParaRPr lang="ar-SA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1027" name="Picture 3" descr="C:\Users\user\Desktop\images[6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2520" y="1916832"/>
            <a:ext cx="1752600" cy="2609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Tx/>
              <a:buChar char="-"/>
            </a:pPr>
            <a:r>
              <a:rPr lang="ar-SA" dirty="0" smtClean="0"/>
              <a:t>وفاة جنكيز خان 1227م , وانتخاب ابنه </a:t>
            </a:r>
            <a:r>
              <a:rPr lang="ar-SA" dirty="0" err="1" smtClean="0"/>
              <a:t>أوكتاي</a:t>
            </a:r>
            <a:r>
              <a:rPr lang="ar-SA" dirty="0" smtClean="0"/>
              <a:t> خلفا له .وهجوم المغول علي أوربا والمجر وموسكو .</a:t>
            </a:r>
          </a:p>
          <a:p>
            <a:pPr marL="457200" indent="-457200" rtl="1">
              <a:buFontTx/>
              <a:buChar char="-"/>
            </a:pPr>
            <a:endParaRPr lang="ar-SA" dirty="0"/>
          </a:p>
          <a:p>
            <a:pPr marL="457200" indent="-457200" rtl="1">
              <a:buFontTx/>
              <a:buChar char="-"/>
            </a:pPr>
            <a:r>
              <a:rPr lang="ar-SA" dirty="0" smtClean="0"/>
              <a:t>هولاكو يخضع ايران ,ويدمر قلعة </a:t>
            </a:r>
            <a:r>
              <a:rPr lang="ar-SA" dirty="0" err="1" smtClean="0"/>
              <a:t>آلموت</a:t>
            </a:r>
            <a:r>
              <a:rPr lang="ar-SA" dirty="0" smtClean="0"/>
              <a:t> , ويعسكر في همدان للاستعداد للهجوم علي بغداد .</a:t>
            </a:r>
          </a:p>
          <a:p>
            <a:pPr marL="0" indent="0" rtl="1"/>
            <a:r>
              <a:rPr lang="ar-SA" dirty="0"/>
              <a:t> </a:t>
            </a:r>
            <a:r>
              <a:rPr lang="ar-SA" dirty="0" smtClean="0"/>
              <a:t>                                                      </a:t>
            </a:r>
            <a:endParaRPr lang="en-US" dirty="0"/>
          </a:p>
        </p:txBody>
      </p:sp>
      <p:pic>
        <p:nvPicPr>
          <p:cNvPr id="2050" name="Picture 2" descr="C:\Users\user\Desktop\images[7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36576" y="3933056"/>
            <a:ext cx="2190750" cy="2085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1049468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rtl="1">
              <a:buFontTx/>
              <a:buChar char="-"/>
            </a:pPr>
            <a:r>
              <a:rPr lang="ar-SA" dirty="0" smtClean="0"/>
              <a:t>هولاكو يقتحم بغداد ويقضي علي الخلافة الاسلامية ويقتل الخليفة العباسي المستعصم بالله 1258م . كما قتل السكان وأحرق المدينة . </a:t>
            </a:r>
          </a:p>
          <a:p>
            <a:pPr marL="457200" indent="-457200" rtl="1">
              <a:buFontTx/>
              <a:buChar char="-"/>
            </a:pPr>
            <a:r>
              <a:rPr lang="ar-SA" dirty="0" smtClean="0"/>
              <a:t>هولاكو يستولي علي آسيا </a:t>
            </a:r>
            <a:r>
              <a:rPr lang="ar-SA" dirty="0" err="1" smtClean="0"/>
              <a:t>الصغري</a:t>
            </a:r>
            <a:r>
              <a:rPr lang="ar-SA" dirty="0" smtClean="0"/>
              <a:t> وحلب ودمشق ويتقدم الي غزة .</a:t>
            </a:r>
          </a:p>
          <a:p>
            <a:pPr marL="0" indent="0" rtl="1"/>
            <a:r>
              <a:rPr lang="ar-SA" dirty="0" smtClean="0"/>
              <a:t>- المماليك يلحقون هزيمة ساحقة بالمغول في عين جالوت 1260م.</a:t>
            </a:r>
          </a:p>
          <a:p>
            <a:pPr marL="0" indent="0" rt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738809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b="1" u="sng" dirty="0" smtClean="0"/>
              <a:t>ب – الاتراك السلاجقة في آسيا </a:t>
            </a:r>
            <a:r>
              <a:rPr lang="ar-SA" b="1" u="sng" dirty="0" err="1" smtClean="0"/>
              <a:t>الصغري</a:t>
            </a:r>
            <a:r>
              <a:rPr lang="ar-SA" b="1" u="sng" dirty="0" smtClean="0"/>
              <a:t> :</a:t>
            </a:r>
          </a:p>
          <a:p>
            <a:pPr rtl="1"/>
            <a:endParaRPr lang="ar-SA" b="1" u="sng" dirty="0"/>
          </a:p>
          <a:p>
            <a:pPr rtl="1"/>
            <a:r>
              <a:rPr lang="ar-SA" b="1" dirty="0" smtClean="0"/>
              <a:t>- سلاجقة الروم يحكمون من مدينة قونية منذ العام 1078م حتي غزو المغول لها عام 1258م , ليصبحوا تابعين للمغول .</a:t>
            </a:r>
          </a:p>
          <a:p>
            <a:pPr marL="457200" indent="-457200" rtl="1">
              <a:buFontTx/>
              <a:buChar char="-"/>
            </a:pPr>
            <a:r>
              <a:rPr lang="ar-SA" b="1" dirty="0" smtClean="0"/>
              <a:t>بعد وفاة آخر السلاطين السلاجقة , تم تقسيم دولتهم الي عدة امارات أهمها : امارة منتشا – امارة أيدن – امارة صاروخان </a:t>
            </a:r>
          </a:p>
          <a:p>
            <a:pPr marL="0" indent="0" rtl="1"/>
            <a:r>
              <a:rPr lang="ar-SA" b="1" dirty="0" smtClean="0"/>
              <a:t>                                     - امارة </a:t>
            </a:r>
            <a:r>
              <a:rPr lang="ar-SA" b="1" dirty="0" err="1" smtClean="0"/>
              <a:t>كرميان</a:t>
            </a:r>
            <a:r>
              <a:rPr lang="ar-SA" b="1" dirty="0" smtClean="0"/>
              <a:t> – امارة قرمان .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39503623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 </a:t>
            </a:r>
            <a:r>
              <a:rPr lang="ar-SA" dirty="0" err="1" smtClean="0"/>
              <a:t>نشاة</a:t>
            </a:r>
            <a:r>
              <a:rPr lang="ar-SA" dirty="0" smtClean="0"/>
              <a:t> الاتراك العثمانيين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Tx/>
              <a:buChar char="-"/>
            </a:pPr>
            <a:r>
              <a:rPr lang="ar-SA" dirty="0" smtClean="0"/>
              <a:t>ينسب العثمانيون الي قبيلة « </a:t>
            </a:r>
            <a:r>
              <a:rPr lang="ar-SA" dirty="0" err="1" smtClean="0"/>
              <a:t>قايي</a:t>
            </a:r>
            <a:r>
              <a:rPr lang="ar-SA" dirty="0" smtClean="0"/>
              <a:t>» التركية , ويتبعون المذهب السني الحنفي .</a:t>
            </a:r>
          </a:p>
          <a:p>
            <a:pPr marL="457200" indent="-457200" rtl="1">
              <a:buFontTx/>
              <a:buChar char="-"/>
            </a:pPr>
            <a:r>
              <a:rPr lang="ar-SA" dirty="0" smtClean="0"/>
              <a:t>يعد سليمان شاه ( جد عثمان ) هو زعيم العثمانيين الذي هرب بقبيلته من أمام جنكيز خان الي أذربيجان ثم الي حلب . واستمر أبناؤه بقيادة </a:t>
            </a:r>
            <a:r>
              <a:rPr lang="ar-SA" dirty="0" err="1" smtClean="0"/>
              <a:t>أرطغرل</a:t>
            </a:r>
            <a:r>
              <a:rPr lang="ar-SA" dirty="0" smtClean="0"/>
              <a:t> تحت حماية الاتراك السلاجقة في قونية .</a:t>
            </a:r>
          </a:p>
          <a:p>
            <a:pPr marL="457200" indent="-457200" rtl="1">
              <a:buFontTx/>
              <a:buChar char="-"/>
            </a:pPr>
            <a:r>
              <a:rPr lang="ar-SA" dirty="0" smtClean="0"/>
              <a:t>ساعد العثمانيون السلاجقة في هزيمة الخوارزميين, فقاموا بمنحهم أراضي وأقاليم في غرب آسيا </a:t>
            </a:r>
            <a:r>
              <a:rPr lang="ar-SA" dirty="0" err="1" smtClean="0"/>
              <a:t>الصغري</a:t>
            </a:r>
            <a:r>
              <a:rPr lang="ar-SA" dirty="0" smtClean="0"/>
              <a:t> محاذية </a:t>
            </a:r>
            <a:r>
              <a:rPr lang="ar-SA" dirty="0" err="1" smtClean="0"/>
              <a:t>للاراضي</a:t>
            </a:r>
            <a:r>
              <a:rPr lang="ar-SA" dirty="0" smtClean="0"/>
              <a:t> البيزنطية منذ العام 1231م 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165908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algn="r" rtl="1">
              <a:buFontTx/>
              <a:buChar char="-"/>
            </a:pPr>
            <a:r>
              <a:rPr lang="ar-SA" dirty="0" smtClean="0"/>
              <a:t>اكتسب </a:t>
            </a:r>
            <a:r>
              <a:rPr lang="ar-SA" dirty="0" err="1" smtClean="0"/>
              <a:t>أرطغرل</a:t>
            </a:r>
            <a:r>
              <a:rPr lang="ar-SA" dirty="0" smtClean="0"/>
              <a:t> لقب غازي نتيجة لغزواته المستمرة ضد الروم البيزنطيين .</a:t>
            </a:r>
          </a:p>
          <a:p>
            <a:pPr marL="457200" indent="-457200" algn="r" rtl="1">
              <a:buFontTx/>
              <a:buChar char="-"/>
            </a:pPr>
            <a:endParaRPr lang="ar-SA" dirty="0" smtClean="0"/>
          </a:p>
          <a:p>
            <a:pPr marL="457200" indent="-457200" algn="r" rtl="1">
              <a:buFontTx/>
              <a:buChar char="-"/>
            </a:pPr>
            <a:r>
              <a:rPr lang="ar-SA" dirty="0" smtClean="0"/>
              <a:t>عثمان يقود القبيلة منذ العام 1288م .</a:t>
            </a:r>
            <a:r>
              <a:rPr lang="en-GB" dirty="0" smtClean="0"/>
              <a:t> 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478490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000" dirty="0" smtClean="0">
                <a:latin typeface="Times New Roman" pitchFamily="18" charset="0"/>
                <a:cs typeface="Times New Roman" pitchFamily="18" charset="0"/>
              </a:rPr>
              <a:t>الجهود العسكرية والدينية لعثمان  :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Tx/>
              <a:buChar char="-"/>
            </a:pPr>
            <a:r>
              <a:rPr lang="ar-SA" dirty="0" smtClean="0"/>
              <a:t>سار عثمان بن </a:t>
            </a:r>
            <a:r>
              <a:rPr lang="ar-SA" dirty="0" err="1" smtClean="0"/>
              <a:t>أرطغرل</a:t>
            </a:r>
            <a:r>
              <a:rPr lang="ar-SA" dirty="0" smtClean="0"/>
              <a:t> علي سياسة أبيه في مساعدة السلاجقة ومهاجمة البيزنطيين , مما رفع من قدره لدي السلطان علاء الدين السلجوقي الذي منحه نوعا من الاستقلال والعديد من الاراضي والقلاع , كما سمح له بسك العملة وذكر اسمه في الخطبة مقرونا باسم السلطان .</a:t>
            </a:r>
          </a:p>
          <a:p>
            <a:pPr marL="0" indent="0" rtl="1"/>
            <a:r>
              <a:rPr lang="ar-SA" dirty="0" smtClean="0"/>
              <a:t>- استمر عثمان في مهاجمة القلاع البيزنطية قبل ان يقوم بحصار مدينة بورصا التي تم فتحها في عهد ابنه أورخان 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088979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Tx/>
              <a:buChar char="-"/>
            </a:pPr>
            <a:r>
              <a:rPr lang="ar-SA" dirty="0" smtClean="0"/>
              <a:t>- استنجد البيزنطيون بدولة المماليك في مصر لإقناع عثمان بعدم مهاجمة أقاليمها واراضيها .</a:t>
            </a:r>
          </a:p>
          <a:p>
            <a:pPr marL="457200" indent="-457200">
              <a:buFontTx/>
              <a:buChar char="-"/>
            </a:pPr>
            <a:endParaRPr lang="ar-SA" dirty="0"/>
          </a:p>
          <a:p>
            <a:pPr marL="457200" indent="-457200" rtl="1">
              <a:buFontTx/>
              <a:buChar char="-"/>
            </a:pPr>
            <a:r>
              <a:rPr lang="ar-SA" dirty="0" smtClean="0"/>
              <a:t>كان عثمان متحمسا لعقيدته الدينية ومؤمنا بضرورة استمرار سياسة الجهاد الاسلامي ضد الدولة البيزنطية , راعية المسيحية الأرثوذكسية الاوربية 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489109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/>
          <p:cNvSpPr>
            <a:spLocks noGrp="1"/>
          </p:cNvSpPr>
          <p:nvPr>
            <p:ph type="title" idx="4294967295"/>
          </p:nvPr>
        </p:nvSpPr>
        <p:spPr>
          <a:xfrm>
            <a:off x="488950" y="260350"/>
            <a:ext cx="8915400" cy="1143000"/>
          </a:xfrm>
        </p:spPr>
        <p:txBody>
          <a:bodyPr/>
          <a:lstStyle/>
          <a:p>
            <a:r>
              <a:rPr lang="ar-SA" smtClean="0"/>
              <a:t>عناصر المحاضرة</a:t>
            </a:r>
            <a:endParaRPr lang="en-US" smtClean="0"/>
          </a:p>
        </p:txBody>
      </p:sp>
      <p:sp>
        <p:nvSpPr>
          <p:cNvPr id="18434" name="Rectangle 3"/>
          <p:cNvSpPr>
            <a:spLocks noGrp="1"/>
          </p:cNvSpPr>
          <p:nvPr>
            <p:ph type="body" idx="4294967295"/>
          </p:nvPr>
        </p:nvSpPr>
        <p:spPr>
          <a:xfrm>
            <a:off x="488950" y="1628775"/>
            <a:ext cx="8915400" cy="4525963"/>
          </a:xfrm>
        </p:spPr>
        <p:txBody>
          <a:bodyPr/>
          <a:lstStyle/>
          <a:p>
            <a:pPr>
              <a:lnSpc>
                <a:spcPct val="80000"/>
              </a:lnSpc>
              <a:buFontTx/>
              <a:buChar char="-"/>
            </a:pPr>
            <a:r>
              <a:rPr lang="ar-SA" sz="2400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.</a:t>
            </a:r>
          </a:p>
          <a:p>
            <a:pPr>
              <a:lnSpc>
                <a:spcPct val="80000"/>
              </a:lnSpc>
              <a:buFontTx/>
              <a:buNone/>
            </a:pPr>
            <a:endParaRPr lang="ar-SA" sz="2400" b="1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lnSpc>
                <a:spcPct val="80000"/>
              </a:lnSpc>
              <a:buFontTx/>
              <a:buChar char="-"/>
            </a:pPr>
            <a:endParaRPr lang="ar-SA" sz="120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lnSpc>
                <a:spcPct val="80000"/>
              </a:lnSpc>
              <a:buFont typeface="Arial" charset="0"/>
              <a:buNone/>
            </a:pPr>
            <a:endParaRPr lang="en-US" sz="1200" smtClean="0"/>
          </a:p>
          <a:p>
            <a:pPr>
              <a:lnSpc>
                <a:spcPct val="80000"/>
              </a:lnSpc>
              <a:buFont typeface="Arial" charset="0"/>
              <a:buNone/>
            </a:pPr>
            <a:endParaRPr lang="ar-SA" sz="1200" smtClean="0"/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ar-SA" sz="1200" smtClean="0"/>
              <a:t>                        </a:t>
            </a:r>
            <a:endParaRPr lang="en-US" sz="12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9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19458" name="Rectangle 10"/>
          <p:cNvSpPr>
            <a:spLocks noGrp="1"/>
          </p:cNvSpPr>
          <p:nvPr>
            <p:ph type="body" idx="4294967295"/>
          </p:nvPr>
        </p:nvSpPr>
        <p:spPr>
          <a:xfrm>
            <a:off x="488950" y="1855788"/>
            <a:ext cx="8915400" cy="4525962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ar-SA" smtClean="0"/>
              <a:t>                                                       </a:t>
            </a:r>
          </a:p>
          <a:p>
            <a:pPr>
              <a:buFont typeface="Arial" charset="0"/>
              <a:buNone/>
            </a:pPr>
            <a:r>
              <a:rPr lang="ar-SA" smtClean="0"/>
              <a:t>                                                           </a:t>
            </a: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4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20482" name="Rectangle 5"/>
          <p:cNvSpPr>
            <a:spLocks noGrp="1"/>
          </p:cNvSpPr>
          <p:nvPr>
            <p:ph type="body" idx="4294967295"/>
          </p:nvPr>
        </p:nvSpPr>
        <p:spPr>
          <a:xfrm>
            <a:off x="488950" y="1628775"/>
            <a:ext cx="8915400" cy="4525963"/>
          </a:xfrm>
        </p:spPr>
        <p:txBody>
          <a:bodyPr/>
          <a:lstStyle/>
          <a:p>
            <a:pPr rtl="1">
              <a:buFontTx/>
              <a:buNone/>
            </a:pPr>
            <a:endParaRPr lang="ar-SA" b="1" smtClean="0"/>
          </a:p>
          <a:p>
            <a:pPr>
              <a:buFont typeface="Arial" charset="0"/>
              <a:buNone/>
            </a:pPr>
            <a:endParaRPr lang="ar-SA" b="1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4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endParaRPr lang="en-US" b="1" smtClean="0"/>
          </a:p>
        </p:txBody>
      </p:sp>
      <p:sp>
        <p:nvSpPr>
          <p:cNvPr id="21506" name="Rectangle 5"/>
          <p:cNvSpPr>
            <a:spLocks noGrp="1"/>
          </p:cNvSpPr>
          <p:nvPr>
            <p:ph type="body" idx="4294967295"/>
          </p:nvPr>
        </p:nvSpPr>
        <p:spPr>
          <a:xfrm>
            <a:off x="0" y="1700213"/>
            <a:ext cx="8915400" cy="4525962"/>
          </a:xfrm>
        </p:spPr>
        <p:txBody>
          <a:bodyPr/>
          <a:lstStyle/>
          <a:p>
            <a:pPr rtl="1">
              <a:buFont typeface="Arial" charset="0"/>
              <a:buNone/>
            </a:pPr>
            <a:endParaRPr lang="en-US" b="1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4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rtl="1"/>
            <a:r>
              <a:rPr lang="ar-SA" sz="4000" smtClean="0"/>
              <a:t/>
            </a:r>
            <a:br>
              <a:rPr lang="ar-SA" sz="4000" smtClean="0"/>
            </a:br>
            <a:endParaRPr lang="en-US" sz="4000" smtClean="0"/>
          </a:p>
        </p:txBody>
      </p:sp>
      <p:sp>
        <p:nvSpPr>
          <p:cNvPr id="22530" name="Rectangle 5"/>
          <p:cNvSpPr>
            <a:spLocks noGrp="1"/>
          </p:cNvSpPr>
          <p:nvPr>
            <p:ph type="body" idx="4294967295"/>
          </p:nvPr>
        </p:nvSpPr>
        <p:spPr>
          <a:xfrm>
            <a:off x="560388" y="1628775"/>
            <a:ext cx="8915400" cy="4525963"/>
          </a:xfrm>
        </p:spPr>
        <p:txBody>
          <a:bodyPr/>
          <a:lstStyle/>
          <a:p>
            <a:pPr rtl="1">
              <a:buFont typeface="Arial" charset="0"/>
              <a:buNone/>
            </a:pPr>
            <a:endParaRPr lang="ar-SA" b="1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23554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rtl="1"/>
            <a:endParaRPr lang="ar-SA" b="1" smtClean="0"/>
          </a:p>
          <a:p>
            <a:pPr rtl="1"/>
            <a:endParaRPr lang="ar-SA" b="1" smtClean="0"/>
          </a:p>
          <a:p>
            <a:pPr rtl="1"/>
            <a:endParaRPr lang="ar-SA" b="1" smtClean="0"/>
          </a:p>
          <a:p>
            <a:pPr rtl="1"/>
            <a:endParaRPr lang="en-US" b="1" u="sng" smtClean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ar-SA" sz="4000" smtClean="0"/>
              <a:t/>
            </a:r>
            <a:br>
              <a:rPr lang="ar-SA" sz="4000" smtClean="0"/>
            </a:br>
            <a:r>
              <a:rPr lang="ar-SA" sz="4000" smtClean="0"/>
              <a:t/>
            </a:r>
            <a:br>
              <a:rPr lang="ar-SA" sz="4000" smtClean="0"/>
            </a:br>
            <a:r>
              <a:rPr lang="ar-SA" sz="4000" smtClean="0"/>
              <a:t/>
            </a:r>
            <a:br>
              <a:rPr lang="ar-SA" sz="4000" smtClean="0"/>
            </a:br>
            <a:endParaRPr lang="en-US" sz="4000" smtClean="0"/>
          </a:p>
        </p:txBody>
      </p:sp>
      <p:sp>
        <p:nvSpPr>
          <p:cNvPr id="24578" name="Rectangle 3"/>
          <p:cNvSpPr>
            <a:spLocks noGrp="1"/>
          </p:cNvSpPr>
          <p:nvPr>
            <p:ph type="body" idx="4294967295"/>
          </p:nvPr>
        </p:nvSpPr>
        <p:spPr>
          <a:xfrm>
            <a:off x="488950" y="1628775"/>
            <a:ext cx="8915400" cy="4525963"/>
          </a:xfrm>
        </p:spPr>
        <p:txBody>
          <a:bodyPr/>
          <a:lstStyle/>
          <a:p>
            <a:pPr rtl="1">
              <a:buFontTx/>
              <a:buNone/>
            </a:pPr>
            <a:endParaRPr lang="ar-SA" smtClean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/>
          </p:cNvSpPr>
          <p:nvPr>
            <p:ph type="title" idx="4294967295"/>
          </p:nvPr>
        </p:nvSpPr>
        <p:spPr>
          <a:xfrm>
            <a:off x="488950" y="549275"/>
            <a:ext cx="8915400" cy="1143000"/>
          </a:xfrm>
        </p:spPr>
        <p:txBody>
          <a:bodyPr/>
          <a:lstStyle/>
          <a:p>
            <a:endParaRPr lang="en-US" smtClean="0"/>
          </a:p>
        </p:txBody>
      </p:sp>
      <p:sp>
        <p:nvSpPr>
          <p:cNvPr id="25602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rtl="1"/>
            <a:endParaRPr lang="ar-SA" b="1" smtClean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26626" name="Rectangle 3"/>
          <p:cNvSpPr>
            <a:spLocks noGrp="1"/>
          </p:cNvSpPr>
          <p:nvPr>
            <p:ph type="body" idx="4294967295"/>
          </p:nvPr>
        </p:nvSpPr>
        <p:spPr>
          <a:xfrm>
            <a:off x="344488" y="981075"/>
            <a:ext cx="8915400" cy="4525963"/>
          </a:xfrm>
        </p:spPr>
        <p:txBody>
          <a:bodyPr/>
          <a:lstStyle/>
          <a:p>
            <a:pPr rtl="1">
              <a:buFont typeface="Arial" charset="0"/>
              <a:buNone/>
            </a:pPr>
            <a:endParaRPr lang="ar-SA" b="1" smtClean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27650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rtl="1">
              <a:buFont typeface="Arial" charset="0"/>
              <a:buNone/>
            </a:pPr>
            <a:endParaRPr lang="ar-SA" b="1" smtClean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28674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rtl="1">
              <a:buFont typeface="Arial" charset="0"/>
              <a:buNone/>
            </a:pPr>
            <a:endParaRPr lang="en-US" b="1" smtClean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29698" name="Rectangle 3"/>
          <p:cNvSpPr>
            <a:spLocks noGrp="1"/>
          </p:cNvSpPr>
          <p:nvPr>
            <p:ph type="body" idx="4294967295"/>
          </p:nvPr>
        </p:nvSpPr>
        <p:spPr>
          <a:xfrm>
            <a:off x="990600" y="2332038"/>
            <a:ext cx="8915400" cy="4525962"/>
          </a:xfrm>
        </p:spPr>
        <p:txBody>
          <a:bodyPr/>
          <a:lstStyle/>
          <a:p>
            <a:pPr rtl="1">
              <a:buFont typeface="Arial" charset="0"/>
              <a:buNone/>
            </a:pPr>
            <a:endParaRPr lang="ar-SA" b="1" smtClean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b="1" dirty="0" smtClean="0">
                <a:solidFill>
                  <a:srgbClr val="C00000"/>
                </a:solidFill>
              </a:rPr>
              <a:t>توزيع الدرجات</a:t>
            </a:r>
            <a:endParaRPr lang="ar-SA" sz="2800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371600" y="2362200"/>
          <a:ext cx="7086600" cy="2225676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4701011"/>
                <a:gridCol w="2385589"/>
              </a:tblGrid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النشاط 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الدرجة</a:t>
                      </a:r>
                      <a:endParaRPr lang="ar-SA" sz="1800" dirty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المشاركة في منتديات الحوار على البلاك</a:t>
                      </a:r>
                      <a:r>
                        <a:rPr lang="ar-SA" sz="1800" baseline="0" dirty="0" smtClean="0"/>
                        <a:t> بورد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800" dirty="0" smtClean="0"/>
                        <a:t>10 درجات</a:t>
                      </a:r>
                      <a:endParaRPr lang="en-US" sz="1800" dirty="0" smtClean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حضور المحاضرات المسجلة والمحاضرات المباشرة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800" dirty="0" smtClean="0"/>
                        <a:t>10 درجات</a:t>
                      </a:r>
                      <a:endParaRPr lang="en-US" sz="1800" dirty="0" smtClean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الواجبات المنزلية 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10 درجات</a:t>
                      </a:r>
                      <a:endParaRPr lang="ar-SA" sz="1800" dirty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الاختبار النهائي 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70 درجة</a:t>
                      </a:r>
                      <a:endParaRPr lang="ar-SA" sz="1800" dirty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المجموع النهائي 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100 درجة</a:t>
                      </a:r>
                      <a:endParaRPr lang="ar-SA" sz="1800" dirty="0"/>
                    </a:p>
                  </a:txBody>
                  <a:tcPr marT="45733" marB="45733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1747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1748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788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2093</TotalTime>
  <Words>676</Words>
  <Application>Microsoft Office PowerPoint</Application>
  <PresentationFormat>A4 Paper (210x297 mm)‎</PresentationFormat>
  <Paragraphs>107</Paragraphs>
  <Slides>29</Slides>
  <Notes>1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29</vt:i4>
      </vt:variant>
    </vt:vector>
  </HeadingPairs>
  <TitlesOfParts>
    <vt:vector size="30" baseType="lpstr">
      <vt:lpstr>Office Theme</vt:lpstr>
      <vt:lpstr>   </vt:lpstr>
      <vt:lpstr>                  نشأة الدولة العثمانية</vt:lpstr>
      <vt:lpstr>عناصر المحاضرة  :</vt:lpstr>
      <vt:lpstr>الشريحة 4</vt:lpstr>
      <vt:lpstr>أهم سلاطين الدولة العثمانية :</vt:lpstr>
      <vt:lpstr>الشريحة 6</vt:lpstr>
      <vt:lpstr>الشريحة 7</vt:lpstr>
      <vt:lpstr>    </vt:lpstr>
      <vt:lpstr>الشريحة 9</vt:lpstr>
      <vt:lpstr>الشريحة 10</vt:lpstr>
      <vt:lpstr>الشريحة 11</vt:lpstr>
      <vt:lpstr> نشاة الاتراك العثمانيين</vt:lpstr>
      <vt:lpstr>الشريحة 13</vt:lpstr>
      <vt:lpstr>الجهود العسكرية والدينية لعثمان  :</vt:lpstr>
      <vt:lpstr>الشريحة 15</vt:lpstr>
      <vt:lpstr>عناصر المحاضرة</vt:lpstr>
      <vt:lpstr>الشريحة 17</vt:lpstr>
      <vt:lpstr>الشريحة 18</vt:lpstr>
      <vt:lpstr>الشريحة 19</vt:lpstr>
      <vt:lpstr> </vt:lpstr>
      <vt:lpstr>الشريحة 21</vt:lpstr>
      <vt:lpstr>   </vt:lpstr>
      <vt:lpstr>الشريحة 23</vt:lpstr>
      <vt:lpstr>الشريحة 24</vt:lpstr>
      <vt:lpstr>الشريحة 25</vt:lpstr>
      <vt:lpstr>الشريحة 26</vt:lpstr>
      <vt:lpstr>الشريحة 27</vt:lpstr>
      <vt:lpstr>توزيع الدرجات</vt:lpstr>
      <vt:lpstr>الشريحة 29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adminuser</cp:lastModifiedBy>
  <cp:revision>170</cp:revision>
  <dcterms:created xsi:type="dcterms:W3CDTF">2009-10-14T19:14:34Z</dcterms:created>
  <dcterms:modified xsi:type="dcterms:W3CDTF">2012-09-04T08:25:18Z</dcterms:modified>
</cp:coreProperties>
</file>