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378" r:id="rId2"/>
    <p:sldId id="379" r:id="rId3"/>
    <p:sldId id="339" r:id="rId4"/>
    <p:sldId id="338" r:id="rId5"/>
    <p:sldId id="342" r:id="rId6"/>
    <p:sldId id="341" r:id="rId7"/>
    <p:sldId id="340" r:id="rId8"/>
    <p:sldId id="337" r:id="rId9"/>
    <p:sldId id="336" r:id="rId10"/>
    <p:sldId id="346" r:id="rId11"/>
    <p:sldId id="345" r:id="rId12"/>
    <p:sldId id="349" r:id="rId13"/>
    <p:sldId id="351"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Rg st="1" end="57"/>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0000"/>
    <a:srgbClr val="FF3300"/>
    <a:srgbClr val="709256"/>
    <a:srgbClr val="AD9968"/>
    <a:srgbClr val="3B84A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30" autoAdjust="0"/>
    <p:restoredTop sz="86168" autoAdjust="0"/>
  </p:normalViewPr>
  <p:slideViewPr>
    <p:cSldViewPr>
      <p:cViewPr>
        <p:scale>
          <a:sx n="60" d="100"/>
          <a:sy n="60" d="100"/>
        </p:scale>
        <p:origin x="-1626" y="-150"/>
      </p:cViewPr>
      <p:guideLst>
        <p:guide orient="horz" pos="2160"/>
        <p:guide pos="3120"/>
      </p:guideLst>
    </p:cSldViewPr>
  </p:slideViewPr>
  <p:outlineViewPr>
    <p:cViewPr>
      <p:scale>
        <a:sx n="33" d="100"/>
        <a:sy n="33" d="100"/>
      </p:scale>
      <p:origin x="24"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8-27T19:07:48.061" idx="4">
    <p:pos x="10" y="10"/>
    <p:text/>
  </p:cm>
  <p:cm authorId="0" dt="2012-08-27T19:07:49.771" idx="5">
    <p:pos x="106" y="106"/>
    <p:text/>
  </p:cm>
  <p:cm authorId="0" dt="2012-08-27T19:07:50.561" idx="6">
    <p:pos x="202" y="202"/>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976634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ctrTitle"/>
          </p:nvPr>
        </p:nvSpPr>
        <p:spPr>
          <a:xfrm>
            <a:off x="742950" y="213043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2" y="6356354"/>
            <a:ext cx="482600" cy="365125"/>
          </a:xfrm>
          <a:prstGeom prst="rect">
            <a:avLst/>
          </a:prstGeo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1"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2" y="5791204"/>
            <a:ext cx="838200" cy="938645"/>
          </a:xfrm>
          <a:prstGeom prst="rect">
            <a:avLst/>
          </a:prstGeom>
        </p:spPr>
      </p:pic>
      <p:sp>
        <p:nvSpPr>
          <p:cNvPr id="19" name="Rectangle 18"/>
          <p:cNvSpPr/>
          <p:nvPr/>
        </p:nvSpPr>
        <p:spPr>
          <a:xfrm>
            <a:off x="914400" y="658100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6096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2"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dirty="0" smtClean="0"/>
              <a:t>عرب</a:t>
            </a:r>
            <a:endParaRPr lang="en-US" dirty="0"/>
          </a:p>
        </p:txBody>
      </p:sp>
      <p:sp>
        <p:nvSpPr>
          <p:cNvPr id="5130" name="Title 1"/>
          <p:cNvSpPr txBox="1">
            <a:spLocks/>
          </p:cNvSpPr>
          <p:nvPr/>
        </p:nvSpPr>
        <p:spPr bwMode="auto">
          <a:xfrm>
            <a:off x="457202" y="2819400"/>
            <a:ext cx="5099050" cy="19812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r>
              <a:rPr lang="ar-SA" sz="3200" dirty="0" smtClean="0"/>
              <a:t>تاريخ العرب الحديث </a:t>
            </a:r>
          </a:p>
          <a:p>
            <a:pPr algn="ctr"/>
            <a:r>
              <a:rPr lang="ar-SA" sz="2800" b="1" smtClean="0">
                <a:solidFill>
                  <a:srgbClr val="7F7F7F"/>
                </a:solidFill>
                <a:latin typeface="Calibri" pitchFamily="34" charset="0"/>
                <a:cs typeface="Times New Roman" pitchFamily="18" charset="0"/>
              </a:rPr>
              <a:t>د</a:t>
            </a:r>
            <a:r>
              <a:rPr lang="ar-SA" sz="2800" b="1" dirty="0" err="1" smtClean="0">
                <a:solidFill>
                  <a:srgbClr val="7F7F7F"/>
                </a:solidFill>
                <a:latin typeface="Calibri" pitchFamily="34" charset="0"/>
                <a:cs typeface="Times New Roman" pitchFamily="18" charset="0"/>
              </a:rPr>
              <a:t>.</a:t>
            </a:r>
            <a:r>
              <a:rPr lang="ar-SA" sz="2800" b="1" dirty="0" smtClean="0">
                <a:solidFill>
                  <a:srgbClr val="7F7F7F"/>
                </a:solidFill>
                <a:latin typeface="Calibri" pitchFamily="34" charset="0"/>
                <a:cs typeface="Times New Roman" pitchFamily="18" charset="0"/>
              </a:rPr>
              <a:t> نضال داود </a:t>
            </a:r>
            <a:r>
              <a:rPr lang="ar-SA" sz="2800" b="1" dirty="0" err="1" smtClean="0">
                <a:solidFill>
                  <a:srgbClr val="7F7F7F"/>
                </a:solidFill>
                <a:latin typeface="Calibri" pitchFamily="34" charset="0"/>
                <a:cs typeface="Times New Roman" pitchFamily="18" charset="0"/>
              </a:rPr>
              <a:t>المومني</a:t>
            </a:r>
            <a:endParaRPr lang="en-US" sz="28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a:r>
              <a:rPr lang="en-US" sz="3200" dirty="0" smtClean="0"/>
              <a:t>:</a:t>
            </a:r>
            <a:r>
              <a:rPr lang="ar-SA" sz="3200" dirty="0" smtClean="0"/>
              <a:t>                  </a:t>
            </a:r>
            <a:r>
              <a:rPr lang="ar-SA" sz="3600" dirty="0" smtClean="0">
                <a:solidFill>
                  <a:srgbClr val="FF0000"/>
                </a:solidFill>
              </a:rPr>
              <a:t>المحاضرة الثالثة</a:t>
            </a:r>
            <a:endParaRPr lang="ar-SA" sz="3600" dirty="0"/>
          </a:p>
        </p:txBody>
      </p:sp>
      <p:sp>
        <p:nvSpPr>
          <p:cNvPr id="3" name="عنوان فرعي 2"/>
          <p:cNvSpPr>
            <a:spLocks noGrp="1"/>
          </p:cNvSpPr>
          <p:nvPr>
            <p:ph type="subTitle" idx="1"/>
          </p:nvPr>
        </p:nvSpPr>
        <p:spPr/>
        <p:txBody>
          <a:bodyPr/>
          <a:lstStyle/>
          <a:p>
            <a:r>
              <a:rPr lang="ar-SA" b="1" dirty="0" smtClean="0">
                <a:solidFill>
                  <a:srgbClr val="FF0000"/>
                </a:solidFill>
              </a:rPr>
              <a:t>الحكم العثماني للبلاد العربية</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678367"/>
          </a:xfrm>
        </p:spPr>
        <p:txBody>
          <a:bodyPr/>
          <a:lstStyle/>
          <a:p>
            <a:pPr rtl="1"/>
            <a:r>
              <a:rPr lang="ar-SA" sz="1800" b="1" dirty="0" smtClean="0">
                <a:cs typeface="+mn-cs"/>
              </a:rPr>
              <a:t>             سارت الدولة على نظم حكم تتناسب مع طبيعة البلاد العربية وعاداتها وتقاليد أهلها،وبما يتناسب مع فلسفة الحكم العثماني ذاته،ويمكن إجمال ذلك في </a:t>
            </a:r>
            <a:r>
              <a:rPr lang="ar-SA" sz="1800" b="1" dirty="0" err="1" smtClean="0">
                <a:cs typeface="+mn-cs"/>
              </a:rPr>
              <a:t>قسمين:</a:t>
            </a:r>
            <a:endParaRPr lang="ar-SA" sz="1800" b="1" dirty="0" smtClean="0">
              <a:cs typeface="+mn-cs"/>
            </a:endParaRPr>
          </a:p>
          <a:p>
            <a:pPr rtl="1"/>
            <a:r>
              <a:rPr lang="en-US" sz="2000" b="1" u="sng" dirty="0" smtClean="0">
                <a:solidFill>
                  <a:srgbClr val="FF0000"/>
                </a:solidFill>
                <a:cs typeface="+mn-cs"/>
              </a:rPr>
              <a:t>: </a:t>
            </a:r>
            <a:r>
              <a:rPr lang="ar-SA" sz="2000" b="1" u="sng" dirty="0" smtClean="0">
                <a:solidFill>
                  <a:srgbClr val="FF0000"/>
                </a:solidFill>
                <a:cs typeface="+mn-cs"/>
              </a:rPr>
              <a:t>أولاً: الحكم العثماني في المشرق العربي</a:t>
            </a:r>
          </a:p>
          <a:p>
            <a:pPr rtl="1"/>
            <a:r>
              <a:rPr lang="ar-SA" sz="1800" b="1" dirty="0" smtClean="0">
                <a:cs typeface="+mn-cs"/>
              </a:rPr>
              <a:t>               امتدت فترة التنظيمات العثمانية من القرن السادس عشر وحتى نهاية القرن الثامن عشر، والتي بدأت بالضعف بعد عصر السلطان سليمان القانوني وتوقف حركة الفتوح </a:t>
            </a:r>
            <a:r>
              <a:rPr lang="ar-SA" sz="1800" b="1" dirty="0" err="1" smtClean="0">
                <a:cs typeface="+mn-cs"/>
              </a:rPr>
              <a:t>العثمانية.</a:t>
            </a:r>
            <a:r>
              <a:rPr lang="ar-SA" sz="1800" b="1" dirty="0" smtClean="0">
                <a:cs typeface="+mn-cs"/>
              </a:rPr>
              <a:t> وقد وضع العثمانيون تقسيماً إدارياً ومالياً لبلاد المشرق العربي،عرف بنظام الايالات أو الولايات أو </a:t>
            </a:r>
            <a:r>
              <a:rPr lang="ar-SA" sz="1800" b="1" dirty="0" err="1" smtClean="0">
                <a:cs typeface="+mn-cs"/>
              </a:rPr>
              <a:t>الباشويات</a:t>
            </a:r>
            <a:r>
              <a:rPr lang="ar-SA" sz="1800" b="1" dirty="0" smtClean="0">
                <a:cs typeface="+mn-cs"/>
              </a:rPr>
              <a:t>،فكانت بلاد الشام ثلاث </a:t>
            </a:r>
            <a:r>
              <a:rPr lang="ar-SA" sz="1800" b="1" dirty="0" err="1" smtClean="0">
                <a:cs typeface="+mn-cs"/>
              </a:rPr>
              <a:t>باشاويات</a:t>
            </a:r>
            <a:r>
              <a:rPr lang="ar-SA" sz="1800" b="1" dirty="0" smtClean="0">
                <a:cs typeface="+mn-cs"/>
              </a:rPr>
              <a:t> هي: دمشق وحلب وطرابلس،ولكل </a:t>
            </a:r>
            <a:r>
              <a:rPr lang="ar-SA" sz="1800" b="1" dirty="0" err="1" smtClean="0">
                <a:cs typeface="+mn-cs"/>
              </a:rPr>
              <a:t>باشوية</a:t>
            </a:r>
            <a:r>
              <a:rPr lang="ar-SA" sz="1800" b="1" dirty="0" smtClean="0">
                <a:cs typeface="+mn-cs"/>
              </a:rPr>
              <a:t> استقلالها التام عن الأخرى،وخضع هذا التقسيم لتعديلات كثيرة خلال الحكم العثماني.أما الحجاز فقد بقي تحت حكم الأشراف مع إنشاء ولاية </a:t>
            </a:r>
            <a:r>
              <a:rPr lang="ar-SA" sz="1800" b="1" dirty="0" err="1" smtClean="0">
                <a:cs typeface="+mn-cs"/>
              </a:rPr>
              <a:t>به</a:t>
            </a:r>
            <a:r>
              <a:rPr lang="ar-SA" sz="1800" b="1" dirty="0" smtClean="0">
                <a:cs typeface="+mn-cs"/>
              </a:rPr>
              <a:t> قاعدتها جدة، عرفت بولاية </a:t>
            </a:r>
            <a:r>
              <a:rPr lang="ar-SA" sz="1800" b="1" dirty="0" err="1" smtClean="0">
                <a:cs typeface="+mn-cs"/>
              </a:rPr>
              <a:t>الحبش</a:t>
            </a:r>
            <a:r>
              <a:rPr lang="ar-SA" sz="1800" b="1" dirty="0" smtClean="0">
                <a:cs typeface="+mn-cs"/>
              </a:rPr>
              <a:t>، اعتبرت قاعدة للحكم العثماني في الحجاز والبحر الأحمر.أما مصر فقد كانت ولاية متميزة من ولايات الدولة العثمانية.</a:t>
            </a:r>
          </a:p>
          <a:p>
            <a:pPr rtl="1"/>
            <a:r>
              <a:rPr lang="ar-SA" sz="1800" b="1" u="sng" dirty="0" smtClean="0">
                <a:cs typeface="+mn-cs"/>
              </a:rPr>
              <a:t>عناصر الحكم </a:t>
            </a:r>
            <a:r>
              <a:rPr lang="ar-SA" sz="1800" b="1" u="sng" dirty="0" err="1" smtClean="0">
                <a:cs typeface="+mn-cs"/>
              </a:rPr>
              <a:t>العثماني:</a:t>
            </a:r>
            <a:endParaRPr lang="ar-SA" sz="1800" b="1" u="sng" dirty="0" smtClean="0">
              <a:cs typeface="+mn-cs"/>
            </a:endParaRPr>
          </a:p>
          <a:p>
            <a:pPr rtl="1"/>
            <a:r>
              <a:rPr lang="en-US" sz="1800" b="1" dirty="0" smtClean="0">
                <a:effectLst>
                  <a:outerShdw blurRad="38100" dist="38100" dir="2700000" algn="tl">
                    <a:srgbClr val="000000">
                      <a:alpha val="43137"/>
                    </a:srgbClr>
                  </a:outerShdw>
                </a:effectLst>
                <a:cs typeface="+mn-cs"/>
              </a:rPr>
              <a:t>: </a:t>
            </a:r>
            <a:r>
              <a:rPr lang="ar-SA" sz="1800" b="1" dirty="0" smtClean="0">
                <a:effectLst>
                  <a:outerShdw blurRad="38100" dist="38100" dir="2700000" algn="tl">
                    <a:srgbClr val="000000">
                      <a:alpha val="43137"/>
                    </a:srgbClr>
                  </a:outerShdw>
                </a:effectLst>
                <a:cs typeface="+mn-cs"/>
              </a:rPr>
              <a:t>1- الباشا أو </a:t>
            </a:r>
            <a:r>
              <a:rPr lang="ar-SA" sz="1800" b="1" dirty="0" err="1" smtClean="0">
                <a:effectLst>
                  <a:outerShdw blurRad="38100" dist="38100" dir="2700000" algn="tl">
                    <a:srgbClr val="000000">
                      <a:alpha val="43137"/>
                    </a:srgbClr>
                  </a:outerShdw>
                </a:effectLst>
                <a:cs typeface="+mn-cs"/>
              </a:rPr>
              <a:t>الوالي:</a:t>
            </a:r>
            <a:endParaRPr lang="ar-SA" sz="1800" b="1" dirty="0" smtClean="0">
              <a:effectLst>
                <a:outerShdw blurRad="38100" dist="38100" dir="2700000" algn="tl">
                  <a:srgbClr val="000000">
                    <a:alpha val="43137"/>
                  </a:srgbClr>
                </a:outerShdw>
              </a:effectLst>
              <a:cs typeface="+mn-cs"/>
            </a:endParaRPr>
          </a:p>
          <a:p>
            <a:pPr rtl="1"/>
            <a:r>
              <a:rPr lang="ar-SA" sz="1800" b="1" dirty="0" smtClean="0">
                <a:cs typeface="+mn-cs"/>
              </a:rPr>
              <a:t>        له الإشراف على إدارة الولاية،وهو نائب السلطان ويمارس اختصاصاته في الولاية،ومن مهامه رئاسة الديوان الذي يتكون من كبار موظفي الولاية العسكريين والمدنيين،ومن مهامه إنزال العقاب بالمخالفين من رجال الحامية العثمانية،ومراقبة أدائها وعلاقتها بالإدارات المتعددة في الولاية وكذلك بالرعايا،مما ساعد على القضاء على الأعمال المخلة </a:t>
            </a:r>
            <a:r>
              <a:rPr lang="ar-SA" sz="1800" b="1" dirty="0" err="1" smtClean="0">
                <a:cs typeface="+mn-cs"/>
              </a:rPr>
              <a:t>بالأمن.</a:t>
            </a:r>
            <a:r>
              <a:rPr lang="ar-SA" sz="1800" b="1" dirty="0" smtClean="0">
                <a:cs typeface="+mn-cs"/>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p:txBody>
          <a:bodyPr/>
          <a:lstStyle/>
          <a:p>
            <a:pPr rtl="1"/>
            <a:r>
              <a:rPr lang="en-US" sz="1800" b="1" dirty="0" smtClean="0">
                <a:effectLst>
                  <a:outerShdw blurRad="38100" dist="38100" dir="2700000" algn="tl">
                    <a:srgbClr val="000000">
                      <a:alpha val="43137"/>
                    </a:srgbClr>
                  </a:outerShdw>
                </a:effectLst>
              </a:rPr>
              <a:t>: </a:t>
            </a:r>
            <a:r>
              <a:rPr lang="ar-SA" sz="1800" b="1" dirty="0" smtClean="0">
                <a:effectLst>
                  <a:outerShdw blurRad="38100" dist="38100" dir="2700000" algn="tl">
                    <a:srgbClr val="000000">
                      <a:alpha val="43137"/>
                    </a:srgbClr>
                  </a:outerShdw>
                </a:effectLst>
              </a:rPr>
              <a:t>2- الكتخدا أو الوكيل</a:t>
            </a:r>
          </a:p>
          <a:p>
            <a:pPr rtl="1"/>
            <a:r>
              <a:rPr lang="ar-SA" sz="1800" b="1" dirty="0" smtClean="0"/>
              <a:t>كان يعين </a:t>
            </a:r>
            <a:r>
              <a:rPr lang="ar-SA" sz="1800" b="1" dirty="0" err="1" smtClean="0"/>
              <a:t>بمرسوم </a:t>
            </a:r>
            <a:r>
              <a:rPr lang="ar-SA" sz="1800" b="1" dirty="0" smtClean="0"/>
              <a:t>“فرمان“ سلطاني عند تعيين الوالي أو الباشا،ومن اختصاصاته القيام بعمل الباشا في حال تغيبه عن </a:t>
            </a:r>
            <a:r>
              <a:rPr lang="ar-SA" sz="1800" b="1" dirty="0" err="1" smtClean="0"/>
              <a:t>العاصمة،</a:t>
            </a:r>
            <a:endParaRPr lang="ar-SA" sz="1800" b="1" dirty="0" smtClean="0"/>
          </a:p>
          <a:p>
            <a:pPr rtl="1"/>
            <a:r>
              <a:rPr lang="ar-SA" sz="1800" b="1" dirty="0" smtClean="0"/>
              <a:t>أو الخروج على </a:t>
            </a:r>
            <a:r>
              <a:rPr lang="ar-SA" sz="1800" b="1" smtClean="0"/>
              <a:t>رأس  حملة لتأديب </a:t>
            </a:r>
            <a:r>
              <a:rPr lang="ar-SA" sz="1800" b="1" dirty="0" smtClean="0"/>
              <a:t>الخارجين عن القانون،وكان يرأس الديوان الصغير الذي يعقد يومياً.</a:t>
            </a:r>
          </a:p>
          <a:p>
            <a:pPr rtl="1"/>
            <a:endParaRPr lang="ar-SA" sz="1800" b="1" dirty="0" smtClean="0"/>
          </a:p>
          <a:p>
            <a:pPr rtl="1"/>
            <a:r>
              <a:rPr lang="en-US" sz="1800" b="1" dirty="0" smtClean="0">
                <a:effectLst>
                  <a:outerShdw blurRad="38100" dist="38100" dir="2700000" algn="tl">
                    <a:srgbClr val="000000">
                      <a:alpha val="43137"/>
                    </a:srgbClr>
                  </a:outerShdw>
                </a:effectLst>
              </a:rPr>
              <a:t>: </a:t>
            </a:r>
            <a:r>
              <a:rPr lang="ar-SA" sz="1800" b="1" dirty="0" smtClean="0">
                <a:effectLst>
                  <a:outerShdw blurRad="38100" dist="38100" dir="2700000" algn="tl">
                    <a:srgbClr val="000000">
                      <a:alpha val="43137"/>
                    </a:srgbClr>
                  </a:outerShdw>
                </a:effectLst>
              </a:rPr>
              <a:t>3- ناظر الأموال أو الدفتردار</a:t>
            </a:r>
          </a:p>
          <a:p>
            <a:pPr rtl="1"/>
            <a:r>
              <a:rPr lang="ar-SA" sz="1800" b="1" dirty="0" smtClean="0"/>
              <a:t>وحددت اختصاصاته في الإشراف على جمع الأموال السلطانية“الأميرية“،والإشراف على الأمناء والكتاب في تحصيلهم لهذه الأموال،وأن يهتم بمراقبة الدفاتر التي تسجل </a:t>
            </a:r>
            <a:r>
              <a:rPr lang="ar-SA" sz="1800" b="1" dirty="0" err="1" smtClean="0"/>
              <a:t>بها</a:t>
            </a:r>
            <a:r>
              <a:rPr lang="ar-SA" sz="1800" b="1" dirty="0" smtClean="0"/>
              <a:t> الأموال المقررة.</a:t>
            </a:r>
          </a:p>
          <a:p>
            <a:pPr rtl="1"/>
            <a:r>
              <a:rPr lang="en-US" sz="1800" b="1" dirty="0" smtClean="0">
                <a:effectLst>
                  <a:outerShdw blurRad="38100" dist="38100" dir="2700000" algn="tl">
                    <a:srgbClr val="000000">
                      <a:alpha val="43137"/>
                    </a:srgbClr>
                  </a:outerShdw>
                </a:effectLst>
              </a:rPr>
              <a:t>: </a:t>
            </a:r>
            <a:r>
              <a:rPr lang="ar-SA" sz="1800" b="1" dirty="0" smtClean="0">
                <a:effectLst>
                  <a:outerShdw blurRad="38100" dist="38100" dir="2700000" algn="tl">
                    <a:srgbClr val="000000">
                      <a:alpha val="43137"/>
                    </a:srgbClr>
                  </a:outerShdw>
                </a:effectLst>
              </a:rPr>
              <a:t>4- القضاء</a:t>
            </a:r>
          </a:p>
          <a:p>
            <a:pPr rtl="1"/>
            <a:r>
              <a:rPr lang="ar-SA" sz="1800" b="1" dirty="0" smtClean="0"/>
              <a:t>سار القضاء في كل ولاية طبقاً لنظام القضاء في الدولة العثمانية،فكانت الدولة ترسل إلى الولاية قاضي القضاة على المذهب الحنفي،ويتبع الهيئة الإسلامية في الدولة،وقد عرف في الولايات </a:t>
            </a:r>
            <a:r>
              <a:rPr lang="ar-SA" sz="1800" b="1" dirty="0" err="1" smtClean="0"/>
              <a:t>بإسم</a:t>
            </a:r>
            <a:r>
              <a:rPr lang="ar-SA" sz="1800" b="1" dirty="0" smtClean="0"/>
              <a:t>“قاضي عسكر أفندي“أو قاضي </a:t>
            </a:r>
            <a:r>
              <a:rPr lang="ar-SA" sz="1800" b="1" dirty="0" err="1" smtClean="0"/>
              <a:t>الشرع</a:t>
            </a:r>
            <a:r>
              <a:rPr lang="ar-SA" sz="1800" b="1" dirty="0" smtClean="0"/>
              <a:t> </a:t>
            </a:r>
            <a:r>
              <a:rPr lang="ar-SA" sz="1800" b="1" dirty="0" err="1" smtClean="0"/>
              <a:t>.</a:t>
            </a:r>
            <a:r>
              <a:rPr lang="ar-SA" sz="1800" b="1" dirty="0" smtClean="0"/>
              <a:t> وكان قاضي القضاة يقوم بتعيين نواب له في محاكم عاصمة الولاية والمدن الأخرى </a:t>
            </a:r>
            <a:r>
              <a:rPr lang="ar-SA" sz="1800" b="1" dirty="0" err="1" smtClean="0"/>
              <a:t>والنواحي.</a:t>
            </a:r>
            <a:r>
              <a:rPr lang="ar-SA" sz="1800" b="1" dirty="0" smtClean="0"/>
              <a:t> وقاضي القضاة عضو ديوان الباشا،ويشترك في محاسبة الباشا في آخر عهده </a:t>
            </a:r>
            <a:r>
              <a:rPr lang="ar-SA" sz="1800" b="1" dirty="0" err="1" smtClean="0"/>
              <a:t>بالولاية .</a:t>
            </a:r>
            <a:r>
              <a:rPr lang="ar-SA" sz="2000" dirty="0" smtClean="0"/>
              <a:t> </a:t>
            </a:r>
            <a:r>
              <a:rPr lang="ar-SA" sz="1800" b="1" dirty="0" smtClean="0">
                <a:effectLst>
                  <a:outerShdw blurRad="38100" dist="38100" dir="2700000" algn="tl">
                    <a:srgbClr val="000000">
                      <a:alpha val="43137"/>
                    </a:srgbClr>
                  </a:outerShdw>
                </a:effectLst>
              </a:rPr>
              <a:t> </a:t>
            </a:r>
          </a:p>
          <a:p>
            <a:endParaRPr lang="ar-SA" sz="1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r>
              <a:rPr lang="en-US" sz="1800" b="1" dirty="0" smtClean="0">
                <a:effectLst>
                  <a:outerShdw blurRad="38100" dist="38100" dir="2700000" algn="tl">
                    <a:srgbClr val="000000">
                      <a:alpha val="43137"/>
                    </a:srgbClr>
                  </a:outerShdw>
                </a:effectLst>
              </a:rPr>
              <a:t>  :    </a:t>
            </a:r>
            <a:r>
              <a:rPr lang="ar-SA" sz="1800" b="1" dirty="0" smtClean="0">
                <a:effectLst>
                  <a:outerShdw blurRad="38100" dist="38100" dir="2700000" algn="tl">
                    <a:srgbClr val="000000">
                      <a:alpha val="43137"/>
                    </a:srgbClr>
                  </a:outerShdw>
                </a:effectLst>
              </a:rPr>
              <a:t>     </a:t>
            </a:r>
            <a:r>
              <a:rPr lang="ar-SA" sz="2000" b="1" dirty="0" smtClean="0">
                <a:effectLst>
                  <a:outerShdw blurRad="38100" dist="38100" dir="2700000" algn="tl">
                    <a:srgbClr val="000000">
                      <a:alpha val="43137"/>
                    </a:srgbClr>
                  </a:outerShdw>
                </a:effectLst>
              </a:rPr>
              <a:t>5- حكام الأقاليم</a:t>
            </a:r>
          </a:p>
          <a:p>
            <a:r>
              <a:rPr lang="ar-SA" sz="2000" b="1" dirty="0" smtClean="0"/>
              <a:t>        عين لأقاليم كل ولاية حكام من السناجق والكشاف،وعليهم تحصيل أقساط الأراضي وخراجها،وأن يعمل الحاكم كل جهده ألا تصاب قرية بالخراب.وفي حالة تقصيره يحاسب من الوالي وناظر الأموال،وحكام الأقاليم </a:t>
            </a:r>
            <a:r>
              <a:rPr lang="ar-SA" sz="2000" b="1" dirty="0" err="1" smtClean="0"/>
              <a:t>مسؤولون</a:t>
            </a:r>
            <a:r>
              <a:rPr lang="ar-SA" sz="2000" b="1" dirty="0" smtClean="0"/>
              <a:t> عن الإشراف على ترميم الجسور،وحفظ الأمن وحراسة البلاد من غارات </a:t>
            </a:r>
            <a:r>
              <a:rPr lang="ar-SA" sz="2000" b="1" dirty="0" err="1" smtClean="0"/>
              <a:t>العربان.</a:t>
            </a:r>
            <a:r>
              <a:rPr lang="ar-SA" sz="2000" b="1" dirty="0" smtClean="0"/>
              <a:t> وتحذير الكشاف من ظلم الفلاحين،وأن لا يعملوا على إحياء جرائم سبق أن حكم فيها.</a:t>
            </a:r>
          </a:p>
          <a:p>
            <a:endParaRPr lang="ar-SA" sz="2000" b="1" dirty="0" smtClean="0"/>
          </a:p>
          <a:p>
            <a:r>
              <a:rPr lang="en-US" sz="2000" b="1" dirty="0" smtClean="0">
                <a:effectLst>
                  <a:outerShdw blurRad="38100" dist="38100" dir="2700000" algn="tl">
                    <a:srgbClr val="000000">
                      <a:alpha val="43137"/>
                    </a:srgbClr>
                  </a:outerShdw>
                </a:effectLst>
              </a:rPr>
              <a:t>:</a:t>
            </a:r>
            <a:r>
              <a:rPr lang="ar-SA" sz="2000" b="1" dirty="0" smtClean="0">
                <a:effectLst>
                  <a:outerShdw blurRad="38100" dist="38100" dir="2700000" algn="tl">
                    <a:srgbClr val="000000">
                      <a:alpha val="43137"/>
                    </a:srgbClr>
                  </a:outerShdw>
                </a:effectLst>
              </a:rPr>
              <a:t>6- مشايخ العربان </a:t>
            </a:r>
          </a:p>
          <a:p>
            <a:r>
              <a:rPr lang="ar-SA" sz="2000" b="1" dirty="0" smtClean="0"/>
              <a:t>     من مسؤولياتهم تعمير البلاد والمزارع في مناطق نفوذهم،وكذلك حماية البلاد من المفسدين من طائفة العربان، </a:t>
            </a:r>
            <a:r>
              <a:rPr lang="ar-SA" sz="2000" b="1" dirty="0" err="1" smtClean="0"/>
              <a:t>ومعاقبتهم.</a:t>
            </a:r>
            <a:r>
              <a:rPr lang="ar-SA" sz="2000" b="1" dirty="0" smtClean="0"/>
              <a:t> كما ضمن لهم النظام،الحماية من جور أمير الأمراء“الوالي أو الباشا“،فلا يجوز له عزل أحد مشايخ </a:t>
            </a:r>
            <a:r>
              <a:rPr lang="ar-SA" sz="2000" b="1" dirty="0" err="1" smtClean="0"/>
              <a:t>العربان.</a:t>
            </a:r>
            <a:r>
              <a:rPr lang="ar-SA" sz="2000" b="1" dirty="0" smtClean="0"/>
              <a:t> ويقوم مشايخ العربان بتقديم الأموال السلطانية المطلوبة منهم إلى الوالي، وهذه الاختصاصات ضمنت ولاء مشايخ العربان وعدم إثارتهم للفتن.وتحولوا خلال فترة الحكم العثماني إلى عامل إيجابي يعد أن كانوا عاملاً </a:t>
            </a:r>
            <a:r>
              <a:rPr lang="ar-SA" sz="2000" b="1" dirty="0" err="1" smtClean="0"/>
              <a:t>سلبياً .</a:t>
            </a:r>
            <a:r>
              <a:rPr lang="ar-SA" sz="2000" b="1" dirty="0" smtClean="0"/>
              <a:t>    </a:t>
            </a:r>
          </a:p>
          <a:p>
            <a:r>
              <a:rPr lang="ar-SA" sz="1800" b="1" dirty="0" smtClean="0">
                <a:effectLst>
                  <a:outerShdw blurRad="38100" dist="38100" dir="2700000" algn="tl">
                    <a:srgbClr val="000000">
                      <a:alpha val="43137"/>
                    </a:srgbClr>
                  </a:outerShdw>
                </a:effectLst>
              </a:rPr>
              <a:t>  </a:t>
            </a:r>
            <a:endParaRPr lang="ar-SA" sz="18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p:txBody>
          <a:bodyPr/>
          <a:lstStyle/>
          <a:p>
            <a:pPr rtl="1"/>
            <a:r>
              <a:rPr lang="ar-SA" sz="2000" b="1" dirty="0" smtClean="0"/>
              <a:t>            وتجدر الإشارة إلى أنه رغم امتداد النفوذ العثماني على المشرق العربي إلا أن نقطة ضعفه كانت في منطقة الخليج العربي،لأن النفوذ العثماني لم يمتد إليها إلا في القرن التاسع عشر،بعد أن تعرضت هذه الحدود إلى النفوذ الأوروبي البرتغالي فالهولندي فالانجليزي ثم الروسي.</a:t>
            </a:r>
          </a:p>
          <a:p>
            <a:pPr rtl="1"/>
            <a:r>
              <a:rPr lang="ar-SA" sz="2000" b="1" dirty="0" smtClean="0"/>
              <a:t>          وكان ضم الدولة العثمانية للمشرق العربي  قد صبغها بصبغة شرقية إسلامية،واستطاعت الدولة العثمانية أن تدفع عن المنطقة خطر الاستعمار الأوروبي حتى أواخر القرن الثامن عشر، وربما خوفها من هذا الاستعمار ساهم في عزلة المنطقة العربية سياسياً واقتصاديا وحضارياً عن الأحداث الدولية.</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0000"/>
                </a:solidFill>
              </a:rPr>
              <a:t>سمات الحكم العثماني للمشرق </a:t>
            </a:r>
            <a:r>
              <a:rPr lang="ar-SA" sz="2400" b="1" dirty="0" err="1" smtClean="0">
                <a:solidFill>
                  <a:srgbClr val="FF0000"/>
                </a:solidFill>
              </a:rPr>
              <a:t>العربي:</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678367"/>
          </a:xfrm>
        </p:spPr>
        <p:txBody>
          <a:bodyPr/>
          <a:lstStyle/>
          <a:p>
            <a:pPr rtl="1"/>
            <a:r>
              <a:rPr lang="ar-SA" sz="2000" b="1" dirty="0" smtClean="0"/>
              <a:t>               - تميز بأنه حكم غير مباشر قام على أن للدولة وظائف لا تتعداها،انحصرت في الدفاع عن الولايات ضد الأخطار الخارجية،الذي كان من واجب الجيش إلى جانب حفظ الأمن الداخلي،وتحصيل الأموال الأميرية،والفصل بين السكان في </a:t>
            </a:r>
            <a:r>
              <a:rPr lang="ar-SA" sz="2000" b="1" dirty="0" err="1" smtClean="0"/>
              <a:t>الخصومات.</a:t>
            </a:r>
            <a:r>
              <a:rPr lang="ar-SA" sz="2000" b="1" dirty="0" smtClean="0"/>
              <a:t> واعتبرت الدولة العثمانية الخدمات العامة كالتعليم والصحة خارج مسؤولياتها وتركتها للأفراد والجماعات، لذلك كان تأثير الحكم العثماني محدود في المجتمعات الإسلامية في المشرق العربي واحتفظت تلك المجتمعات بثقافاتها المحلية وتقاليدها التي كانت قبل الحكم العثماني.</a:t>
            </a:r>
          </a:p>
          <a:p>
            <a:pPr rtl="1"/>
            <a:r>
              <a:rPr lang="ar-SA" sz="2000" b="1" dirty="0" smtClean="0"/>
              <a:t>             - كان الحكم العثماني في بعض مناطق المشرق سطحياً أو اسمياً،مثل أجزاء من شبه الجزيرة العربية ولبنان وبعض أجزاء سورية.</a:t>
            </a:r>
          </a:p>
          <a:p>
            <a:pPr rtl="1"/>
            <a:r>
              <a:rPr lang="ar-SA" sz="2000" b="1" dirty="0" smtClean="0"/>
              <a:t>            - كان حكماً عسكرياً،وأصبح الجيش أداة من أدوات الحكم،وشاركت الحاميات العثمانية في الولايات مشاركة فعلية في إدارة البلاد، بل واستغلالهاً والحصول على كثير من الامتيازات الخاصة بهم كما حدث في مصر.</a:t>
            </a:r>
          </a:p>
          <a:p>
            <a:pPr rtl="1"/>
            <a:r>
              <a:rPr lang="ar-SA" sz="2000" b="1" dirty="0" smtClean="0"/>
              <a:t>       -  اتسم الحكم العثماني بالجمود؛لأن الدولة لم تحاول بعد عهدي سليم وسليمان إحداث تغيير في القوانين السابقة باعتبار أساليب الحكم البسيطة أصلح لكل من الحكام والمحكومين.</a:t>
            </a:r>
            <a:endParaRPr lang="ar-SA"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2000" dirty="0" smtClean="0"/>
              <a:t>              </a:t>
            </a:r>
            <a:r>
              <a:rPr lang="ar-SA" sz="2000" b="1" dirty="0" smtClean="0"/>
              <a:t>وخلاصة الأمر فإن السلطة الإدارية في الولايات العثمانية لم تكن مركزة في هيئة إدارية واحدة،إنما تكونت من عدة هيئات تتنازع الاختصاصات مما ساهم في إحداث خلل في النظام من وقت لآخر،ومن ولاية لأخرى،ولذلك شهد المشرق العربي وبصورة مستمرة ثورات الجند ضد الولاة، وضد الإدارة العثمانية برمتها، مما أضعف الإدارة،ودخلت أجهزة الحكم في صراع مستمر فيما </a:t>
            </a:r>
            <a:r>
              <a:rPr lang="ar-SA" sz="2000" b="1" dirty="0" err="1" smtClean="0"/>
              <a:t>بينها.</a:t>
            </a:r>
            <a:r>
              <a:rPr lang="ar-SA" sz="2000" b="1" dirty="0" smtClean="0"/>
              <a:t> وقد يكون فهم العثمانيين لوظيفة الدولة ولتكوين المجتمع هو </a:t>
            </a:r>
            <a:r>
              <a:rPr lang="ar-SA" sz="2000" b="1" dirty="0" err="1" smtClean="0"/>
              <a:t>المسؤول</a:t>
            </a:r>
            <a:r>
              <a:rPr lang="ar-SA" sz="2000" b="1" dirty="0" smtClean="0"/>
              <a:t> في المقام الأول عن ضعف حكمهم، وأصبحت كل طائفة من طوائف المجتمع تخضع لدستورها غير المكتوب أكثر من خضوعها للنظم الحكومية،الأمر الذي رحبت </a:t>
            </a:r>
            <a:r>
              <a:rPr lang="ar-SA" sz="2000" b="1" dirty="0" err="1" smtClean="0"/>
              <a:t>به</a:t>
            </a:r>
            <a:r>
              <a:rPr lang="ar-SA" sz="2000" b="1" dirty="0" smtClean="0"/>
              <a:t> الحكومة لأنه يريحها من كثير من الأعباء،التي هي في الأصل من صميم وظائف الدولة،لكنها تنازلت عنها طواعية طبقاً لسياستها العامة القائمة على عدم التدخل في أمور السكان، وتركتها تسير وفقاً لنظام كل طائفة،أو للنظام الذي يرتضونه لتسيير </a:t>
            </a:r>
            <a:r>
              <a:rPr lang="ar-SA" sz="2000" b="1" dirty="0" err="1" smtClean="0"/>
              <a:t>أمورهم .</a:t>
            </a:r>
            <a:r>
              <a:rPr lang="ar-SA" sz="2000" dirty="0" smtClean="0"/>
              <a:t>       </a:t>
            </a:r>
            <a:endParaRPr lang="ar-SA"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ثانيا </a:t>
            </a:r>
            <a:r>
              <a:rPr lang="ar-SA" sz="2400" b="1" dirty="0" smtClean="0">
                <a:solidFill>
                  <a:srgbClr val="FF0000"/>
                </a:solidFill>
              </a:rPr>
              <a:t>: الحكم العثماني في المغرب </a:t>
            </a:r>
            <a:r>
              <a:rPr lang="ar-SA" sz="2400" b="1" dirty="0" err="1" smtClean="0">
                <a:solidFill>
                  <a:srgbClr val="FF0000"/>
                </a:solidFill>
              </a:rPr>
              <a:t>العربي :</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2000" b="1" dirty="0" smtClean="0"/>
              <a:t>                 تكونت في شمال أفريقيا ثلاث ولايات عثمانية،كانت حسب ترتيب تكوينها: الجزائر، طرابلس، </a:t>
            </a:r>
            <a:r>
              <a:rPr lang="ar-SA" sz="2000" b="1" dirty="0" err="1" smtClean="0"/>
              <a:t>تونس.</a:t>
            </a:r>
            <a:r>
              <a:rPr lang="ar-SA" sz="2000" b="1" dirty="0" smtClean="0"/>
              <a:t> حمل حاكم الجزائر لقب“</a:t>
            </a:r>
            <a:r>
              <a:rPr lang="ar-SA" sz="2000" b="1" dirty="0" err="1" smtClean="0"/>
              <a:t>بيكلربيك</a:t>
            </a:r>
            <a:r>
              <a:rPr lang="ar-SA" sz="2000" b="1" dirty="0" smtClean="0"/>
              <a:t>“ أي رئيس البكوات،وعام </a:t>
            </a:r>
            <a:r>
              <a:rPr lang="ar-SA" sz="2000" b="1" dirty="0" err="1" smtClean="0"/>
              <a:t>1590م</a:t>
            </a:r>
            <a:r>
              <a:rPr lang="ar-SA" sz="2000" b="1" dirty="0" smtClean="0"/>
              <a:t>، وعلى أثر ثورة عسكرية انفصلت تونس عن الجزائر، وحمل حاكمها لقب“</a:t>
            </a:r>
            <a:r>
              <a:rPr lang="ar-SA" sz="2000" b="1" dirty="0" err="1" smtClean="0"/>
              <a:t>الداي</a:t>
            </a:r>
            <a:r>
              <a:rPr lang="ar-SA" sz="2000" b="1" dirty="0" smtClean="0"/>
              <a:t>“ واتصل باستانبول مباشرة، وتحولت الجزائر إلى </a:t>
            </a:r>
            <a:r>
              <a:rPr lang="ar-SA" sz="2000" b="1" dirty="0" err="1" smtClean="0"/>
              <a:t>باشوية.</a:t>
            </a:r>
            <a:r>
              <a:rPr lang="ar-SA" sz="2000" b="1" dirty="0" smtClean="0"/>
              <a:t> وتمتعت ولايات شمال أفريقيا بشبه استغلال، حتى تأسست بعض الأسر الحاكمة،مثل الأسرة الحسينية في تونس والأسرة </a:t>
            </a:r>
            <a:r>
              <a:rPr lang="ar-SA" sz="2000" b="1" dirty="0" err="1" smtClean="0"/>
              <a:t>القرمانلية</a:t>
            </a:r>
            <a:r>
              <a:rPr lang="ar-SA" sz="2000" b="1" dirty="0" smtClean="0"/>
              <a:t> في طرابلس.بينما سيطر الجند ورجال البحرية على الجزائر، وأصبح رمز التبعية للدولة العثمانية،هو استصدار الفرمانات لتعيين الحكام الذين اختارهم </a:t>
            </a:r>
            <a:r>
              <a:rPr lang="ar-SA" sz="2000" b="1" dirty="0" err="1" smtClean="0"/>
              <a:t>الأوجاق</a:t>
            </a:r>
            <a:r>
              <a:rPr lang="ar-SA" sz="2000" b="1" dirty="0" smtClean="0"/>
              <a:t>“المجلس الأعلى للجند“،والدعوة للسلطان في خطب الجمعة،وإرسال المعونات العسكرية للدولة في حروبها.</a:t>
            </a:r>
          </a:p>
          <a:p>
            <a:pPr rtl="1"/>
            <a:r>
              <a:rPr lang="ar-SA" sz="2000" b="1" dirty="0" smtClean="0"/>
              <a:t>             وقد شهدت</a:t>
            </a:r>
            <a:r>
              <a:rPr lang="ar-SA" sz="2000" b="1" u="sng" dirty="0" smtClean="0"/>
              <a:t> ا</a:t>
            </a:r>
            <a:r>
              <a:rPr lang="ar-SA" sz="2000" b="1" u="sng" dirty="0" smtClean="0">
                <a:solidFill>
                  <a:srgbClr val="FF0000"/>
                </a:solidFill>
              </a:rPr>
              <a:t>لجزائر </a:t>
            </a:r>
            <a:r>
              <a:rPr lang="ar-SA" sz="2000" b="1" dirty="0" smtClean="0"/>
              <a:t>عدة تغييرات في نظام الحكم خلال العهد العثماني،ابتداءً من فترة حكم </a:t>
            </a:r>
            <a:r>
              <a:rPr lang="ar-SA" sz="2000" b="1" dirty="0" err="1" smtClean="0"/>
              <a:t>البيكلربكوات</a:t>
            </a:r>
            <a:r>
              <a:rPr lang="ar-SA" sz="2000" b="1" dirty="0" smtClean="0"/>
              <a:t> (1518-1588)،ثم تحولت الجزائر إلى ولاية عادية يتولاها أحد الباشاوات الذين يعينون لمدة ثلاث سنوات </a:t>
            </a:r>
            <a:r>
              <a:rPr lang="ar-SA" sz="2000" b="1" dirty="0" err="1" smtClean="0"/>
              <a:t>فقط.</a:t>
            </a:r>
            <a:r>
              <a:rPr lang="ar-SA" sz="2000" b="1" dirty="0" smtClean="0"/>
              <a:t> ثم سيطر </a:t>
            </a:r>
            <a:r>
              <a:rPr lang="ar-SA" sz="2000" b="1" dirty="0" err="1" smtClean="0"/>
              <a:t>الأوجاق</a:t>
            </a:r>
            <a:r>
              <a:rPr lang="ar-SA" sz="2000" b="1" dirty="0" smtClean="0"/>
              <a:t> على الحكم في الجزائر عام 1588-1659، وفي عام </a:t>
            </a:r>
            <a:r>
              <a:rPr lang="ar-SA" sz="2000" b="1" dirty="0" err="1" smtClean="0"/>
              <a:t>1659م</a:t>
            </a:r>
            <a:r>
              <a:rPr lang="ar-SA" sz="2000" b="1" dirty="0" smtClean="0"/>
              <a:t> انتقلت السلطة إلى </a:t>
            </a:r>
            <a:r>
              <a:rPr lang="ar-SA" sz="2000" b="1" dirty="0" err="1" smtClean="0"/>
              <a:t>الأوجاق</a:t>
            </a:r>
            <a:r>
              <a:rPr lang="ar-SA" sz="2000" b="1" dirty="0" smtClean="0"/>
              <a:t> الذي نصب أحد </a:t>
            </a:r>
            <a:r>
              <a:rPr lang="ar-SA" sz="2000" b="1" dirty="0" err="1" smtClean="0"/>
              <a:t>أعضائه </a:t>
            </a:r>
            <a:r>
              <a:rPr lang="ar-SA" sz="2000" b="1" dirty="0" smtClean="0"/>
              <a:t>(</a:t>
            </a:r>
            <a:r>
              <a:rPr lang="ar-SA" sz="2000" b="1" dirty="0" err="1" smtClean="0"/>
              <a:t>دايا</a:t>
            </a:r>
            <a:r>
              <a:rPr lang="ar-SA" sz="2000" b="1" dirty="0" smtClean="0"/>
              <a:t>) على النمط المتبع في </a:t>
            </a:r>
            <a:r>
              <a:rPr lang="ar-SA" sz="2000" b="1" dirty="0" err="1" smtClean="0"/>
              <a:t>تونس.</a:t>
            </a:r>
            <a:r>
              <a:rPr lang="ar-SA" sz="2000" b="1" dirty="0" smtClean="0"/>
              <a:t> ثم مرت الجزائر بفترة من الفوضى(1659-</a:t>
            </a:r>
            <a:r>
              <a:rPr lang="ar-SA" sz="2000" b="1" dirty="0" err="1" smtClean="0"/>
              <a:t>1671م</a:t>
            </a:r>
            <a:r>
              <a:rPr lang="ar-SA" sz="2000" b="1" dirty="0" smtClean="0"/>
              <a:t>) وسيطر الانكشارية على </a:t>
            </a:r>
            <a:r>
              <a:rPr lang="ar-SA" sz="2000" b="1" dirty="0" err="1" smtClean="0"/>
              <a:t>السلطة .</a:t>
            </a:r>
            <a:r>
              <a:rPr lang="ar-SA" sz="2000" b="1" dirty="0" smtClean="0"/>
              <a:t>   </a:t>
            </a:r>
            <a:endParaRPr lang="ar-SA"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678367"/>
          </a:xfrm>
        </p:spPr>
        <p:txBody>
          <a:bodyPr/>
          <a:lstStyle/>
          <a:p>
            <a:pPr rtl="1"/>
            <a:r>
              <a:rPr lang="ar-SA" sz="1800" dirty="0" smtClean="0"/>
              <a:t>                 </a:t>
            </a:r>
            <a:r>
              <a:rPr lang="ar-SA" sz="2000" b="1" dirty="0" smtClean="0"/>
              <a:t>وكانت الفترة الرابعة(1671-</a:t>
            </a:r>
            <a:r>
              <a:rPr lang="ar-SA" sz="2000" b="1" dirty="0" err="1" smtClean="0"/>
              <a:t>1830م</a:t>
            </a:r>
            <a:r>
              <a:rPr lang="ar-SA" sz="2000" b="1" dirty="0" smtClean="0"/>
              <a:t>) قد امتازت باختفاء الصراع بين الانكشارية ورؤساء البحر،واستقر بعض </a:t>
            </a:r>
            <a:r>
              <a:rPr lang="ar-SA" sz="2000" b="1" dirty="0" err="1" smtClean="0"/>
              <a:t>الدايات</a:t>
            </a:r>
            <a:r>
              <a:rPr lang="ar-SA" sz="2000" b="1" dirty="0" smtClean="0"/>
              <a:t> في الحكم لفترة </a:t>
            </a:r>
            <a:r>
              <a:rPr lang="ar-SA" sz="2000" b="1" dirty="0" err="1" smtClean="0"/>
              <a:t>طويلة.</a:t>
            </a:r>
            <a:r>
              <a:rPr lang="ar-SA" sz="2000" b="1" dirty="0" smtClean="0"/>
              <a:t> وحمل </a:t>
            </a:r>
            <a:r>
              <a:rPr lang="ar-SA" sz="2000" b="1" dirty="0" err="1" smtClean="0"/>
              <a:t>دايات</a:t>
            </a:r>
            <a:r>
              <a:rPr lang="ar-SA" sz="2000" b="1" dirty="0" smtClean="0"/>
              <a:t> الجزائر منذ عام </a:t>
            </a:r>
            <a:r>
              <a:rPr lang="ar-SA" sz="2000" b="1" dirty="0" err="1" smtClean="0"/>
              <a:t>1710م</a:t>
            </a:r>
            <a:r>
              <a:rPr lang="ar-SA" sz="2000" b="1" dirty="0" smtClean="0"/>
              <a:t>، </a:t>
            </a:r>
            <a:r>
              <a:rPr lang="ar-SA" sz="2000" b="1" dirty="0" err="1" smtClean="0"/>
              <a:t>لقب “باشا“.</a:t>
            </a:r>
            <a:endParaRPr lang="ar-SA" sz="2000" b="1" dirty="0" smtClean="0"/>
          </a:p>
          <a:p>
            <a:pPr rtl="1"/>
            <a:r>
              <a:rPr lang="ar-SA" sz="2000" b="1" dirty="0" smtClean="0"/>
              <a:t>               ولما استقر نظام </a:t>
            </a:r>
            <a:r>
              <a:rPr lang="ar-SA" sz="2000" b="1" dirty="0" err="1" smtClean="0"/>
              <a:t>الدايات</a:t>
            </a:r>
            <a:r>
              <a:rPr lang="ar-SA" sz="2000" b="1" dirty="0" smtClean="0"/>
              <a:t> تكون في مدينة الجزائر ديوان مستقل مكون من خمسة أعضاء أشبه بمجلس الوزراء.اختص كل عضو بناحية من نواحي </a:t>
            </a:r>
            <a:r>
              <a:rPr lang="ar-SA" sz="2000" b="1" dirty="0" err="1" smtClean="0"/>
              <a:t>الإدارة.</a:t>
            </a:r>
            <a:r>
              <a:rPr lang="ar-SA" sz="2000" b="1" dirty="0" smtClean="0"/>
              <a:t> وتجمع لدى </a:t>
            </a:r>
            <a:r>
              <a:rPr lang="ar-SA" sz="2000" b="1" dirty="0" err="1" smtClean="0"/>
              <a:t>الدايات</a:t>
            </a:r>
            <a:r>
              <a:rPr lang="ar-SA" sz="2000" b="1" dirty="0" smtClean="0"/>
              <a:t> ثروة ضخمة من الهدايا، ومن نصيبهم من غنائم البحر، والإتاوات التي كان يدفعها لهم حكام </a:t>
            </a:r>
            <a:r>
              <a:rPr lang="ar-SA" sz="2000" b="1" dirty="0" err="1" smtClean="0"/>
              <a:t>الأقاليم.</a:t>
            </a:r>
            <a:r>
              <a:rPr lang="ar-SA" sz="2000" b="1" dirty="0" smtClean="0"/>
              <a:t> وكانت الجزائر مقسمة إلى ثلاث أقاليم </a:t>
            </a:r>
            <a:r>
              <a:rPr lang="ar-SA" sz="2000" b="1" dirty="0" err="1" smtClean="0"/>
              <a:t>هي </a:t>
            </a:r>
            <a:r>
              <a:rPr lang="ar-SA" sz="2000" b="1" dirty="0" smtClean="0"/>
              <a:t>: قسطنطينية في الشرق ووهران في الغرب </a:t>
            </a:r>
            <a:r>
              <a:rPr lang="ar-SA" sz="2000" b="1" dirty="0" err="1" smtClean="0"/>
              <a:t>وتيطرى</a:t>
            </a:r>
            <a:r>
              <a:rPr lang="ar-SA" sz="2000" b="1" dirty="0" smtClean="0"/>
              <a:t> في </a:t>
            </a:r>
            <a:r>
              <a:rPr lang="ar-SA" sz="2000" b="1" dirty="0" err="1" smtClean="0"/>
              <a:t>الوسط.</a:t>
            </a:r>
            <a:r>
              <a:rPr lang="ar-SA" sz="2000" b="1" dirty="0" smtClean="0"/>
              <a:t> وكان يحكمها بكوات أشبه بملتزمين يؤدون مبالغ معينة </a:t>
            </a:r>
            <a:r>
              <a:rPr lang="ar-SA" sz="2000" b="1" dirty="0" err="1" smtClean="0"/>
              <a:t>للداي</a:t>
            </a:r>
            <a:r>
              <a:rPr lang="ar-SA" sz="2000" b="1" dirty="0" smtClean="0"/>
              <a:t> </a:t>
            </a:r>
            <a:r>
              <a:rPr lang="ar-SA" sz="2000" b="1" dirty="0" err="1" smtClean="0"/>
              <a:t>.</a:t>
            </a:r>
            <a:endParaRPr lang="ar-SA" sz="2000" b="1" dirty="0" smtClean="0"/>
          </a:p>
          <a:p>
            <a:pPr rtl="1"/>
            <a:r>
              <a:rPr lang="ar-SA" sz="2000" b="1" dirty="0" smtClean="0"/>
              <a:t>               أما النظام الإداري في </a:t>
            </a:r>
            <a:r>
              <a:rPr lang="ar-SA" sz="2000" b="1" u="sng" dirty="0" smtClean="0">
                <a:solidFill>
                  <a:srgbClr val="FF0000"/>
                </a:solidFill>
              </a:rPr>
              <a:t>تونس</a:t>
            </a:r>
            <a:r>
              <a:rPr lang="ar-SA" sz="2000" b="1" dirty="0" smtClean="0"/>
              <a:t>، فقد استفاد سنان باشا عقب فتحها عام </a:t>
            </a:r>
            <a:r>
              <a:rPr lang="ar-SA" sz="2000" b="1" dirty="0" err="1" smtClean="0"/>
              <a:t>1574م</a:t>
            </a:r>
            <a:r>
              <a:rPr lang="ar-SA" sz="2000" b="1" dirty="0" smtClean="0"/>
              <a:t>، من النظم التي كانت سائدة في عهد </a:t>
            </a:r>
            <a:r>
              <a:rPr lang="ar-SA" sz="2000" b="1" dirty="0" err="1" smtClean="0"/>
              <a:t>الحفصيين.</a:t>
            </a:r>
            <a:r>
              <a:rPr lang="ar-SA" sz="2000" b="1" dirty="0" smtClean="0"/>
              <a:t> ولما شعرت حامية تونس بقوتها أرادت الانفصال عن الجزائر،واختارت أحد أفرادها حاكم للنيابة </a:t>
            </a:r>
            <a:r>
              <a:rPr lang="ar-SA" sz="2000" b="1" dirty="0" err="1" smtClean="0"/>
              <a:t>بإسم</a:t>
            </a:r>
            <a:r>
              <a:rPr lang="ar-SA" sz="2000" b="1" dirty="0" smtClean="0"/>
              <a:t>( </a:t>
            </a:r>
            <a:r>
              <a:rPr lang="ar-SA" sz="2000" b="1" dirty="0" err="1" smtClean="0"/>
              <a:t>الداي) </a:t>
            </a:r>
            <a:r>
              <a:rPr lang="ar-SA" sz="2000" b="1" dirty="0" smtClean="0"/>
              <a:t>، ووافقت حكومة الآستانة على ذلك عام </a:t>
            </a:r>
            <a:r>
              <a:rPr lang="ar-SA" sz="2000" b="1" dirty="0" err="1" smtClean="0"/>
              <a:t>1590م</a:t>
            </a:r>
            <a:r>
              <a:rPr lang="ar-SA" sz="2000" b="1" dirty="0" smtClean="0"/>
              <a:t> </a:t>
            </a:r>
            <a:r>
              <a:rPr lang="ar-SA" sz="2000" b="1" dirty="0" err="1" smtClean="0"/>
              <a:t>.</a:t>
            </a:r>
            <a:r>
              <a:rPr lang="ar-SA" sz="2000" b="1" dirty="0" smtClean="0"/>
              <a:t> ولما تولى الأسطى مراد( 1637-</a:t>
            </a:r>
            <a:r>
              <a:rPr lang="ar-SA" sz="2000" b="1" dirty="0" err="1" smtClean="0"/>
              <a:t>1640م</a:t>
            </a:r>
            <a:r>
              <a:rPr lang="ar-SA" sz="2000" b="1" dirty="0" smtClean="0"/>
              <a:t>)، الذي كان أحد حكام الأقاليم،استطاع أن يخضع حكومة </a:t>
            </a:r>
            <a:r>
              <a:rPr lang="ar-SA" sz="2000" b="1" dirty="0" err="1" smtClean="0"/>
              <a:t>الداي</a:t>
            </a:r>
            <a:r>
              <a:rPr lang="ar-SA" sz="2000" b="1" dirty="0" smtClean="0"/>
              <a:t> في تونس لنفوذه الشخصي، وتمكن من توريث الحكم للأسرة </a:t>
            </a:r>
            <a:r>
              <a:rPr lang="ar-SA" sz="2000" b="1" dirty="0" err="1" smtClean="0"/>
              <a:t>المرادية</a:t>
            </a:r>
            <a:r>
              <a:rPr lang="ar-SA" sz="2000" b="1" dirty="0" smtClean="0"/>
              <a:t> حتى عام </a:t>
            </a:r>
            <a:r>
              <a:rPr lang="ar-SA" sz="2000" b="1" dirty="0" err="1" smtClean="0"/>
              <a:t>1702م</a:t>
            </a:r>
            <a:r>
              <a:rPr lang="ar-SA" sz="2000" b="1" dirty="0" smtClean="0"/>
              <a:t> ،وحصل مراد بك على لقب( </a:t>
            </a:r>
            <a:r>
              <a:rPr lang="ar-SA" sz="2000" b="1" dirty="0" err="1" smtClean="0"/>
              <a:t>باشا ) .</a:t>
            </a:r>
            <a:endParaRPr lang="ar-SA" sz="2000" b="1" dirty="0" smtClean="0"/>
          </a:p>
          <a:p>
            <a:r>
              <a:rPr lang="ar-SA" sz="1800" dirty="0" smtClean="0"/>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1800" b="1" dirty="0" smtClean="0"/>
              <a:t>             وكان يرمز لقب“</a:t>
            </a:r>
            <a:r>
              <a:rPr lang="ar-SA" sz="1800" b="1" dirty="0" err="1" smtClean="0"/>
              <a:t>الباي</a:t>
            </a:r>
            <a:r>
              <a:rPr lang="ar-SA" sz="1800" b="1" dirty="0" smtClean="0"/>
              <a:t>“ في تونس إلى تولي منصب هام،هو في الغالب ملتزم الضريبة في إقليم أو رئيس الجند،وتمسك أفراد الأسرة الحسينية بلقب </a:t>
            </a:r>
            <a:r>
              <a:rPr lang="ar-SA" sz="1800" b="1" dirty="0" err="1" smtClean="0"/>
              <a:t>الباي</a:t>
            </a:r>
            <a:r>
              <a:rPr lang="ar-SA" sz="1800" b="1" dirty="0" smtClean="0"/>
              <a:t> والتي امتد حكمها منذ </a:t>
            </a:r>
            <a:r>
              <a:rPr lang="ar-SA" sz="1800" b="1" dirty="0" err="1" smtClean="0"/>
              <a:t>1705م</a:t>
            </a:r>
            <a:r>
              <a:rPr lang="ar-SA" sz="1800" b="1" dirty="0" smtClean="0"/>
              <a:t> وحتى إعلان الجمهورية التونسية عام </a:t>
            </a:r>
            <a:r>
              <a:rPr lang="ar-SA" sz="1800" b="1" dirty="0" err="1" smtClean="0"/>
              <a:t>1957م</a:t>
            </a:r>
            <a:r>
              <a:rPr lang="ar-SA" sz="1800" b="1" dirty="0" smtClean="0"/>
              <a:t> </a:t>
            </a:r>
            <a:r>
              <a:rPr lang="ar-SA" sz="1800" b="1" dirty="0" err="1" smtClean="0"/>
              <a:t>.</a:t>
            </a:r>
            <a:r>
              <a:rPr lang="ar-SA" sz="1800" b="1" dirty="0" smtClean="0"/>
              <a:t> وكانت تونس تدفع جزية سنوية على شكل كمية من الزيت لإنارة المسجد الكبير في </a:t>
            </a:r>
            <a:r>
              <a:rPr lang="ar-SA" sz="1800" b="1" dirty="0" err="1" smtClean="0"/>
              <a:t>الجزائر.</a:t>
            </a:r>
            <a:r>
              <a:rPr lang="ar-SA" sz="1800" b="1" dirty="0" smtClean="0"/>
              <a:t> وتوقف الدفع على أثر الحرب بين </a:t>
            </a:r>
            <a:r>
              <a:rPr lang="ar-SA" sz="1800" b="1" dirty="0" err="1" smtClean="0"/>
              <a:t>النيابتين</a:t>
            </a:r>
            <a:r>
              <a:rPr lang="ar-SA" sz="1800" b="1" dirty="0" smtClean="0"/>
              <a:t> 1806-</a:t>
            </a:r>
            <a:r>
              <a:rPr lang="ar-SA" sz="1800" b="1" dirty="0" err="1" smtClean="0"/>
              <a:t>1809م</a:t>
            </a:r>
            <a:r>
              <a:rPr lang="ar-SA" sz="1800" b="1" dirty="0" smtClean="0"/>
              <a:t> </a:t>
            </a:r>
            <a:r>
              <a:rPr lang="ar-SA" sz="1800" b="1" dirty="0" err="1" smtClean="0"/>
              <a:t>.</a:t>
            </a:r>
            <a:endParaRPr lang="ar-SA" sz="1800" b="1" dirty="0" smtClean="0"/>
          </a:p>
          <a:p>
            <a:pPr rtl="1"/>
            <a:r>
              <a:rPr lang="ar-SA" sz="1800" b="1" dirty="0" smtClean="0"/>
              <a:t>             وقد حافظت الأسرة </a:t>
            </a:r>
            <a:r>
              <a:rPr lang="ar-SA" sz="1800" b="1" dirty="0" err="1" smtClean="0"/>
              <a:t>الحسنية</a:t>
            </a:r>
            <a:r>
              <a:rPr lang="ar-SA" sz="1800" b="1" dirty="0" smtClean="0"/>
              <a:t> على الطابع العثماني في حياة القصر، </a:t>
            </a:r>
            <a:r>
              <a:rPr lang="ar-SA" sz="1800" b="1" dirty="0" err="1" smtClean="0"/>
              <a:t>والإعتماد</a:t>
            </a:r>
            <a:r>
              <a:rPr lang="ar-SA" sz="1800" b="1" dirty="0" smtClean="0"/>
              <a:t> على الإنكشارية،واتخاذ المذهب الحنفي مذهباً رسمياً، رغم أن المذهب المالكي هو السائد في شمال أفريقيا.</a:t>
            </a:r>
          </a:p>
          <a:p>
            <a:pPr rtl="1"/>
            <a:r>
              <a:rPr lang="ar-SA" sz="1800" b="1" dirty="0" smtClean="0"/>
              <a:t>              أما طرابلس فقد مرت خلال الفترة( 1551-1711 </a:t>
            </a:r>
            <a:r>
              <a:rPr lang="ar-SA" sz="1800" b="1" dirty="0" err="1" smtClean="0"/>
              <a:t>م </a:t>
            </a:r>
            <a:r>
              <a:rPr lang="ar-SA" sz="1800" b="1" dirty="0" smtClean="0"/>
              <a:t>)،بفترة فوضى واضطراب نتيجة لسوء الإدارة والحكم، وقيام الفتن بين الإنكشارية </a:t>
            </a:r>
            <a:r>
              <a:rPr lang="ar-SA" sz="1800" b="1" dirty="0" err="1" smtClean="0"/>
              <a:t>والقولوغلية</a:t>
            </a:r>
            <a:r>
              <a:rPr lang="ar-SA" sz="1800" b="1" dirty="0" smtClean="0"/>
              <a:t> ( طبقة اجتماعية نتجت عن اختلاط الإنكشارية بالأهالي، وكانت مهمتهم الأصلية الدفاع عن </a:t>
            </a:r>
            <a:r>
              <a:rPr lang="ar-SA" sz="1800" b="1" dirty="0" err="1" smtClean="0"/>
              <a:t>البلاد ) </a:t>
            </a:r>
            <a:r>
              <a:rPr lang="ar-SA" sz="1800" b="1" dirty="0" smtClean="0"/>
              <a:t>،وتعرض الولاة </a:t>
            </a:r>
            <a:r>
              <a:rPr lang="ar-SA" sz="1800" b="1" dirty="0" err="1" smtClean="0"/>
              <a:t>للعزل </a:t>
            </a:r>
            <a:r>
              <a:rPr lang="ar-SA" sz="1800" b="1" dirty="0" smtClean="0"/>
              <a:t>،وكان </a:t>
            </a:r>
            <a:r>
              <a:rPr lang="ar-SA" sz="1800" b="1" dirty="0" err="1" smtClean="0"/>
              <a:t>القولوغلية</a:t>
            </a:r>
            <a:r>
              <a:rPr lang="ar-SA" sz="1800" b="1" dirty="0" smtClean="0"/>
              <a:t> يولون من يشاءون في منصب الولاية حتى وصل الأمر سنة </a:t>
            </a:r>
            <a:r>
              <a:rPr lang="ar-SA" sz="1800" b="1" dirty="0" err="1" smtClean="0"/>
              <a:t>1091هـ</a:t>
            </a:r>
            <a:r>
              <a:rPr lang="ar-SA" sz="1800" b="1" dirty="0" smtClean="0"/>
              <a:t>/</a:t>
            </a:r>
            <a:r>
              <a:rPr lang="ar-SA" sz="1800" b="1" dirty="0" err="1" smtClean="0"/>
              <a:t>1680م</a:t>
            </a:r>
            <a:r>
              <a:rPr lang="ar-SA" sz="1800" b="1" dirty="0" smtClean="0"/>
              <a:t> أن ولي </a:t>
            </a:r>
            <a:r>
              <a:rPr lang="ar-SA" sz="1800" b="1" dirty="0" err="1" smtClean="0"/>
              <a:t>ترزيأ</a:t>
            </a:r>
            <a:r>
              <a:rPr lang="ar-SA" sz="1800" b="1" dirty="0" smtClean="0"/>
              <a:t> اسمه( إبراهيم الترزي</a:t>
            </a:r>
            <a:r>
              <a:rPr lang="ar-SA" sz="1800" b="1" dirty="0" err="1" smtClean="0"/>
              <a:t>) .</a:t>
            </a:r>
            <a:r>
              <a:rPr lang="ar-SA" sz="1800" b="1" dirty="0" smtClean="0"/>
              <a:t> واستمرت الاضطرابات حتى ولي الحكم أحمد </a:t>
            </a:r>
            <a:r>
              <a:rPr lang="ar-SA" sz="1800" b="1" dirty="0" err="1" smtClean="0"/>
              <a:t>القرمانلي</a:t>
            </a:r>
            <a:r>
              <a:rPr lang="ar-SA" sz="1800" b="1" dirty="0" smtClean="0"/>
              <a:t> الحكم سنة </a:t>
            </a:r>
            <a:r>
              <a:rPr lang="ar-SA" sz="1800" b="1" dirty="0" err="1" smtClean="0"/>
              <a:t>1123هـ</a:t>
            </a:r>
            <a:r>
              <a:rPr lang="ar-SA" sz="1800" b="1" dirty="0" smtClean="0"/>
              <a:t>/</a:t>
            </a:r>
            <a:r>
              <a:rPr lang="ar-SA" sz="1800" b="1" dirty="0" err="1" smtClean="0"/>
              <a:t>1711م</a:t>
            </a:r>
            <a:r>
              <a:rPr lang="ar-SA" sz="1800" b="1" dirty="0" smtClean="0"/>
              <a:t>، واستمر حكم أسرته حتى عام </a:t>
            </a:r>
            <a:r>
              <a:rPr lang="ar-SA" sz="1800" b="1" dirty="0" err="1" smtClean="0"/>
              <a:t>1835م</a:t>
            </a:r>
            <a:r>
              <a:rPr lang="ar-SA" sz="1800" b="1" dirty="0" smtClean="0"/>
              <a:t> </a:t>
            </a:r>
            <a:r>
              <a:rPr lang="ar-SA" sz="1800" b="1" dirty="0" err="1" smtClean="0"/>
              <a:t>.</a:t>
            </a:r>
            <a:r>
              <a:rPr lang="ar-SA" sz="1800" b="1" dirty="0" smtClean="0"/>
              <a:t> وكان حكم طرابلس في عهد هذه الأسرة استمراراً للفوضى ولم تضع لنفسها سياسة مرسومة لحكم البلاد </a:t>
            </a:r>
            <a:r>
              <a:rPr lang="ar-SA" sz="1800" b="1" dirty="0" err="1" smtClean="0"/>
              <a:t>وتنميتها .</a:t>
            </a:r>
            <a:r>
              <a:rPr lang="ar-SA" sz="1800" b="1" dirty="0" smtClean="0"/>
              <a:t>  </a:t>
            </a:r>
          </a:p>
          <a:p>
            <a:pPr rtl="1"/>
            <a:r>
              <a:rPr lang="ar-SA" sz="1800" b="1" dirty="0" smtClean="0"/>
              <a:t>             </a:t>
            </a:r>
            <a:r>
              <a:rPr lang="ar-SA" sz="1800" b="1" dirty="0" smtClean="0">
                <a:solidFill>
                  <a:srgbClr val="FF0000"/>
                </a:solidFill>
              </a:rPr>
              <a:t>وخلاصة الأمر </a:t>
            </a:r>
            <a:r>
              <a:rPr lang="ar-SA" sz="1800" b="1" dirty="0" smtClean="0"/>
              <a:t>لم تكن نظم الحكم العثمانية في البلاد العربية على المستوى المطلوب لحماية البلاد وصونها من الفساد والاضطراب،مما أدى إلى فساد الأحوال خاصة لدى الجند.وفي القرن الثامن عشر خاصة أصيبت تلك النظم بضعف </a:t>
            </a:r>
            <a:r>
              <a:rPr lang="ar-SA" sz="1800" b="1" dirty="0" err="1" smtClean="0"/>
              <a:t>شديد.</a:t>
            </a:r>
            <a:r>
              <a:rPr lang="ar-SA" sz="1800" b="1" dirty="0" smtClean="0"/>
              <a:t>                  </a:t>
            </a:r>
          </a:p>
          <a:p>
            <a:pPr rtl="1"/>
            <a:r>
              <a:rPr lang="ar-SA" sz="1800" b="1" dirty="0" smtClean="0"/>
              <a:t>                  </a:t>
            </a:r>
            <a:endParaRPr lang="ar-SA" sz="1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400" b="1" dirty="0" smtClean="0">
                <a:solidFill>
                  <a:srgbClr val="FF0000"/>
                </a:solidFill>
              </a:rPr>
              <a:t>: </a:t>
            </a:r>
            <a:r>
              <a:rPr lang="ar-SA" sz="2400" b="1" dirty="0" smtClean="0">
                <a:solidFill>
                  <a:srgbClr val="FF0000"/>
                </a:solidFill>
              </a:rPr>
              <a:t>ثالثاً:العثمانيون ومسألة الخلافة</a:t>
            </a:r>
            <a:endParaRPr lang="ar-SA" sz="2400" b="1" dirty="0">
              <a:solidFill>
                <a:srgbClr val="FF0000"/>
              </a:solidFill>
            </a:endParaRPr>
          </a:p>
        </p:txBody>
      </p:sp>
      <p:sp>
        <p:nvSpPr>
          <p:cNvPr id="3" name="عنصر نائب للمحتوى 2"/>
          <p:cNvSpPr>
            <a:spLocks noGrp="1"/>
          </p:cNvSpPr>
          <p:nvPr>
            <p:ph idx="1"/>
          </p:nvPr>
        </p:nvSpPr>
        <p:spPr>
          <a:xfrm>
            <a:off x="495300" y="1371600"/>
            <a:ext cx="9182100" cy="4754567"/>
          </a:xfrm>
        </p:spPr>
        <p:txBody>
          <a:bodyPr/>
          <a:lstStyle/>
          <a:p>
            <a:pPr rtl="1"/>
            <a:r>
              <a:rPr lang="ar-SA" sz="2000" dirty="0" smtClean="0"/>
              <a:t>             </a:t>
            </a:r>
            <a:r>
              <a:rPr lang="ar-SA" sz="2000" b="1" dirty="0" smtClean="0"/>
              <a:t>استمرت الخلافة في آل عثمان حتى عام </a:t>
            </a:r>
            <a:r>
              <a:rPr lang="ar-SA" sz="2000" b="1" dirty="0" err="1" smtClean="0"/>
              <a:t>1924م</a:t>
            </a:r>
            <a:r>
              <a:rPr lang="ar-SA" sz="2000" b="1" smtClean="0"/>
              <a:t>، وانتقال </a:t>
            </a:r>
            <a:r>
              <a:rPr lang="ar-SA" sz="2000" b="1" dirty="0" smtClean="0"/>
              <a:t>الخلافة إلى العثمانيين يعود إلى عهد السلطان سليم الأول،وذلك في أعقاب انتصاره على السلطان الغوري في معركة مرج </a:t>
            </a:r>
            <a:r>
              <a:rPr lang="ar-SA" sz="2000" b="1" dirty="0" err="1" smtClean="0"/>
              <a:t>دابق</a:t>
            </a:r>
            <a:r>
              <a:rPr lang="ar-SA" sz="2000" b="1" dirty="0" smtClean="0"/>
              <a:t> في حلب، ولما دخل إلى حلب قابل الخليفة المتوكل واصطحبه معه إلى مصر،واستخدمه السلطان سليم في الوساطة بينه وبين </a:t>
            </a:r>
            <a:r>
              <a:rPr lang="ar-SA" sz="2000" b="1" dirty="0" err="1" smtClean="0"/>
              <a:t>طومان</a:t>
            </a:r>
            <a:r>
              <a:rPr lang="ar-SA" sz="2000" b="1" dirty="0" smtClean="0"/>
              <a:t> </a:t>
            </a:r>
            <a:r>
              <a:rPr lang="ar-SA" sz="2000" b="1" dirty="0" err="1" smtClean="0"/>
              <a:t>باي</a:t>
            </a:r>
            <a:r>
              <a:rPr lang="ar-SA" sz="2000" b="1" dirty="0" smtClean="0"/>
              <a:t>، ولما فشلت وساطته،أسبغ السلطان سليم على المتوكل بعض المكانة ومنحه بعض النفوذ،فأساء المتوكل استخدامها فأرسله سليم إلى الآستانة فعاش حياة ملؤها الاستهتار فأضطر السلطان سليم إلى </a:t>
            </a:r>
            <a:r>
              <a:rPr lang="ar-SA" sz="2000" b="1" dirty="0" err="1" smtClean="0"/>
              <a:t>حبسه </a:t>
            </a:r>
            <a:r>
              <a:rPr lang="ar-SA" sz="2000" b="1" dirty="0" smtClean="0"/>
              <a:t>، وظل حتى وفاة السلطان سليم وخلفه السلطان سليمان القانوني الذي أخرج منه وأعاده إلى مصر، وظل حاملاً للقب خليفة حتى وفاته سنة </a:t>
            </a:r>
            <a:r>
              <a:rPr lang="ar-SA" sz="2000" b="1" dirty="0" err="1" smtClean="0"/>
              <a:t>950هـ</a:t>
            </a:r>
            <a:r>
              <a:rPr lang="ar-SA" sz="2000" b="1" dirty="0" smtClean="0"/>
              <a:t>/</a:t>
            </a:r>
            <a:r>
              <a:rPr lang="ar-SA" sz="2000" b="1" dirty="0" err="1" smtClean="0"/>
              <a:t>1543م</a:t>
            </a:r>
            <a:r>
              <a:rPr lang="ar-SA" sz="2000" b="1" dirty="0" smtClean="0"/>
              <a:t> ، فمات دون أن يحس أحد بانتهاء الخلافة العباسية من الوجود.</a:t>
            </a:r>
          </a:p>
          <a:p>
            <a:pPr rtl="1"/>
            <a:r>
              <a:rPr lang="ar-SA" sz="2000" b="1" dirty="0" smtClean="0"/>
              <a:t>           ورغم غموض قصة تنازل المتوكل عن الخلافة للسلطان سليم،فقد كان أول من أشار إليها المؤرخ الروماني </a:t>
            </a:r>
            <a:r>
              <a:rPr lang="ar-SA" sz="2000" b="1" dirty="0" err="1" smtClean="0"/>
              <a:t>دسوون</a:t>
            </a:r>
            <a:r>
              <a:rPr lang="ar-SA" sz="2000" b="1" dirty="0" smtClean="0"/>
              <a:t> عام </a:t>
            </a:r>
            <a:r>
              <a:rPr lang="ar-SA" sz="2000" b="1" dirty="0" err="1" smtClean="0"/>
              <a:t>1788م</a:t>
            </a:r>
            <a:r>
              <a:rPr lang="ar-SA" sz="2000" b="1" dirty="0" smtClean="0"/>
              <a:t>.وكان السلطان سليم بعد فتحه لمصر يعتز بلقب( خادم الحرمين </a:t>
            </a:r>
            <a:r>
              <a:rPr lang="ar-SA" sz="2000" b="1" dirty="0" err="1" smtClean="0"/>
              <a:t>الشريفين </a:t>
            </a:r>
            <a:r>
              <a:rPr lang="ar-SA" sz="2000" b="1" dirty="0" smtClean="0"/>
              <a:t>) الذي كان يستعمله السلاطين المماليك بحكم تبعية الحجاز </a:t>
            </a:r>
            <a:r>
              <a:rPr lang="ar-SA" sz="2000" b="1" dirty="0" err="1" smtClean="0"/>
              <a:t>لهم.</a:t>
            </a:r>
            <a:r>
              <a:rPr lang="ar-SA" sz="2000" b="1" dirty="0" smtClean="0"/>
              <a:t> وطالما كان لقب الخلافة مرادفاً للسلطنة قبل السلطان سليم،وأصبحت السلطنة والخلافة منصبين يقوم أحدهما مقام </a:t>
            </a:r>
            <a:r>
              <a:rPr lang="ar-SA" sz="2000" b="1" dirty="0" err="1" smtClean="0"/>
              <a:t>الآخر .</a:t>
            </a:r>
            <a:r>
              <a:rPr lang="ar-SA" sz="2000" b="1" dirty="0" smtClean="0"/>
              <a:t> لكن اهتمام السلاطين العثمانيين بلقب الخليفة لم يظهر إلاَ أواخر القرن الثامن عشر الميلادي بسبب الظروف السياسية التي أحاطت بالدولة العثمانية ومواجهتها لدول أوروبية رغبت بالاستحواذ على البقاع الإسلامية، لذا فتمسك السلاطين العثمانيين بالخلافة جاء ليعطيهم الحق في فرض سلطة روحية على المسلمين خاصة الخاضعين</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 :</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876800"/>
          </a:xfrm>
        </p:spPr>
        <p:txBody>
          <a:bodyPr/>
          <a:lstStyle/>
          <a:p>
            <a:pPr rtl="1"/>
            <a:r>
              <a:rPr lang="ar-SA" sz="2000" b="1" dirty="0" smtClean="0"/>
              <a:t>     منهم لسلطة دولة مسيحية؛ كما حدث في معاهدة كتشك </a:t>
            </a:r>
            <a:r>
              <a:rPr lang="ar-SA" sz="2000" b="1" dirty="0" err="1" smtClean="0"/>
              <a:t>قينارجة</a:t>
            </a:r>
            <a:r>
              <a:rPr lang="ar-SA" sz="2000" b="1" dirty="0" smtClean="0"/>
              <a:t> عام </a:t>
            </a:r>
            <a:r>
              <a:rPr lang="ar-SA" sz="2000" b="1" dirty="0" err="1" smtClean="0"/>
              <a:t>1774م</a:t>
            </a:r>
            <a:r>
              <a:rPr lang="ar-SA" sz="2000" b="1" dirty="0" smtClean="0"/>
              <a:t>، حيث نص لأول مرة في وثيقة رسمية على حمل السلطان العثماني لقب خليفة، ونصت على اعتبار المسلمين في بلاد </a:t>
            </a:r>
            <a:r>
              <a:rPr lang="ar-SA" sz="2000" b="1" dirty="0" err="1" smtClean="0"/>
              <a:t>القرم</a:t>
            </a:r>
            <a:r>
              <a:rPr lang="ar-SA" sz="2000" b="1" dirty="0" smtClean="0"/>
              <a:t> التي استولت عليها روسيا تحت السيادة الروحية للسلطان العثماني، وله حق تعيين القضاة والمفتي في هذه </a:t>
            </a:r>
            <a:r>
              <a:rPr lang="ar-SA" sz="2000" b="1" dirty="0" err="1" smtClean="0"/>
              <a:t>البلاد .</a:t>
            </a:r>
            <a:r>
              <a:rPr lang="ar-SA" sz="2000" b="1" dirty="0" smtClean="0"/>
              <a:t> وكان الدافع وراء اتخاذ السلطان العثماني في هذا اللقب الديني،هو تغطية الهزيمة التي منيت </a:t>
            </a:r>
            <a:r>
              <a:rPr lang="ar-SA" sz="2000" b="1" dirty="0" err="1" smtClean="0"/>
              <a:t>بها</a:t>
            </a:r>
            <a:r>
              <a:rPr lang="ar-SA" sz="2000" b="1" dirty="0" smtClean="0"/>
              <a:t> الدولة العثمانية أمام روسيا في </a:t>
            </a:r>
            <a:r>
              <a:rPr lang="ar-SA" sz="2000" b="1" dirty="0" err="1" smtClean="0"/>
              <a:t>القرم.</a:t>
            </a:r>
            <a:endParaRPr lang="ar-SA" sz="2000" b="1" dirty="0" smtClean="0"/>
          </a:p>
          <a:p>
            <a:pPr rtl="1"/>
            <a:r>
              <a:rPr lang="ar-SA" sz="2000" b="1" dirty="0" smtClean="0"/>
              <a:t>          وزاد تمسك آل عثمان بالخلافة خلال القرن التاسع عشر الميلادي،خاصة في عهد السلطان عبد الحميد الثاني( 1876-</a:t>
            </a:r>
            <a:r>
              <a:rPr lang="ar-SA" sz="2000" b="1" dirty="0" err="1" smtClean="0"/>
              <a:t>1909م</a:t>
            </a:r>
            <a:r>
              <a:rPr lang="ar-SA" sz="2000" b="1" dirty="0" smtClean="0"/>
              <a:t> )، حينما واجهت الدولة اعتداءات الدول الأوروبية المستمرة على </a:t>
            </a:r>
            <a:r>
              <a:rPr lang="ar-SA" sz="2000" b="1" dirty="0" err="1" smtClean="0"/>
              <a:t>أملاكها.</a:t>
            </a:r>
            <a:r>
              <a:rPr lang="ar-SA" sz="2000" b="1" dirty="0" smtClean="0"/>
              <a:t> ورغم محاولات السلطان عبد الحميد تقوية قبضته على العالم الإسلامي باعتباره خليفة المسلمين وتأييده لحركة الجامعة الإسلامية، إلا أن الطابع الاستبدادي الذي اتسم </a:t>
            </a:r>
            <a:r>
              <a:rPr lang="ar-SA" sz="2000" b="1" dirty="0" err="1" smtClean="0"/>
              <a:t>به</a:t>
            </a:r>
            <a:r>
              <a:rPr lang="ar-SA" sz="2000" b="1" dirty="0" smtClean="0"/>
              <a:t> ، وقسوته في قمع الحركات التحررية، إلى جانب الظروف الدولية، ونشاط الحركة الاستعمارية؛ لم تساهم في إنجاح جهود السلطان عبد الحميد، وإن استمرت الخلافة العثمانية حتى إلغائها عام </a:t>
            </a:r>
            <a:r>
              <a:rPr lang="ar-SA" sz="2000" b="1" dirty="0" err="1" smtClean="0"/>
              <a:t>1924م</a:t>
            </a:r>
            <a:r>
              <a:rPr lang="ar-SA" sz="2000" b="1" dirty="0" smtClean="0"/>
              <a:t> </a:t>
            </a:r>
            <a:r>
              <a:rPr lang="ar-SA" sz="2000" b="1" dirty="0" err="1" smtClean="0"/>
              <a:t>.</a:t>
            </a:r>
            <a:r>
              <a:rPr lang="ar-SA" sz="2000" b="1" dirty="0" smtClean="0"/>
              <a:t> </a:t>
            </a:r>
            <a:r>
              <a:rPr lang="ar-SA" sz="2000" b="1" dirty="0" smtClean="0">
                <a:solidFill>
                  <a:srgbClr val="FF0000"/>
                </a:solidFill>
              </a:rPr>
              <a:t>والخلاصة</a:t>
            </a:r>
            <a:r>
              <a:rPr lang="ar-SA" sz="2000" b="1" dirty="0" smtClean="0"/>
              <a:t> أن سلاطين آل عثمان سواء حدث لهم تنازل عن الخلافة أم لم يحدث فإنهم لم يتمسكوا </a:t>
            </a:r>
            <a:r>
              <a:rPr lang="ar-SA" sz="2000" b="1" dirty="0" err="1" smtClean="0"/>
              <a:t>بها</a:t>
            </a:r>
            <a:r>
              <a:rPr lang="ar-SA" sz="2000" b="1" dirty="0" smtClean="0"/>
              <a:t> إلا في أواخر عهد سلطنتهم،حينما رأوا أن الظروف الدولية تحتم عليهم التمسك بالخلافة كسلطة روحية</a:t>
            </a:r>
            <a:r>
              <a:rPr lang="ar-SA" sz="1800" dirty="0" smtClean="0"/>
              <a:t>.</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2"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2"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7050</TotalTime>
  <Words>1946</Words>
  <Application>Microsoft Office PowerPoint</Application>
  <PresentationFormat>A4 Paper (210x297 mm)</PresentationFormat>
  <Paragraphs>67</Paragraphs>
  <Slides>14</Slides>
  <Notes>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                  المحاضرة الثالثة</vt:lpstr>
      <vt:lpstr>PowerPoint Presentation</vt:lpstr>
      <vt:lpstr>تابع:</vt:lpstr>
      <vt:lpstr>تابع:</vt:lpstr>
      <vt:lpstr>تابع:</vt:lpstr>
      <vt:lpstr>سمات الحكم العثماني للمشرق العربي:</vt:lpstr>
      <vt:lpstr>تابع:</vt:lpstr>
      <vt:lpstr>ثانيا : الحكم العثماني في المغرب العربي :</vt:lpstr>
      <vt:lpstr>تابع:</vt:lpstr>
      <vt:lpstr>تابع:</vt:lpstr>
      <vt:lpstr>: ثالثاً:العثمانيون ومسألة الخلافة</vt:lpstr>
      <vt:lpstr>تابع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Ahmad Mohmmad Alholibi</cp:lastModifiedBy>
  <cp:revision>880</cp:revision>
  <dcterms:created xsi:type="dcterms:W3CDTF">2009-10-14T19:14:34Z</dcterms:created>
  <dcterms:modified xsi:type="dcterms:W3CDTF">2012-10-08T16:57:01Z</dcterms:modified>
</cp:coreProperties>
</file>