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omments/comment1.xml" ContentType="application/vnd.openxmlformats-officedocument.presentationml.comment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16"/>
  </p:notesMasterIdLst>
  <p:sldIdLst>
    <p:sldId id="378" r:id="rId2"/>
    <p:sldId id="379" r:id="rId3"/>
    <p:sldId id="350" r:id="rId4"/>
    <p:sldId id="352" r:id="rId5"/>
    <p:sldId id="354" r:id="rId6"/>
    <p:sldId id="353" r:id="rId7"/>
    <p:sldId id="380" r:id="rId8"/>
    <p:sldId id="347" r:id="rId9"/>
    <p:sldId id="357" r:id="rId10"/>
    <p:sldId id="358" r:id="rId11"/>
    <p:sldId id="356" r:id="rId12"/>
    <p:sldId id="381" r:id="rId13"/>
    <p:sldId id="360" r:id="rId14"/>
    <p:sldId id="266" r:id="rId15"/>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hp" initials="h" lastIdx="6"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Rg st="1" end="57"/>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00"/>
    <a:srgbClr val="000000"/>
    <a:srgbClr val="FF3300"/>
    <a:srgbClr val="709256"/>
    <a:srgbClr val="AD9968"/>
    <a:srgbClr val="3B84AF"/>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7230" autoAdjust="0"/>
    <p:restoredTop sz="86168" autoAdjust="0"/>
  </p:normalViewPr>
  <p:slideViewPr>
    <p:cSldViewPr>
      <p:cViewPr>
        <p:scale>
          <a:sx n="60" d="100"/>
          <a:sy n="60" d="100"/>
        </p:scale>
        <p:origin x="-1626" y="-150"/>
      </p:cViewPr>
      <p:guideLst>
        <p:guide orient="horz" pos="2160"/>
        <p:guide pos="3120"/>
      </p:guideLst>
    </p:cSldViewPr>
  </p:slideViewPr>
  <p:outlineViewPr>
    <p:cViewPr>
      <p:scale>
        <a:sx n="33" d="100"/>
        <a:sy n="33" d="100"/>
      </p:scale>
      <p:origin x="24"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omments/comment1.xml><?xml version="1.0" encoding="utf-8"?>
<p:cmLst xmlns:a="http://schemas.openxmlformats.org/drawingml/2006/main" xmlns:r="http://schemas.openxmlformats.org/officeDocument/2006/relationships" xmlns:p="http://schemas.openxmlformats.org/presentationml/2006/main">
  <p:cm authorId="0" dt="2012-08-27T19:07:48.061" idx="4">
    <p:pos x="10" y="10"/>
    <p:text/>
  </p:cm>
  <p:cm authorId="0" dt="2012-08-27T19:07:49.771" idx="5">
    <p:pos x="106" y="106"/>
    <p:text/>
  </p:cm>
  <p:cm authorId="0" dt="2012-08-27T19:07:50.561" idx="6">
    <p:pos x="202" y="202"/>
    <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10/8/2012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val="89710635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a:xfrm>
            <a:off x="952500" y="685800"/>
            <a:ext cx="4953000" cy="3429000"/>
          </a:xfrm>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pPr>
              <a:defRPr/>
            </a:pPr>
            <a:fld id="{CC3E2321-BEA1-483A-B63E-43351015782E}" type="slidenum">
              <a:rPr lang="ar-SA" smtClean="0"/>
              <a:pPr>
                <a:defRPr/>
              </a:pPr>
              <a:t>4</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a:xfrm>
            <a:off x="952500" y="685800"/>
            <a:ext cx="4953000" cy="3429000"/>
          </a:xfrm>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pPr>
              <a:defRPr/>
            </a:pPr>
            <a:fld id="{CC3E2321-BEA1-483A-B63E-43351015782E}" type="slidenum">
              <a:rPr lang="ar-SA" smtClean="0"/>
              <a:pPr>
                <a:defRPr/>
              </a:pPr>
              <a:t>11</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a:xfrm>
            <a:off x="952500" y="685800"/>
            <a:ext cx="4953000" cy="3429000"/>
          </a:xfrm>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pPr>
              <a:defRPr/>
            </a:pPr>
            <a:fld id="{CC3E2321-BEA1-483A-B63E-43351015782E}" type="slidenum">
              <a:rPr lang="ar-SA" smtClean="0"/>
              <a:pPr>
                <a:defRPr/>
              </a:pPr>
              <a:t>13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876802" y="6367462"/>
            <a:ext cx="681597" cy="338554"/>
          </a:xfrm>
          <a:prstGeom prst="rect">
            <a:avLst/>
          </a:prstGeom>
        </p:spPr>
        <p:txBody>
          <a:bodyPr wrap="none">
            <a:spAutoFit/>
          </a:bodyPr>
          <a:lstStyle/>
          <a:p>
            <a:pPr algn="l" rtl="0" fontAlgn="auto">
              <a:spcBef>
                <a:spcPts val="0"/>
              </a:spcBef>
              <a:spcAft>
                <a:spcPts val="0"/>
              </a:spcAft>
              <a:defRPr/>
            </a:pPr>
            <a:r>
              <a:rPr lang="en-US" sz="1600" smtClean="0">
                <a:solidFill>
                  <a:schemeClr val="bg1"/>
                </a:solidFill>
                <a:latin typeface="+mn-lt"/>
                <a:cs typeface="+mn-cs"/>
              </a:rPr>
              <a:t>[        ]</a:t>
            </a:r>
            <a:endParaRPr lang="en-US" sz="160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ctrTitle"/>
          </p:nvPr>
        </p:nvSpPr>
        <p:spPr>
          <a:xfrm>
            <a:off x="742950" y="2130430"/>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2" y="6356354"/>
            <a:ext cx="482600" cy="365125"/>
          </a:xfrm>
          <a:prstGeom prst="rect">
            <a:avLst/>
          </a:prstGeom>
        </p:spPr>
        <p:txBody>
          <a:bodyPr/>
          <a:lstStyle>
            <a:lvl1pPr>
              <a:defRPr/>
            </a:lvl1pPr>
          </a:lstStyle>
          <a:p>
            <a:pPr>
              <a:defRPr/>
            </a:pPr>
            <a:fld id="{7B8EA862-7DD5-4A06-BDE1-DB7EC5FAA60C}" type="slidenum">
              <a:rPr lang="ar-SA"/>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4"/>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p:nvSpPr>
        <p:spPr>
          <a:xfrm>
            <a:off x="4876802" y="6367462"/>
            <a:ext cx="681597" cy="338554"/>
          </a:xfrm>
          <a:prstGeom prst="rect">
            <a:avLst/>
          </a:prstGeom>
        </p:spPr>
        <p:txBody>
          <a:bodyPr wrap="none">
            <a:spAutoFit/>
          </a:bodyPr>
          <a:lstStyle/>
          <a:p>
            <a:pPr algn="l" rtl="0" fontAlgn="auto">
              <a:spcBef>
                <a:spcPts val="0"/>
              </a:spcBef>
              <a:spcAft>
                <a:spcPts val="0"/>
              </a:spcAft>
              <a:defRPr/>
            </a:pPr>
            <a:r>
              <a:rPr lang="en-US" sz="1600" smtClean="0">
                <a:solidFill>
                  <a:schemeClr val="bg1"/>
                </a:solidFill>
                <a:latin typeface="+mn-lt"/>
                <a:cs typeface="+mn-cs"/>
              </a:rPr>
              <a:t>[        ]</a:t>
            </a:r>
            <a:endParaRPr lang="en-US" sz="160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5"/>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p:nvSpPr>
        <p:spPr>
          <a:xfrm>
            <a:off x="4876802" y="6367462"/>
            <a:ext cx="681597" cy="338554"/>
          </a:xfrm>
          <a:prstGeom prst="rect">
            <a:avLst/>
          </a:prstGeom>
        </p:spPr>
        <p:txBody>
          <a:bodyPr wrap="none">
            <a:spAutoFit/>
          </a:bodyPr>
          <a:lstStyle/>
          <a:p>
            <a:pPr algn="l" rtl="0" fontAlgn="auto">
              <a:spcBef>
                <a:spcPts val="0"/>
              </a:spcBef>
              <a:spcAft>
                <a:spcPts val="0"/>
              </a:spcAft>
              <a:defRPr/>
            </a:pPr>
            <a:r>
              <a:rPr lang="en-US" sz="1600" smtClean="0">
                <a:solidFill>
                  <a:schemeClr val="bg1"/>
                </a:solidFill>
                <a:latin typeface="+mn-lt"/>
                <a:cs typeface="+mn-cs"/>
              </a:rPr>
              <a:t>[        ]</a:t>
            </a:r>
            <a:endParaRPr lang="en-US" sz="160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4"/>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5"/>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2" y="1600205"/>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p:nvSpPr>
        <p:spPr>
          <a:xfrm>
            <a:off x="4876802" y="6367462"/>
            <a:ext cx="681597" cy="338554"/>
          </a:xfrm>
          <a:prstGeom prst="rect">
            <a:avLst/>
          </a:prstGeom>
        </p:spPr>
        <p:txBody>
          <a:bodyPr wrap="none">
            <a:spAutoFit/>
          </a:bodyPr>
          <a:lstStyle/>
          <a:p>
            <a:pPr algn="l" rtl="0" fontAlgn="auto">
              <a:spcBef>
                <a:spcPts val="0"/>
              </a:spcBef>
              <a:spcAft>
                <a:spcPts val="0"/>
              </a:spcAft>
              <a:defRPr/>
            </a:pPr>
            <a:r>
              <a:rPr lang="en-US" sz="1600" smtClean="0">
                <a:solidFill>
                  <a:schemeClr val="bg1"/>
                </a:solidFill>
                <a:latin typeface="+mn-lt"/>
                <a:cs typeface="+mn-cs"/>
              </a:rPr>
              <a:t>[        ]</a:t>
            </a:r>
            <a:endParaRPr lang="en-US" sz="160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3"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3"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p:nvSpPr>
        <p:spPr>
          <a:xfrm>
            <a:off x="4876802" y="6367462"/>
            <a:ext cx="681597" cy="338554"/>
          </a:xfrm>
          <a:prstGeom prst="rect">
            <a:avLst/>
          </a:prstGeom>
        </p:spPr>
        <p:txBody>
          <a:bodyPr wrap="none">
            <a:spAutoFit/>
          </a:bodyPr>
          <a:lstStyle/>
          <a:p>
            <a:pPr algn="l" rtl="0" fontAlgn="auto">
              <a:spcBef>
                <a:spcPts val="0"/>
              </a:spcBef>
              <a:spcAft>
                <a:spcPts val="0"/>
              </a:spcAft>
              <a:defRPr/>
            </a:pPr>
            <a:r>
              <a:rPr lang="en-US" sz="1600" smtClean="0">
                <a:solidFill>
                  <a:schemeClr val="bg1"/>
                </a:solidFill>
                <a:latin typeface="+mn-lt"/>
                <a:cs typeface="+mn-cs"/>
              </a:rPr>
              <a:t>[        ]</a:t>
            </a:r>
            <a:endParaRPr lang="en-US" sz="160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p:nvSpPr>
        <p:spPr>
          <a:xfrm>
            <a:off x="4876802" y="6367462"/>
            <a:ext cx="681597" cy="338554"/>
          </a:xfrm>
          <a:prstGeom prst="rect">
            <a:avLst/>
          </a:prstGeom>
        </p:spPr>
        <p:txBody>
          <a:bodyPr wrap="none">
            <a:spAutoFit/>
          </a:bodyPr>
          <a:lstStyle/>
          <a:p>
            <a:pPr algn="l" rtl="0" fontAlgn="auto">
              <a:spcBef>
                <a:spcPts val="0"/>
              </a:spcBef>
              <a:spcAft>
                <a:spcPts val="0"/>
              </a:spcAft>
              <a:defRPr/>
            </a:pPr>
            <a:r>
              <a:rPr lang="en-US" sz="1600" smtClean="0">
                <a:solidFill>
                  <a:schemeClr val="bg1"/>
                </a:solidFill>
                <a:latin typeface="+mn-lt"/>
                <a:cs typeface="+mn-cs"/>
              </a:rPr>
              <a:t>[        ]</a:t>
            </a:r>
            <a:endParaRPr lang="en-US" sz="160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p:nvSpPr>
        <p:spPr>
          <a:xfrm>
            <a:off x="4876802" y="6367462"/>
            <a:ext cx="681597" cy="338554"/>
          </a:xfrm>
          <a:prstGeom prst="rect">
            <a:avLst/>
          </a:prstGeom>
        </p:spPr>
        <p:txBody>
          <a:bodyPr wrap="none">
            <a:spAutoFit/>
          </a:bodyPr>
          <a:lstStyle/>
          <a:p>
            <a:pPr algn="l" rtl="0" fontAlgn="auto">
              <a:spcBef>
                <a:spcPts val="0"/>
              </a:spcBef>
              <a:spcAft>
                <a:spcPts val="0"/>
              </a:spcAft>
              <a:defRPr/>
            </a:pPr>
            <a:r>
              <a:rPr lang="en-US" sz="1600" smtClean="0">
                <a:solidFill>
                  <a:schemeClr val="bg1"/>
                </a:solidFill>
                <a:latin typeface="+mn-lt"/>
                <a:cs typeface="+mn-cs"/>
              </a:rPr>
              <a:t>[        ]</a:t>
            </a:r>
            <a:endParaRPr lang="en-US" sz="160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2" y="273055"/>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3"/>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92"/>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92"/>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92"/>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43"/>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7" y="274643"/>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92"/>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4"/>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2" name="Group 7"/>
          <p:cNvGrpSpPr>
            <a:grpSpLocks/>
          </p:cNvGrpSpPr>
          <p:nvPr/>
        </p:nvGrpSpPr>
        <p:grpSpPr bwMode="auto">
          <a:xfrm>
            <a:off x="8610601" y="5791200"/>
            <a:ext cx="941389"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92"/>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p:nvSpPr>
        <p:spPr>
          <a:xfrm>
            <a:off x="7050441" y="6290846"/>
            <a:ext cx="1406154"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p:nvPicPr>
        <p:blipFill>
          <a:blip r:embed="rId14" cstate="print"/>
          <a:stretch>
            <a:fillRect/>
          </a:stretch>
        </p:blipFill>
        <p:spPr>
          <a:xfrm>
            <a:off x="304802" y="5791204"/>
            <a:ext cx="838200" cy="938645"/>
          </a:xfrm>
          <a:prstGeom prst="rect">
            <a:avLst/>
          </a:prstGeom>
        </p:spPr>
      </p:pic>
      <p:sp>
        <p:nvSpPr>
          <p:cNvPr id="19" name="Rectangle 18"/>
          <p:cNvSpPr/>
          <p:nvPr/>
        </p:nvSpPr>
        <p:spPr>
          <a:xfrm>
            <a:off x="914400" y="6581005"/>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a:t>
            </a:r>
            <a:r>
              <a:rPr lang="ar-SA" sz="1600" b="1" baseline="0" dirty="0" err="1" smtClean="0">
                <a:solidFill>
                  <a:schemeClr val="bg1"/>
                </a:solidFill>
                <a:latin typeface="+mn-lt"/>
                <a:cs typeface="+mn-cs"/>
              </a:rPr>
              <a:t>الإكتروني</a:t>
            </a:r>
            <a:r>
              <a:rPr lang="ar-SA" sz="1600" b="1" baseline="0" dirty="0" smtClean="0">
                <a:solidFill>
                  <a:schemeClr val="bg1"/>
                </a:solidFill>
                <a:latin typeface="+mn-lt"/>
                <a:cs typeface="+mn-cs"/>
              </a:rPr>
              <a:t>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 name="Rectangle 4"/>
          <p:cNvSpPr/>
          <p:nvPr/>
        </p:nvSpPr>
        <p:spPr>
          <a:xfrm>
            <a:off x="60960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2"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6494463" y="1981204"/>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r>
              <a:rPr lang="ar-SA" dirty="0" smtClean="0"/>
              <a:t>عرب</a:t>
            </a:r>
            <a:endParaRPr lang="en-US" dirty="0"/>
          </a:p>
        </p:txBody>
      </p:sp>
      <p:sp>
        <p:nvSpPr>
          <p:cNvPr id="5130" name="Title 1"/>
          <p:cNvSpPr txBox="1">
            <a:spLocks/>
          </p:cNvSpPr>
          <p:nvPr/>
        </p:nvSpPr>
        <p:spPr bwMode="auto">
          <a:xfrm>
            <a:off x="457202" y="2819400"/>
            <a:ext cx="5099050" cy="1981200"/>
          </a:xfrm>
          <a:prstGeom prst="rect">
            <a:avLst/>
          </a:prstGeom>
          <a:noFill/>
          <a:ln w="9525">
            <a:noFill/>
            <a:miter lim="800000"/>
            <a:headEnd/>
            <a:tailEnd/>
          </a:ln>
        </p:spPr>
        <p:txBody>
          <a:bodyPr anchor="ctr"/>
          <a:lstStyle/>
          <a:p>
            <a:pPr algn="ctr"/>
            <a:r>
              <a:rPr lang="ar-EG" sz="3700" b="1" dirty="0" smtClean="0">
                <a:solidFill>
                  <a:schemeClr val="accent1">
                    <a:lumMod val="50000"/>
                  </a:schemeClr>
                </a:solidFill>
                <a:latin typeface="AYM Wadiy S_U normal."/>
                <a:cs typeface="Times New Roman" pitchFamily="18" charset="0"/>
              </a:rPr>
              <a:t>اسم المقرر</a:t>
            </a:r>
            <a:endParaRPr lang="ar-SA" sz="3700" b="1" dirty="0">
              <a:solidFill>
                <a:schemeClr val="accent1">
                  <a:lumMod val="50000"/>
                </a:schemeClr>
              </a:solidFill>
              <a:latin typeface="AYM Wadiy S_U normal."/>
              <a:cs typeface="Times New Roman" pitchFamily="18" charset="0"/>
            </a:endParaRPr>
          </a:p>
          <a:p>
            <a:pPr algn="ctr"/>
            <a:r>
              <a:rPr lang="ar-SA" sz="3200" dirty="0" smtClean="0"/>
              <a:t>تاريخ العرب الحديث </a:t>
            </a:r>
          </a:p>
          <a:p>
            <a:pPr algn="ctr"/>
            <a:r>
              <a:rPr lang="ar-SA" sz="2800" b="1" dirty="0" err="1" smtClean="0">
                <a:solidFill>
                  <a:srgbClr val="7F7F7F"/>
                </a:solidFill>
                <a:latin typeface="Calibri" pitchFamily="34" charset="0"/>
                <a:cs typeface="Times New Roman" pitchFamily="18" charset="0"/>
              </a:rPr>
              <a:t>د.</a:t>
            </a:r>
            <a:r>
              <a:rPr lang="ar-SA" sz="2800" b="1" dirty="0" smtClean="0">
                <a:solidFill>
                  <a:srgbClr val="7F7F7F"/>
                </a:solidFill>
                <a:latin typeface="Calibri" pitchFamily="34" charset="0"/>
                <a:cs typeface="Times New Roman" pitchFamily="18" charset="0"/>
              </a:rPr>
              <a:t> نضال داود </a:t>
            </a:r>
            <a:r>
              <a:rPr lang="ar-SA" sz="2800" b="1" dirty="0" err="1" smtClean="0">
                <a:solidFill>
                  <a:srgbClr val="7F7F7F"/>
                </a:solidFill>
                <a:latin typeface="Calibri" pitchFamily="34" charset="0"/>
                <a:cs typeface="Times New Roman" pitchFamily="18" charset="0"/>
              </a:rPr>
              <a:t>المومني</a:t>
            </a:r>
            <a:endParaRPr lang="en-US" sz="2800" b="1" dirty="0" smtClean="0">
              <a:solidFill>
                <a:srgbClr val="7F7F7F"/>
              </a:solidFill>
              <a:latin typeface="Calibri" pitchFamily="34" charset="0"/>
            </a:endParaRPr>
          </a:p>
        </p:txBody>
      </p:sp>
      <p:sp>
        <p:nvSpPr>
          <p:cNvPr id="5131" name="Slide Number Placeholder 10"/>
          <p:cNvSpPr txBox="1">
            <a:spLocks/>
          </p:cNvSpPr>
          <p:nvPr/>
        </p:nvSpPr>
        <p:spPr bwMode="auto">
          <a:xfrm>
            <a:off x="381000" y="6405567"/>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pPr algn="r"/>
            <a:r>
              <a:rPr lang="ar-SA" sz="3200" dirty="0" smtClean="0"/>
              <a:t>                  </a:t>
            </a:r>
            <a:r>
              <a:rPr lang="ar-SA" sz="3600" dirty="0" smtClean="0">
                <a:solidFill>
                  <a:srgbClr val="FF0000"/>
                </a:solidFill>
              </a:rPr>
              <a:t>المحاضرة الرابعة</a:t>
            </a:r>
            <a:endParaRPr lang="ar-SA" sz="3600" dirty="0"/>
          </a:p>
        </p:txBody>
      </p:sp>
      <p:sp>
        <p:nvSpPr>
          <p:cNvPr id="3" name="عنوان فرعي 2"/>
          <p:cNvSpPr>
            <a:spLocks noGrp="1"/>
          </p:cNvSpPr>
          <p:nvPr>
            <p:ph type="subTitle" idx="1"/>
          </p:nvPr>
        </p:nvSpPr>
        <p:spPr/>
        <p:txBody>
          <a:bodyPr/>
          <a:lstStyle/>
          <a:p>
            <a:pPr algn="r" rtl="1"/>
            <a:r>
              <a:rPr lang="ar-SA" b="1" dirty="0" smtClean="0">
                <a:solidFill>
                  <a:srgbClr val="FF0000"/>
                </a:solidFill>
              </a:rPr>
              <a:t>حركات الإصلاح السلفي في البلاد العربية خلال الحكم العثماني</a:t>
            </a:r>
            <a:endParaRPr lang="ar-SA"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2400" b="1" dirty="0" smtClean="0">
                <a:solidFill>
                  <a:srgbClr val="FF0000"/>
                </a:solidFill>
              </a:rPr>
              <a:t>الدعوة </a:t>
            </a:r>
            <a:r>
              <a:rPr lang="ar-SA" sz="2400" b="1" dirty="0" err="1" smtClean="0">
                <a:solidFill>
                  <a:srgbClr val="FF0000"/>
                </a:solidFill>
              </a:rPr>
              <a:t>السلفية ..</a:t>
            </a:r>
            <a:r>
              <a:rPr lang="ar-SA" sz="2400" b="1" dirty="0" smtClean="0">
                <a:solidFill>
                  <a:srgbClr val="FF0000"/>
                </a:solidFill>
              </a:rPr>
              <a:t> </a:t>
            </a:r>
            <a:r>
              <a:rPr lang="ar-SA" sz="2400" b="1" dirty="0" err="1" smtClean="0">
                <a:solidFill>
                  <a:srgbClr val="FF0000"/>
                </a:solidFill>
              </a:rPr>
              <a:t>الوهابية:</a:t>
            </a:r>
            <a:endParaRPr lang="ar-SA" sz="2400" b="1" dirty="0">
              <a:solidFill>
                <a:srgbClr val="FF0000"/>
              </a:solidFill>
            </a:endParaRPr>
          </a:p>
        </p:txBody>
      </p:sp>
      <p:sp>
        <p:nvSpPr>
          <p:cNvPr id="3" name="عنصر نائب للمحتوى 2"/>
          <p:cNvSpPr>
            <a:spLocks noGrp="1"/>
          </p:cNvSpPr>
          <p:nvPr>
            <p:ph idx="1"/>
          </p:nvPr>
        </p:nvSpPr>
        <p:spPr>
          <a:xfrm>
            <a:off x="495300" y="1371600"/>
            <a:ext cx="8953500" cy="4953000"/>
          </a:xfrm>
        </p:spPr>
        <p:txBody>
          <a:bodyPr/>
          <a:lstStyle/>
          <a:p>
            <a:pPr rtl="1"/>
            <a:r>
              <a:rPr lang="ar-SA" sz="2400" dirty="0" smtClean="0">
                <a:solidFill>
                  <a:srgbClr val="FF0000"/>
                </a:solidFill>
              </a:rPr>
              <a:t> </a:t>
            </a:r>
            <a:endParaRPr lang="ar-SA" sz="2000" b="1" dirty="0" smtClean="0">
              <a:solidFill>
                <a:srgbClr val="FF0000"/>
              </a:solidFill>
            </a:endParaRPr>
          </a:p>
          <a:p>
            <a:pPr rtl="1"/>
            <a:r>
              <a:rPr lang="ar-SA" sz="2400" b="1" dirty="0" smtClean="0">
                <a:solidFill>
                  <a:srgbClr val="FF0000"/>
                </a:solidFill>
              </a:rPr>
              <a:t>         </a:t>
            </a:r>
            <a:r>
              <a:rPr lang="ar-SA" sz="1800" b="1" dirty="0" smtClean="0"/>
              <a:t>كان التيار الديني من أهم التيارات التي مرت </a:t>
            </a:r>
            <a:r>
              <a:rPr lang="ar-SA" sz="1800" b="1" dirty="0" err="1" smtClean="0"/>
              <a:t>بها</a:t>
            </a:r>
            <a:r>
              <a:rPr lang="ar-SA" sz="1800" b="1" dirty="0" smtClean="0"/>
              <a:t> البلاد العربية في العصر الحديث تحت الحكم العثماني، المتمثل في الحركات السلفية،وأولها الدعوة </a:t>
            </a:r>
            <a:r>
              <a:rPr lang="ar-SA" sz="1800" b="1" dirty="0" err="1" smtClean="0"/>
              <a:t>السلفية </a:t>
            </a:r>
            <a:r>
              <a:rPr lang="ar-SA" sz="1800" b="1" dirty="0" smtClean="0"/>
              <a:t>( الوهابية)، التي كانت الأم لكل الحركات السلفية في لعالم </a:t>
            </a:r>
            <a:r>
              <a:rPr lang="ar-SA" sz="1800" b="1" dirty="0" err="1" smtClean="0"/>
              <a:t>الإسلامي .</a:t>
            </a:r>
            <a:r>
              <a:rPr lang="ar-SA" sz="1800" b="1" dirty="0" smtClean="0"/>
              <a:t>   ولدراسة الدعوة السلفية النجدية نستعرض الأوضاع التي كانت سائدة في نجد المهد الذي ظهرت فيه الدعوة.</a:t>
            </a:r>
          </a:p>
          <a:p>
            <a:pPr rtl="1"/>
            <a:r>
              <a:rPr lang="ar-SA" sz="2000" b="1" u="sng" dirty="0" smtClean="0">
                <a:solidFill>
                  <a:srgbClr val="FF0000"/>
                </a:solidFill>
                <a:effectLst>
                  <a:outerShdw blurRad="38100" dist="38100" dir="2700000" algn="tl">
                    <a:srgbClr val="000000">
                      <a:alpha val="43137"/>
                    </a:srgbClr>
                  </a:outerShdw>
                </a:effectLst>
              </a:rPr>
              <a:t>الحالة </a:t>
            </a:r>
            <a:r>
              <a:rPr lang="ar-SA" sz="2000" b="1" u="sng" dirty="0" err="1" smtClean="0">
                <a:solidFill>
                  <a:srgbClr val="FF0000"/>
                </a:solidFill>
                <a:effectLst>
                  <a:outerShdw blurRad="38100" dist="38100" dir="2700000" algn="tl">
                    <a:srgbClr val="000000">
                      <a:alpha val="43137"/>
                    </a:srgbClr>
                  </a:outerShdw>
                </a:effectLst>
              </a:rPr>
              <a:t>الإجتماعية</a:t>
            </a:r>
            <a:r>
              <a:rPr lang="ar-SA" sz="2000" b="1" u="sng" dirty="0" smtClean="0">
                <a:solidFill>
                  <a:srgbClr val="FF0000"/>
                </a:solidFill>
                <a:effectLst>
                  <a:outerShdw blurRad="38100" dist="38100" dir="2700000" algn="tl">
                    <a:srgbClr val="000000">
                      <a:alpha val="43137"/>
                    </a:srgbClr>
                  </a:outerShdw>
                </a:effectLst>
              </a:rPr>
              <a:t>:  </a:t>
            </a:r>
            <a:r>
              <a:rPr lang="ar-SA" sz="1800" b="1" dirty="0" smtClean="0"/>
              <a:t>والتي تميزت بما </a:t>
            </a:r>
            <a:r>
              <a:rPr lang="ar-SA" sz="1800" b="1" dirty="0" err="1" smtClean="0"/>
              <a:t>يلي :</a:t>
            </a:r>
            <a:endParaRPr lang="ar-SA" sz="1800" b="1" dirty="0" smtClean="0"/>
          </a:p>
          <a:p>
            <a:pPr rtl="1"/>
            <a:r>
              <a:rPr lang="ar-SA" sz="1800" b="1" dirty="0" smtClean="0"/>
              <a:t>1- القبيلة هي الوحدة الاجتماعية الأساسية</a:t>
            </a:r>
          </a:p>
          <a:p>
            <a:pPr rtl="1"/>
            <a:r>
              <a:rPr lang="ar-SA" sz="1800" b="1" dirty="0" smtClean="0"/>
              <a:t>2- السكان إما بدو أو حضر</a:t>
            </a:r>
          </a:p>
          <a:p>
            <a:pPr rtl="1"/>
            <a:r>
              <a:rPr lang="ar-SA" sz="1800" b="1" dirty="0" smtClean="0"/>
              <a:t>3- تحكم العرف والتقاليد الموروثة في القبيلة</a:t>
            </a:r>
          </a:p>
          <a:p>
            <a:pPr rtl="1"/>
            <a:r>
              <a:rPr lang="ar-SA" sz="1800" b="1" dirty="0" smtClean="0"/>
              <a:t>            </a:t>
            </a:r>
            <a:r>
              <a:rPr lang="ar-SA" sz="2000" b="1" dirty="0" smtClean="0"/>
              <a:t>وقد لعبت هذه الأمور دوراً هاماً في تاريخ السكان الاجتماعي،فكل قبيلة لها شيخها الذي له الرياسة فيها، وهو عادة أوفر أفراد القبيلة ثراءً،وهو الرجل الذي يشار إليه بالبنان بين </a:t>
            </a:r>
            <a:r>
              <a:rPr lang="ar-SA" sz="2000" b="1" dirty="0" err="1" smtClean="0"/>
              <a:t>أفرادها.</a:t>
            </a:r>
            <a:r>
              <a:rPr lang="ar-SA" sz="2000" b="1" dirty="0" smtClean="0"/>
              <a:t> ووجد بين أفراد القبيلة التفاوت في الغنى والفقر، وكذلك منهم البدو الرحل، والحضر </a:t>
            </a:r>
            <a:r>
              <a:rPr lang="ar-SA" sz="2000" b="1" dirty="0" err="1" smtClean="0"/>
              <a:t>المستقرون.</a:t>
            </a:r>
            <a:r>
              <a:rPr lang="ar-SA" sz="2000" b="1" dirty="0" smtClean="0"/>
              <a:t> وهناك تفاوت في الطباع بينهما، وكان المجتمع النجدي القبلي يعتمد على عنصر القوة، فبالقوة يستطيع الفرد السيطرة على منطقة بحيث يصبح أميرها المطاع فيها، وكان الغزو سبيلاً للرزق والثراء،ورغم اشتغال بعض النجديين في التجارة وتنقلهم بين البلاد العربية المجاورة لنجد،إلاَ أن التجارة فقدت أهميتها كمورد رزق نظراً لفقدان الأمن والاستقرار قبل انتشار مبادئ الدعوة السلفية في نجد.</a:t>
            </a:r>
          </a:p>
          <a:p>
            <a:pPr rtl="1"/>
            <a:endParaRPr lang="ar-SA" sz="1800" b="1"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2400" b="1" dirty="0" err="1" smtClean="0">
                <a:solidFill>
                  <a:srgbClr val="FF0000"/>
                </a:solidFill>
              </a:rPr>
              <a:t>تابع:</a:t>
            </a:r>
            <a:endParaRPr lang="ar-SA" sz="2400" b="1" dirty="0">
              <a:solidFill>
                <a:srgbClr val="FF0000"/>
              </a:solidFill>
            </a:endParaRPr>
          </a:p>
        </p:txBody>
      </p:sp>
      <p:sp>
        <p:nvSpPr>
          <p:cNvPr id="3" name="عنصر نائب للمحتوى 2"/>
          <p:cNvSpPr>
            <a:spLocks noGrp="1"/>
          </p:cNvSpPr>
          <p:nvPr>
            <p:ph idx="1"/>
          </p:nvPr>
        </p:nvSpPr>
        <p:spPr>
          <a:xfrm>
            <a:off x="495300" y="1447800"/>
            <a:ext cx="9105900" cy="4678367"/>
          </a:xfrm>
        </p:spPr>
        <p:txBody>
          <a:bodyPr/>
          <a:lstStyle/>
          <a:p>
            <a:pPr rtl="1"/>
            <a:r>
              <a:rPr lang="ar-SA" sz="2000" b="1" dirty="0" smtClean="0">
                <a:effectLst>
                  <a:outerShdw blurRad="38100" dist="38100" dir="2700000" algn="tl">
                    <a:srgbClr val="000000">
                      <a:alpha val="43137"/>
                    </a:srgbClr>
                  </a:outerShdw>
                </a:effectLst>
              </a:rPr>
              <a:t>   </a:t>
            </a:r>
            <a:r>
              <a:rPr lang="ar-SA" sz="2000" b="1" u="sng" dirty="0" smtClean="0">
                <a:solidFill>
                  <a:srgbClr val="FF0000"/>
                </a:solidFill>
                <a:effectLst>
                  <a:outerShdw blurRad="38100" dist="38100" dir="2700000" algn="tl">
                    <a:srgbClr val="000000">
                      <a:alpha val="43137"/>
                    </a:srgbClr>
                  </a:outerShdw>
                </a:effectLst>
              </a:rPr>
              <a:t>الحالة </a:t>
            </a:r>
            <a:r>
              <a:rPr lang="ar-SA" sz="2000" b="1" u="sng" dirty="0" err="1" smtClean="0">
                <a:solidFill>
                  <a:srgbClr val="FF0000"/>
                </a:solidFill>
                <a:effectLst>
                  <a:outerShdw blurRad="38100" dist="38100" dir="2700000" algn="tl">
                    <a:srgbClr val="000000">
                      <a:alpha val="43137"/>
                    </a:srgbClr>
                  </a:outerShdw>
                </a:effectLst>
              </a:rPr>
              <a:t>الدينية:</a:t>
            </a:r>
            <a:endParaRPr lang="ar-SA" sz="2000" b="1" u="sng" dirty="0" smtClean="0">
              <a:solidFill>
                <a:srgbClr val="FF0000"/>
              </a:solidFill>
              <a:effectLst>
                <a:outerShdw blurRad="38100" dist="38100" dir="2700000" algn="tl">
                  <a:srgbClr val="000000">
                    <a:alpha val="43137"/>
                  </a:srgbClr>
                </a:outerShdw>
              </a:effectLst>
            </a:endParaRPr>
          </a:p>
          <a:p>
            <a:pPr rtl="1"/>
            <a:r>
              <a:rPr lang="ar-SA" sz="2000" b="1" dirty="0" smtClean="0"/>
              <a:t>           ساد الجهل لدى أكثر السكان وسيطرت عليهم </a:t>
            </a:r>
            <a:r>
              <a:rPr lang="ar-SA" sz="2000" b="1" dirty="0" err="1" smtClean="0"/>
              <a:t>البدع </a:t>
            </a:r>
            <a:r>
              <a:rPr lang="ar-SA" sz="2000" b="1" dirty="0" smtClean="0"/>
              <a:t>، وتمكنت في نفوسهم عقائد بعيدة عن تعاليم الإسلام،وأصبحوا يقدسون الأولياء، وانتشرت الأضرحة والقبور في كل مكان، فقي </a:t>
            </a:r>
            <a:r>
              <a:rPr lang="ar-SA" sz="2000" b="1" dirty="0" err="1" smtClean="0"/>
              <a:t>الجبيلة</a:t>
            </a:r>
            <a:r>
              <a:rPr lang="ar-SA" sz="2000" b="1" dirty="0" smtClean="0"/>
              <a:t> قبر زيد بن الخطاب الذي كان أهل نجد يحجون إليه، لاعتقادهم أنه يقضي لهم حوائجهم، وغير ذلك من الاعتقادات في بعض الأشجار والأماكن.وهذه الأحوال لم تكن قاصرة على نجد بل في معظم بلاد شبه الجزيرة العربية وما يجاورها من البلاد </a:t>
            </a:r>
            <a:r>
              <a:rPr lang="ar-SA" sz="2000" b="1" dirty="0" err="1" smtClean="0"/>
              <a:t>العربية.</a:t>
            </a:r>
            <a:r>
              <a:rPr lang="ar-SA" sz="2000" b="1" dirty="0" smtClean="0"/>
              <a:t> وكانت تلك الحالة السيئة بحاجة إلى مصلح لإصلاحها وبلورتها في إطار إسلامي </a:t>
            </a:r>
            <a:r>
              <a:rPr lang="ar-SA" sz="2000" b="1" dirty="0" err="1" smtClean="0"/>
              <a:t>صحيح.</a:t>
            </a:r>
            <a:r>
              <a:rPr lang="ar-SA" sz="2000" b="1" dirty="0" smtClean="0"/>
              <a:t> وكان المذهب الحنبلي هو السائد في إقليم نجد،وكان من بين الذين اهتموا بدراسة وتدريس مذهب أحمد بن حنبل في نجد جدُّ الشيخ محمد بن عبد الوهاب ووالده، فقد كان بيت هذه الأسرة ملتقى لطلاب العلم والراغبين في دراسة المذهب الحنبلي رغم ضعف انتشاره في الأقطار الإسلامية الأخرى،وساعد انتشار المذهب الحنبلي في نجد على انتشار مؤلفات ابن تيمية وهو على المذهب الحنبلي في المنطقة،فرجحت كفته على غيره من المذاهب خصوصاً عند الشيخ محمد بن عبد الوهاب</a:t>
            </a:r>
            <a:endParaRPr lang="ar-SA" sz="2000" b="1"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2400" b="1" dirty="0" err="1" smtClean="0">
                <a:solidFill>
                  <a:srgbClr val="FF0000"/>
                </a:solidFill>
              </a:rPr>
              <a:t>تابع:</a:t>
            </a:r>
            <a:endParaRPr lang="ar-SA" sz="2400" b="1" dirty="0">
              <a:solidFill>
                <a:srgbClr val="FF0000"/>
              </a:solidFill>
            </a:endParaRPr>
          </a:p>
        </p:txBody>
      </p:sp>
      <p:sp>
        <p:nvSpPr>
          <p:cNvPr id="3" name="عنصر نائب للمحتوى 2"/>
          <p:cNvSpPr>
            <a:spLocks noGrp="1"/>
          </p:cNvSpPr>
          <p:nvPr>
            <p:ph idx="1"/>
          </p:nvPr>
        </p:nvSpPr>
        <p:spPr/>
        <p:txBody>
          <a:bodyPr/>
          <a:lstStyle/>
          <a:p>
            <a:r>
              <a:rPr lang="en-US" sz="2000" b="1" u="sng" dirty="0" smtClean="0">
                <a:solidFill>
                  <a:srgbClr val="FF0000"/>
                </a:solidFill>
                <a:effectLst>
                  <a:outerShdw blurRad="38100" dist="38100" dir="2700000" algn="tl">
                    <a:srgbClr val="000000">
                      <a:alpha val="43137"/>
                    </a:srgbClr>
                  </a:outerShdw>
                </a:effectLst>
              </a:rPr>
              <a:t>: </a:t>
            </a:r>
            <a:r>
              <a:rPr lang="ar-SA" sz="2000" b="1" u="sng" dirty="0" smtClean="0">
                <a:solidFill>
                  <a:srgbClr val="FF0000"/>
                </a:solidFill>
                <a:effectLst>
                  <a:outerShdw blurRad="38100" dist="38100" dir="2700000" algn="tl">
                    <a:srgbClr val="000000">
                      <a:alpha val="43137"/>
                    </a:srgbClr>
                  </a:outerShdw>
                </a:effectLst>
              </a:rPr>
              <a:t>الحالة </a:t>
            </a:r>
            <a:r>
              <a:rPr lang="ar-SA" sz="2000" b="1" u="sng" dirty="0" err="1" smtClean="0">
                <a:solidFill>
                  <a:srgbClr val="FF0000"/>
                </a:solidFill>
                <a:effectLst>
                  <a:outerShdw blurRad="38100" dist="38100" dir="2700000" algn="tl">
                    <a:srgbClr val="000000">
                      <a:alpha val="43137"/>
                    </a:srgbClr>
                  </a:outerShdw>
                </a:effectLst>
              </a:rPr>
              <a:t>السياسية:</a:t>
            </a:r>
            <a:r>
              <a:rPr lang="ar-SA" sz="2000" b="1" u="sng" dirty="0" smtClean="0">
                <a:solidFill>
                  <a:srgbClr val="FF0000"/>
                </a:solidFill>
              </a:rPr>
              <a:t>( </a:t>
            </a:r>
            <a:r>
              <a:rPr lang="ar-SA" sz="2000" b="1" dirty="0" smtClean="0">
                <a:solidFill>
                  <a:srgbClr val="FF0000"/>
                </a:solidFill>
              </a:rPr>
              <a:t>النصف الأول من القرن الثامن عشر </a:t>
            </a:r>
            <a:r>
              <a:rPr lang="ar-SA" sz="2000" b="1" dirty="0" err="1" smtClean="0">
                <a:solidFill>
                  <a:srgbClr val="FF0000"/>
                </a:solidFill>
              </a:rPr>
              <a:t>الميلادي )</a:t>
            </a:r>
            <a:endParaRPr lang="ar-SA" sz="2000" b="1" u="sng" dirty="0" smtClean="0">
              <a:solidFill>
                <a:srgbClr val="FF0000"/>
              </a:solidFill>
              <a:effectLst>
                <a:outerShdw blurRad="38100" dist="38100" dir="2700000" algn="tl">
                  <a:srgbClr val="000000">
                    <a:alpha val="43137"/>
                  </a:srgbClr>
                </a:outerShdw>
              </a:effectLst>
            </a:endParaRPr>
          </a:p>
          <a:p>
            <a:pPr rtl="1"/>
            <a:r>
              <a:rPr lang="ar-SA" sz="1800" b="1" dirty="0" smtClean="0">
                <a:effectLst>
                  <a:outerShdw blurRad="38100" dist="38100" dir="2700000" algn="tl">
                    <a:srgbClr val="000000">
                      <a:alpha val="43137"/>
                    </a:srgbClr>
                  </a:outerShdw>
                </a:effectLst>
              </a:rPr>
              <a:t>           </a:t>
            </a:r>
            <a:r>
              <a:rPr lang="ar-SA" sz="1800" b="1" dirty="0" smtClean="0"/>
              <a:t>كان إقليم نجد قبيل ظهور الدعوة السلفية الوهابية مقسماً إلى عدد من الإمارات الصغيرة، لكل منها أميرها الذي يعمل على حمايتها وإدارة شؤونها.ولم يخضع إقليم نجد للدولة العثمانية حتى ذلك الوقت، فلم يشهد ولاة عثمانيين ولا حاميات تركية، وقد يعود ذلك أن الدولة العثمانية لم تهتم بالسيطرة على المناطق الداخلية، التي لا فائدة ترجى منها، رغم وجود النفوذ العثماني في الحجاز </a:t>
            </a:r>
            <a:r>
              <a:rPr lang="ar-SA" sz="1800" b="1" dirty="0" err="1" smtClean="0"/>
              <a:t>والأحساء</a:t>
            </a:r>
            <a:r>
              <a:rPr lang="ar-SA" sz="1800" b="1" dirty="0" smtClean="0"/>
              <a:t>، وإن كانت إدارة الإحساء الفعلية بيد قبيلة بني خالد منذ عام </a:t>
            </a:r>
            <a:r>
              <a:rPr lang="ar-SA" sz="1800" b="1" dirty="0" err="1" smtClean="0"/>
              <a:t>1080هـ</a:t>
            </a:r>
            <a:r>
              <a:rPr lang="ar-SA" sz="1800" b="1" dirty="0" smtClean="0"/>
              <a:t>/</a:t>
            </a:r>
            <a:r>
              <a:rPr lang="ar-SA" sz="1800" b="1" dirty="0" err="1" smtClean="0"/>
              <a:t>1670م.</a:t>
            </a:r>
            <a:endParaRPr lang="ar-SA" sz="1800" b="1" dirty="0" smtClean="0"/>
          </a:p>
          <a:p>
            <a:pPr rtl="1"/>
            <a:r>
              <a:rPr lang="ar-SA" sz="1800" b="1" dirty="0" smtClean="0"/>
              <a:t>           ولم تجمع رابطة سياسية بين إمارات نجد الصغيرة، بل إن العلاقات بينها سادها الفتور والمحاربة في أكثر الأوقات، وكان من أشهر الأسر النجدية الحاكمة في ذلك الوقت آل معمر في العينية،</a:t>
            </a:r>
            <a:r>
              <a:rPr lang="ar-SA" sz="1800" b="1" dirty="0" err="1" smtClean="0"/>
              <a:t>ودهام</a:t>
            </a:r>
            <a:r>
              <a:rPr lang="ar-SA" sz="1800" b="1" dirty="0" smtClean="0"/>
              <a:t> بن </a:t>
            </a:r>
            <a:r>
              <a:rPr lang="ar-SA" sz="1800" b="1" dirty="0" err="1" smtClean="0"/>
              <a:t>دواس</a:t>
            </a:r>
            <a:r>
              <a:rPr lang="ar-SA" sz="1800" b="1" dirty="0" smtClean="0"/>
              <a:t> في الرياض، وآل زامل في الخرج، وآل سعود في الدرعية، والتي أصبحت لاحقاً قاعدة دينية وحربية وسياسية لدولة لعبت ولا تزال دوراً هاماً في تاريخ شبه الجزيرة العربية بوجه خاص، وفي التاريخ العربي بوجه </a:t>
            </a:r>
            <a:r>
              <a:rPr lang="ar-SA" sz="1800" b="1" dirty="0" err="1" smtClean="0"/>
              <a:t>عام .</a:t>
            </a:r>
            <a:endParaRPr lang="ar-SA" sz="1800" b="1" dirty="0" smtClean="0"/>
          </a:p>
          <a:p>
            <a:pPr rtl="1"/>
            <a:r>
              <a:rPr lang="ar-SA" sz="1800" b="1" dirty="0" smtClean="0"/>
              <a:t>          تنتسب الأسر السعودية إلى عشيرة عنزة وهي من قبائل ربيعة، وهي من أكثر القبائل العربية عدداً، فمنها فروع في نجد والعراق وسوريا.وكان مانع </a:t>
            </a:r>
            <a:r>
              <a:rPr lang="ar-SA" sz="1800" b="1" dirty="0" err="1" smtClean="0"/>
              <a:t>المسيب</a:t>
            </a:r>
            <a:r>
              <a:rPr lang="ar-SA" sz="1800" b="1" dirty="0" smtClean="0"/>
              <a:t> الملقب </a:t>
            </a:r>
            <a:r>
              <a:rPr lang="ar-SA" sz="1800" b="1" dirty="0" err="1" smtClean="0"/>
              <a:t>بالمريدي</a:t>
            </a:r>
            <a:r>
              <a:rPr lang="ar-SA" sz="1800" b="1" dirty="0" smtClean="0"/>
              <a:t>، جد آل سعود، يقطن بلدة الدروع من أعمال </a:t>
            </a:r>
            <a:r>
              <a:rPr lang="ar-SA" sz="1800" b="1" dirty="0" err="1" smtClean="0"/>
              <a:t>القطيف</a:t>
            </a:r>
            <a:r>
              <a:rPr lang="ar-SA" sz="1800" b="1" dirty="0" smtClean="0"/>
              <a:t>، وتربطه بابن درع رئيس حجر اليمامة والجزعة المعروفين قرب الرياض، صلة نسب ومصاهرة، وكانت بينهما مراسلة أسفرت عن مجيء مانع المريدي إلى ابن درع عام </a:t>
            </a:r>
            <a:r>
              <a:rPr lang="ar-SA" sz="1800" b="1" dirty="0" err="1" smtClean="0"/>
              <a:t>850هـ</a:t>
            </a:r>
            <a:r>
              <a:rPr lang="ar-SA" sz="1800" b="1" dirty="0" smtClean="0"/>
              <a:t>/</a:t>
            </a:r>
            <a:r>
              <a:rPr lang="ar-SA" sz="1800" b="1" dirty="0" err="1" smtClean="0"/>
              <a:t>1446م.</a:t>
            </a:r>
            <a:endParaRPr lang="ar-SA" sz="1800" b="1"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2400" b="1" smtClean="0">
                <a:solidFill>
                  <a:srgbClr val="FF0000"/>
                </a:solidFill>
              </a:rPr>
              <a:t>تابع:</a:t>
            </a:r>
            <a:endParaRPr lang="ar-SA" sz="2400" b="1" dirty="0">
              <a:solidFill>
                <a:srgbClr val="FF0000"/>
              </a:solidFill>
            </a:endParaRPr>
          </a:p>
        </p:txBody>
      </p:sp>
      <p:sp>
        <p:nvSpPr>
          <p:cNvPr id="3" name="عنصر نائب للمحتوى 2"/>
          <p:cNvSpPr>
            <a:spLocks noGrp="1"/>
          </p:cNvSpPr>
          <p:nvPr>
            <p:ph idx="1"/>
          </p:nvPr>
        </p:nvSpPr>
        <p:spPr>
          <a:xfrm>
            <a:off x="495300" y="1447800"/>
            <a:ext cx="9029700" cy="4678367"/>
          </a:xfrm>
        </p:spPr>
        <p:txBody>
          <a:bodyPr/>
          <a:lstStyle/>
          <a:p>
            <a:pPr rtl="1"/>
            <a:r>
              <a:rPr lang="ar-SA" sz="1800" dirty="0" smtClean="0"/>
              <a:t>            </a:t>
            </a:r>
            <a:r>
              <a:rPr lang="ar-SA" sz="1800" b="1" dirty="0" smtClean="0"/>
              <a:t>فأقطعه الأخير أرض </a:t>
            </a:r>
            <a:r>
              <a:rPr lang="ar-SA" sz="1800" b="1" dirty="0" err="1" smtClean="0"/>
              <a:t>المليبد</a:t>
            </a:r>
            <a:r>
              <a:rPr lang="ar-SA" sz="1800" b="1" dirty="0" smtClean="0"/>
              <a:t> </a:t>
            </a:r>
            <a:r>
              <a:rPr lang="ar-SA" sz="1800" b="1" dirty="0" err="1" smtClean="0"/>
              <a:t>وغصيبة</a:t>
            </a:r>
            <a:r>
              <a:rPr lang="ar-SA" sz="1800" b="1" dirty="0" smtClean="0"/>
              <a:t> المعروفين،بالقرب من الدرعية،فاستقر </a:t>
            </a:r>
            <a:r>
              <a:rPr lang="ar-SA" sz="1800" b="1" dirty="0" err="1" smtClean="0"/>
              <a:t>بها</a:t>
            </a:r>
            <a:r>
              <a:rPr lang="ar-SA" sz="1800" b="1" dirty="0" smtClean="0"/>
              <a:t> وأسرته، واستطاع حلفاؤه ضم المناطق المتاخمة لحدود </a:t>
            </a:r>
            <a:r>
              <a:rPr lang="ar-SA" sz="1800" b="1" dirty="0" err="1" smtClean="0"/>
              <a:t>المليبد</a:t>
            </a:r>
            <a:r>
              <a:rPr lang="ar-SA" sz="1800" b="1" dirty="0" smtClean="0"/>
              <a:t> </a:t>
            </a:r>
            <a:r>
              <a:rPr lang="ar-SA" sz="1800" b="1" dirty="0" err="1" smtClean="0"/>
              <a:t>وغصيبة</a:t>
            </a:r>
            <a:r>
              <a:rPr lang="ar-SA" sz="1800" b="1" dirty="0" smtClean="0"/>
              <a:t> </a:t>
            </a:r>
            <a:r>
              <a:rPr lang="ar-SA" sz="1800" b="1" dirty="0" err="1" smtClean="0"/>
              <a:t>.</a:t>
            </a:r>
            <a:endParaRPr lang="ar-SA" sz="1800" b="1" dirty="0" smtClean="0"/>
          </a:p>
          <a:p>
            <a:pPr rtl="1"/>
            <a:r>
              <a:rPr lang="ar-SA" sz="1800" b="1" dirty="0" smtClean="0"/>
              <a:t>           ولما آل حكم الإمارة إلى مقرن بن </a:t>
            </a:r>
            <a:r>
              <a:rPr lang="ar-SA" sz="1800" b="1" dirty="0" err="1" smtClean="0"/>
              <a:t>مرخان</a:t>
            </a:r>
            <a:r>
              <a:rPr lang="ar-SA" sz="1800" b="1" dirty="0" smtClean="0"/>
              <a:t> اختار الدرعية عاصمة له، وذلك عام </a:t>
            </a:r>
            <a:r>
              <a:rPr lang="ar-SA" sz="1800" b="1" dirty="0" err="1" smtClean="0"/>
              <a:t>1110هـ</a:t>
            </a:r>
            <a:r>
              <a:rPr lang="ar-SA" sz="1800" b="1" dirty="0" smtClean="0"/>
              <a:t>/</a:t>
            </a:r>
            <a:r>
              <a:rPr lang="ar-SA" sz="1800" b="1" dirty="0" err="1" smtClean="0"/>
              <a:t>1682م</a:t>
            </a:r>
            <a:r>
              <a:rPr lang="ar-SA" sz="1800" b="1" dirty="0" smtClean="0"/>
              <a:t>، ثم آل الحكم لحفيده محمد بن سعود( 1138-</a:t>
            </a:r>
            <a:r>
              <a:rPr lang="ar-SA" sz="1800" b="1" dirty="0" err="1" smtClean="0"/>
              <a:t>1179هـ</a:t>
            </a:r>
            <a:r>
              <a:rPr lang="ar-SA" sz="1800" b="1" dirty="0" smtClean="0"/>
              <a:t>/1725-</a:t>
            </a:r>
            <a:r>
              <a:rPr lang="ar-SA" sz="1800" b="1" dirty="0" err="1" smtClean="0"/>
              <a:t>1765م</a:t>
            </a:r>
            <a:r>
              <a:rPr lang="ar-SA" sz="1800" b="1" dirty="0" smtClean="0"/>
              <a:t>)، الذي بعهده بدأت الإمارة السعودية طوراً جديداً في حياتها، بتحالف الأمير محمد مع صاحب الدعوة السلفية الشيخ محمد بن عبد </a:t>
            </a:r>
            <a:r>
              <a:rPr lang="ar-SA" sz="1800" b="1" dirty="0" err="1" smtClean="0"/>
              <a:t>الوهاب </a:t>
            </a:r>
            <a:r>
              <a:rPr lang="ar-SA" sz="1800" b="1" dirty="0" smtClean="0"/>
              <a:t>- كما </a:t>
            </a:r>
            <a:r>
              <a:rPr lang="ar-SA" sz="1800" b="1" dirty="0" err="1" smtClean="0"/>
              <a:t>يتضح - .</a:t>
            </a:r>
            <a:endParaRPr lang="ar-SA" sz="1800" b="1" dirty="0" smtClean="0"/>
          </a:p>
          <a:p>
            <a:endParaRPr lang="ar-SA" sz="1800" dirty="0" smtClean="0"/>
          </a:p>
          <a:p>
            <a:r>
              <a:rPr lang="ar-SA" sz="1800" dirty="0" smtClean="0"/>
              <a:t> </a:t>
            </a:r>
            <a:endParaRPr lang="ar-SA" sz="18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2400" b="1" u="sng" dirty="0" smtClean="0">
                <a:solidFill>
                  <a:srgbClr val="FF0000"/>
                </a:solidFill>
                <a:effectLst>
                  <a:outerShdw blurRad="38100" dist="38100" dir="2700000" algn="tl">
                    <a:srgbClr val="000000">
                      <a:alpha val="43137"/>
                    </a:srgbClr>
                  </a:outerShdw>
                </a:effectLst>
              </a:rPr>
              <a:t>محمد بن عبد الوهاب ودعوته </a:t>
            </a:r>
            <a:r>
              <a:rPr lang="ar-SA" sz="2400" b="1" u="sng" dirty="0" err="1" smtClean="0">
                <a:solidFill>
                  <a:srgbClr val="FF0000"/>
                </a:solidFill>
                <a:effectLst>
                  <a:outerShdw blurRad="38100" dist="38100" dir="2700000" algn="tl">
                    <a:srgbClr val="000000">
                      <a:alpha val="43137"/>
                    </a:srgbClr>
                  </a:outerShdw>
                </a:effectLst>
              </a:rPr>
              <a:t>السلفية:</a:t>
            </a:r>
            <a:r>
              <a:rPr lang="ar-SA" sz="2400" b="1" u="sng" dirty="0" smtClean="0">
                <a:solidFill>
                  <a:srgbClr val="FF0000"/>
                </a:solidFill>
                <a:effectLst>
                  <a:outerShdw blurRad="38100" dist="38100" dir="2700000" algn="tl">
                    <a:srgbClr val="000000">
                      <a:alpha val="43137"/>
                    </a:srgbClr>
                  </a:outerShdw>
                </a:effectLst>
              </a:rPr>
              <a:t/>
            </a:r>
            <a:br>
              <a:rPr lang="ar-SA" sz="2400" b="1" u="sng" dirty="0" smtClean="0">
                <a:solidFill>
                  <a:srgbClr val="FF0000"/>
                </a:solidFill>
                <a:effectLst>
                  <a:outerShdw blurRad="38100" dist="38100" dir="2700000" algn="tl">
                    <a:srgbClr val="000000">
                      <a:alpha val="43137"/>
                    </a:srgbClr>
                  </a:outerShdw>
                </a:effectLst>
              </a:rPr>
            </a:br>
            <a:endParaRPr lang="ar-SA" sz="2400" b="1" dirty="0"/>
          </a:p>
        </p:txBody>
      </p:sp>
      <p:sp>
        <p:nvSpPr>
          <p:cNvPr id="3" name="عنصر نائب للمحتوى 2"/>
          <p:cNvSpPr>
            <a:spLocks noGrp="1"/>
          </p:cNvSpPr>
          <p:nvPr>
            <p:ph idx="1"/>
          </p:nvPr>
        </p:nvSpPr>
        <p:spPr>
          <a:xfrm>
            <a:off x="495300" y="1371600"/>
            <a:ext cx="9182100" cy="4953000"/>
          </a:xfrm>
        </p:spPr>
        <p:txBody>
          <a:bodyPr/>
          <a:lstStyle/>
          <a:p>
            <a:pPr rtl="1"/>
            <a:r>
              <a:rPr lang="ar-SA" sz="2000" dirty="0" smtClean="0"/>
              <a:t>           </a:t>
            </a:r>
            <a:r>
              <a:rPr lang="ar-SA" sz="2000" b="1" dirty="0" smtClean="0"/>
              <a:t>ولد الشيخ محمد بن عبد الوهاب عام </a:t>
            </a:r>
            <a:r>
              <a:rPr lang="ar-SA" sz="2000" b="1" dirty="0" err="1" smtClean="0"/>
              <a:t>1115هـ</a:t>
            </a:r>
            <a:r>
              <a:rPr lang="ar-SA" sz="2000" b="1" dirty="0" smtClean="0"/>
              <a:t>/</a:t>
            </a:r>
            <a:r>
              <a:rPr lang="ar-SA" sz="2000" b="1" dirty="0" err="1" smtClean="0"/>
              <a:t>1703م</a:t>
            </a:r>
            <a:r>
              <a:rPr lang="ar-SA" sz="2000" b="1" dirty="0" smtClean="0"/>
              <a:t>، في العينية بوادي حنيفة من أعالي نجد، وكان والده قاضي العينية، زمن إمارة عبد الله بن محمد بن معمر.وكان والده إلى جانب القضاء يقوم بتدريس التفسير والحديث والفقه على مذهب الإمام أحمد بن حنبل، ويرجع نسبه إلى قبيلة تميم التي حافظت على موطنها في إقليم نجد.وقد نشأ الشيخ محمد وهو يراقب مجلس أبيه ويستمع لأحاديث القوم </a:t>
            </a:r>
            <a:r>
              <a:rPr lang="ar-SA" sz="2000" b="1" dirty="0" err="1" smtClean="0"/>
              <a:t>ومجادلاتهم .</a:t>
            </a:r>
            <a:r>
              <a:rPr lang="ar-SA" sz="2000" b="1" dirty="0" smtClean="0"/>
              <a:t> وكان يحضر حلقات الدرس التي يخصصها والده لطلابه، فنشأ واسع الثقافة بالنسبة لأبناء جيله، وحفظ القرآن في العاشرة من عمره، وشفف بالعلم والدراسة خصوصاً مؤلفات أحمد تقي الدين ابن تيميه.وحج واعتمر وهو في سن الثالثة عشرة، وزار قبر الرسول عليه السلام، ورأى في الحجاز بعض مظاهر الشرك التي أثارت روح المقاومة لهذه الأمور في </a:t>
            </a:r>
            <a:r>
              <a:rPr lang="ar-SA" sz="2000" b="1" dirty="0" err="1" smtClean="0"/>
              <a:t>نفسه .</a:t>
            </a:r>
            <a:r>
              <a:rPr lang="ar-SA" sz="2000" b="1" dirty="0" smtClean="0"/>
              <a:t>       </a:t>
            </a:r>
          </a:p>
          <a:p>
            <a:pPr rtl="1"/>
            <a:r>
              <a:rPr lang="ar-SA" sz="2000" b="1" dirty="0" smtClean="0"/>
              <a:t>           ورحل صاحب الدعوة بعد ذلك في طلب العلم، فذهب أولاً إلى الحجاز، حيث التقى بالعالم النجدي الشيخ عبد الله بن إبراهيم آل السيف، وتوثقت بينهما الصلة، كما اجتمع بالمدينة أيضاً بالشيخ محمد حياة السندي المدني وأخذ منه </a:t>
            </a:r>
            <a:r>
              <a:rPr lang="ar-SA" sz="2000" b="1" dirty="0" err="1" smtClean="0"/>
              <a:t>وأجازه.</a:t>
            </a:r>
            <a:r>
              <a:rPr lang="ar-SA" sz="2000" b="1" dirty="0" smtClean="0"/>
              <a:t> ثم رحل إلى العراق وزار بغداد والبصرة، التي مكث فيها أربع سنوات فدرس على يد الشيخ محمد المجموعي اللغة والحديث وهاله هناك غلاة الشيعة الذين يجلون الأولياء ويقدسون قبورهم، فأبدى مقاومة لهم وشرع يبين حقائق التوحيد في </a:t>
            </a:r>
            <a:r>
              <a:rPr lang="ar-SA" sz="2000" b="1" dirty="0" err="1" smtClean="0"/>
              <a:t>مجالسه.</a:t>
            </a:r>
            <a:r>
              <a:rPr lang="ar-SA" sz="2000" b="1" dirty="0" smtClean="0"/>
              <a:t> وضاق أهل البصرة بالشيخ وآرائه، وحملوا عليه وأخرجوه من بلدهم، ثم قصد الإحساء ونزل عند الشيخ عبد الله بن محمد بن عبد اللطيف الشافعي </a:t>
            </a:r>
            <a:r>
              <a:rPr lang="ar-SA" sz="2000" b="1" dirty="0" err="1" smtClean="0"/>
              <a:t>الاحسائي،</a:t>
            </a:r>
            <a:r>
              <a:rPr lang="ar-SA" sz="2000" dirty="0" smtClean="0"/>
              <a:t> </a:t>
            </a:r>
            <a:endParaRPr lang="ar-SA" sz="2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2400" b="1" dirty="0" err="1" smtClean="0">
                <a:solidFill>
                  <a:srgbClr val="FF0000"/>
                </a:solidFill>
              </a:rPr>
              <a:t>تابع:</a:t>
            </a:r>
            <a:endParaRPr lang="ar-SA" sz="2400" b="1" dirty="0">
              <a:solidFill>
                <a:srgbClr val="FF0000"/>
              </a:solidFill>
            </a:endParaRPr>
          </a:p>
        </p:txBody>
      </p:sp>
      <p:sp>
        <p:nvSpPr>
          <p:cNvPr id="3" name="عنصر نائب للمحتوى 2"/>
          <p:cNvSpPr>
            <a:spLocks noGrp="1"/>
          </p:cNvSpPr>
          <p:nvPr>
            <p:ph idx="1"/>
          </p:nvPr>
        </p:nvSpPr>
        <p:spPr>
          <a:xfrm>
            <a:off x="495300" y="1447800"/>
            <a:ext cx="9029700" cy="4678367"/>
          </a:xfrm>
        </p:spPr>
        <p:txBody>
          <a:bodyPr/>
          <a:lstStyle/>
          <a:p>
            <a:pPr rtl="1"/>
            <a:r>
              <a:rPr lang="ar-SA" sz="2000" dirty="0" smtClean="0"/>
              <a:t>            </a:t>
            </a:r>
            <a:r>
              <a:rPr lang="ar-SA" sz="2000" b="1" dirty="0" smtClean="0"/>
              <a:t>ولم تطل إقامته في الاحساء، فعاد إلى </a:t>
            </a:r>
            <a:r>
              <a:rPr lang="ar-SA" sz="2000" b="1" dirty="0" err="1" smtClean="0"/>
              <a:t>حريملاء</a:t>
            </a:r>
            <a:r>
              <a:rPr lang="ar-SA" sz="2000" b="1" dirty="0" smtClean="0"/>
              <a:t>، حيث كان أبوه، وكان آنذاك في نحو السابعة والثلاثين من عمره، وقد اكتمل نضجه وازدادت تجاربه.</a:t>
            </a:r>
          </a:p>
          <a:p>
            <a:pPr rtl="1"/>
            <a:r>
              <a:rPr lang="ar-SA" sz="2000" b="1" dirty="0" smtClean="0"/>
              <a:t>            ومن العوامل التي أثرت في تكوين شخصية محمد بن عبد الوهاب بالإضافة إلى البيت والرحلة، كانت شخصية ابن تيمه الذي عاش في القرن الثامن الهجري، فقد عكف على دراسة آثاره ودرسها وتفهمها وأخذ عنها وكانت المبادئ التي نادى </a:t>
            </a:r>
            <a:r>
              <a:rPr lang="ar-SA" sz="2000" b="1" dirty="0" err="1" smtClean="0"/>
              <a:t>بها</a:t>
            </a:r>
            <a:r>
              <a:rPr lang="ar-SA" sz="2000" b="1" dirty="0" smtClean="0"/>
              <a:t> الشيخ محمد بن عبد الوهاب هي نفس المبادئ التي سبقه </a:t>
            </a:r>
            <a:r>
              <a:rPr lang="ar-SA" sz="2000" b="1" dirty="0" err="1" smtClean="0"/>
              <a:t>بها</a:t>
            </a:r>
            <a:r>
              <a:rPr lang="ar-SA" sz="2000" b="1" dirty="0" smtClean="0"/>
              <a:t> ابن تيمية بأربعة قرون فكل منهما نادى بالرجوع إلى الكتاب والسنة وآثار السلف الصالح ومقاومة البدع والخرافات التي ألصقت بالإسلام، فدعوة الشيخ محمد بن عبد الوهاب تعتبر تطوراً تاريخياً لدعوة ابن تيمية.ومن مبادئ ابن تيمية التي أثرت في شخصية محمد بن عبد الوهاب، أن الاجتهاد باب مفتوح أمام كل راغب، وأن الكتاب والسنة وآثار السلف الصالح هي المصدر الأساسي لكل مجتهد حتى ولو خالف رأي الائمة الأربعة، ومات الشيخ ابن تيمية في سجنه بقلعة دمشق عام </a:t>
            </a:r>
            <a:r>
              <a:rPr lang="ar-SA" sz="2000" b="1" dirty="0" err="1" smtClean="0"/>
              <a:t>728هـ</a:t>
            </a:r>
            <a:r>
              <a:rPr lang="ar-SA" sz="2000" b="1" dirty="0" smtClean="0"/>
              <a:t>/</a:t>
            </a:r>
            <a:r>
              <a:rPr lang="ar-SA" sz="2000" b="1" dirty="0" err="1" smtClean="0"/>
              <a:t>1327م</a:t>
            </a:r>
            <a:r>
              <a:rPr lang="ar-SA" sz="2000" b="1" dirty="0" smtClean="0"/>
              <a:t>، ولم يستطع أحد بعد وفاته إحياء مبادئه حتى قام الشيخ محمد بن عبد الوهاب في القرن الثاني عشر الهجري ينادي بدعوته التي فيها إحياء لدعوة ابن </a:t>
            </a:r>
            <a:r>
              <a:rPr lang="ar-SA" sz="2000" b="1" dirty="0" err="1" smtClean="0"/>
              <a:t>تيمية .</a:t>
            </a:r>
            <a:r>
              <a:rPr lang="ar-SA" sz="2000" b="1" dirty="0" smtClean="0"/>
              <a:t>     </a:t>
            </a:r>
          </a:p>
          <a:p>
            <a:pPr rtl="1"/>
            <a:r>
              <a:rPr lang="ar-SA" sz="2000" dirty="0" smtClean="0"/>
              <a:t> </a:t>
            </a:r>
            <a:endParaRPr lang="ar-SA" sz="20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2400" b="1" dirty="0" smtClean="0">
                <a:solidFill>
                  <a:srgbClr val="FF0000"/>
                </a:solidFill>
              </a:rPr>
              <a:t>الدعوة السلفية </a:t>
            </a:r>
            <a:r>
              <a:rPr lang="ar-SA" sz="2400" b="1" dirty="0" err="1" smtClean="0">
                <a:solidFill>
                  <a:srgbClr val="FF0000"/>
                </a:solidFill>
              </a:rPr>
              <a:t>ومبادؤها:</a:t>
            </a:r>
            <a:endParaRPr lang="ar-SA" sz="2400" b="1" dirty="0">
              <a:solidFill>
                <a:srgbClr val="FF0000"/>
              </a:solidFill>
            </a:endParaRPr>
          </a:p>
        </p:txBody>
      </p:sp>
      <p:sp>
        <p:nvSpPr>
          <p:cNvPr id="3" name="عنصر نائب للمحتوى 2"/>
          <p:cNvSpPr>
            <a:spLocks noGrp="1"/>
          </p:cNvSpPr>
          <p:nvPr>
            <p:ph idx="1"/>
          </p:nvPr>
        </p:nvSpPr>
        <p:spPr>
          <a:xfrm>
            <a:off x="495300" y="1524000"/>
            <a:ext cx="9105900" cy="4602167"/>
          </a:xfrm>
        </p:spPr>
        <p:txBody>
          <a:bodyPr/>
          <a:lstStyle/>
          <a:p>
            <a:pPr rtl="1"/>
            <a:r>
              <a:rPr lang="ar-SA" sz="1800" dirty="0" smtClean="0"/>
              <a:t>               </a:t>
            </a:r>
            <a:r>
              <a:rPr lang="ar-SA" sz="2000" b="1" dirty="0" smtClean="0"/>
              <a:t>رغم تعدد التسميات التي أطلقت على تلك الدعوة سواء اسم المذهب أو الوهابية فهي تسميات تجانب الدقة، فدعوة الشيخ ليست بمذهب جديد في الإسلام، كما كان يؤكد صاحب الدعوة بنفسه بل هي دعوة إلى الله وحده لا شريك له وسنة نبيه عليه الصلاة والسلام.</a:t>
            </a:r>
          </a:p>
          <a:p>
            <a:pPr rtl="1"/>
            <a:r>
              <a:rPr lang="ar-SA" sz="2000" b="1" dirty="0" smtClean="0"/>
              <a:t>             وذكر ابنه عبد الله ذلك أيضاً لعلماء مكة سنة </a:t>
            </a:r>
            <a:r>
              <a:rPr lang="ar-SA" sz="2000" b="1" dirty="0" err="1" smtClean="0"/>
              <a:t>1218هـ</a:t>
            </a:r>
            <a:r>
              <a:rPr lang="ar-SA" sz="2000" b="1" dirty="0" smtClean="0"/>
              <a:t>/</a:t>
            </a:r>
            <a:r>
              <a:rPr lang="ar-SA" sz="2000" b="1" dirty="0" err="1" smtClean="0"/>
              <a:t>1803م</a:t>
            </a:r>
            <a:r>
              <a:rPr lang="ar-SA" sz="2000" b="1" dirty="0" smtClean="0"/>
              <a:t>، فقال:“مذهبنا في الأصول مذهب أهل السنة والجماعة وطريقتنا طريقة السلف“، فوصف الدعوة بالمذهب فيه مغالاة.أما وصفها بالوهابية فقد أطلقه عليها خصوم الشيخ محمد بن عبد الوهاب ليظهروا للناس أن ما يدعو إليه الشيخ بدعة جديدة خارجة على مبادئ </a:t>
            </a:r>
            <a:r>
              <a:rPr lang="ar-SA" sz="2000" b="1" dirty="0" err="1" smtClean="0"/>
              <a:t>الاسلام.</a:t>
            </a:r>
            <a:r>
              <a:rPr lang="ar-SA" sz="2000" b="1" dirty="0" smtClean="0"/>
              <a:t> بل إن أعداء الدعوة من العثمانيين ومن جاراهم غالوا في ذلك وأطلقوا على أتباع الدعوة </a:t>
            </a:r>
            <a:r>
              <a:rPr lang="ar-SA" sz="2000" b="1" dirty="0" err="1" smtClean="0"/>
              <a:t>الروافض</a:t>
            </a:r>
            <a:r>
              <a:rPr lang="ar-SA" sz="2000" b="1" dirty="0" smtClean="0"/>
              <a:t> والخوارج.</a:t>
            </a:r>
          </a:p>
          <a:p>
            <a:pPr rtl="1"/>
            <a:r>
              <a:rPr lang="ar-SA" sz="2000" b="1" dirty="0" smtClean="0"/>
              <a:t>            أما أتباع الدعوة فيطلقون على أنفسهم اسم“حنابلة أو السلفيين أو الإخوان الموحدين“،وربما كان الوصف الأنسب المطابق للدعوة ولتمييزها عن الدعوات الاصلاحية الأخرى التي ظهرت في العالمين العربي والإسلامي هو </a:t>
            </a:r>
            <a:r>
              <a:rPr lang="ar-SA" sz="2000" b="1" dirty="0" err="1" smtClean="0"/>
              <a:t>إسم</a:t>
            </a:r>
            <a:r>
              <a:rPr lang="ar-SA" sz="2000" b="1" dirty="0" smtClean="0"/>
              <a:t> ( الدعوة السلفية </a:t>
            </a:r>
            <a:r>
              <a:rPr lang="ar-SA" sz="2000" b="1" dirty="0" err="1" smtClean="0"/>
              <a:t>النجدية ) </a:t>
            </a:r>
            <a:r>
              <a:rPr lang="ar-SA" sz="2000" b="1" dirty="0" smtClean="0"/>
              <a:t>، ومن المبادئ التي ارتكزت عليها: أولاً: الدعوة إلى التوحيد، ثانياً: الاجتهاد </a:t>
            </a:r>
            <a:endParaRPr lang="ar-SA" sz="2000" b="1"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2400" b="1" dirty="0" err="1" smtClean="0">
                <a:solidFill>
                  <a:srgbClr val="FF0000"/>
                </a:solidFill>
              </a:rPr>
              <a:t>تابع:</a:t>
            </a:r>
            <a:endParaRPr lang="ar-SA" sz="2400" b="1" dirty="0">
              <a:solidFill>
                <a:srgbClr val="FF0000"/>
              </a:solidFill>
            </a:endParaRPr>
          </a:p>
        </p:txBody>
      </p:sp>
      <p:sp>
        <p:nvSpPr>
          <p:cNvPr id="3" name="عنصر نائب للمحتوى 2"/>
          <p:cNvSpPr>
            <a:spLocks noGrp="1"/>
          </p:cNvSpPr>
          <p:nvPr>
            <p:ph idx="1"/>
          </p:nvPr>
        </p:nvSpPr>
        <p:spPr>
          <a:xfrm>
            <a:off x="495300" y="1524000"/>
            <a:ext cx="9029700" cy="4602167"/>
          </a:xfrm>
        </p:spPr>
        <p:txBody>
          <a:bodyPr/>
          <a:lstStyle/>
          <a:p>
            <a:r>
              <a:rPr lang="ar-SA" sz="2000" b="1" dirty="0" smtClean="0"/>
              <a:t>          وقد جد الشيخ في تعريف أهل نجد، بأصول التوحيد وألف أثناء إقامته في </a:t>
            </a:r>
            <a:r>
              <a:rPr lang="ar-SA" sz="2000" b="1" dirty="0" err="1" smtClean="0"/>
              <a:t>حريملاء</a:t>
            </a:r>
            <a:r>
              <a:rPr lang="ar-SA" sz="2000" b="1" dirty="0" smtClean="0"/>
              <a:t> </a:t>
            </a:r>
            <a:r>
              <a:rPr lang="ar-SA" sz="2000" b="1" dirty="0" err="1" smtClean="0"/>
              <a:t>كتابه: </a:t>
            </a:r>
            <a:r>
              <a:rPr lang="ar-SA" sz="2000" b="1" dirty="0" smtClean="0"/>
              <a:t>( التوحيد الذي هو حق الله على </a:t>
            </a:r>
            <a:r>
              <a:rPr lang="ar-SA" sz="2000" b="1" dirty="0" err="1" smtClean="0"/>
              <a:t>العبيد </a:t>
            </a:r>
            <a:r>
              <a:rPr lang="ar-SA" sz="2000" b="1" dirty="0" smtClean="0"/>
              <a:t>) الذي انتشر وذاع بعد وفاة والد الشيخ عام </a:t>
            </a:r>
            <a:r>
              <a:rPr lang="ar-SA" sz="2000" b="1" dirty="0" err="1" smtClean="0"/>
              <a:t>1153هـ</a:t>
            </a:r>
            <a:r>
              <a:rPr lang="ar-SA" sz="2000" b="1" dirty="0" smtClean="0"/>
              <a:t>/</a:t>
            </a:r>
            <a:r>
              <a:rPr lang="ar-SA" sz="2000" b="1" dirty="0" err="1" smtClean="0"/>
              <a:t>1740م</a:t>
            </a:r>
            <a:r>
              <a:rPr lang="ar-SA" sz="2000" b="1" dirty="0" smtClean="0"/>
              <a:t>، لأن الشيخ كان يساير والده واختلف معه حول أسلوب الدعوة.</a:t>
            </a:r>
          </a:p>
          <a:p>
            <a:r>
              <a:rPr lang="ar-SA" sz="2000" b="1" dirty="0" smtClean="0"/>
              <a:t>         انقسم الناس في </a:t>
            </a:r>
            <a:r>
              <a:rPr lang="ar-SA" sz="2000" b="1" dirty="0" err="1" smtClean="0"/>
              <a:t>حريملاء</a:t>
            </a:r>
            <a:r>
              <a:rPr lang="ar-SA" sz="2000" b="1" dirty="0" smtClean="0"/>
              <a:t> وخارجها تجاه دعوة الشيخ، فمنهم من أيدها ومنهم من عارضها وفريق ثالث وقف مشدوهاً مستغرباً مما يسمع،وكان ممن عاداه بعض العلماء والأمراء وأهل البصرة والإحساء؛ وقد عاداه العلماء لأنهم رأوا فيما يدعو إليه تفويضاً للمكانة التي كانت لهم لدى العامة وإيصادا لأبواب الرزق التي يتكسبون منها, ومن أشد الذين عارضوا الشيخ ودعوته سليمان بن </a:t>
            </a:r>
            <a:r>
              <a:rPr lang="ar-SA" sz="2000" b="1" dirty="0" err="1" smtClean="0"/>
              <a:t>سحيم</a:t>
            </a:r>
            <a:r>
              <a:rPr lang="ar-SA" sz="2000" b="1" dirty="0" smtClean="0"/>
              <a:t> وأبوه محمد، وهما من مطوعة </a:t>
            </a:r>
            <a:r>
              <a:rPr lang="ar-SA" sz="2000" b="1" dirty="0" err="1" smtClean="0"/>
              <a:t>الرياض.</a:t>
            </a:r>
            <a:r>
              <a:rPr lang="ar-SA" sz="2000" b="1" dirty="0" smtClean="0"/>
              <a:t>       </a:t>
            </a:r>
            <a:endParaRPr lang="ar-SA" sz="2000" b="1"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2400" b="1" dirty="0" smtClean="0">
                <a:solidFill>
                  <a:srgbClr val="FF0000"/>
                </a:solidFill>
              </a:rPr>
              <a:t>جهود الشيخ محمد بن عبد الوهاب لنشر </a:t>
            </a:r>
            <a:r>
              <a:rPr lang="ar-SA" sz="2400" b="1" dirty="0" err="1" smtClean="0">
                <a:solidFill>
                  <a:srgbClr val="FF0000"/>
                </a:solidFill>
              </a:rPr>
              <a:t>دعوته:</a:t>
            </a:r>
            <a:endParaRPr lang="ar-SA" sz="2400" b="1" dirty="0">
              <a:solidFill>
                <a:srgbClr val="FF0000"/>
              </a:solidFill>
            </a:endParaRPr>
          </a:p>
        </p:txBody>
      </p:sp>
      <p:sp>
        <p:nvSpPr>
          <p:cNvPr id="3" name="عنصر نائب للمحتوى 2"/>
          <p:cNvSpPr>
            <a:spLocks noGrp="1"/>
          </p:cNvSpPr>
          <p:nvPr>
            <p:ph idx="1"/>
          </p:nvPr>
        </p:nvSpPr>
        <p:spPr>
          <a:xfrm>
            <a:off x="495300" y="1447800"/>
            <a:ext cx="9105900" cy="4678367"/>
          </a:xfrm>
        </p:spPr>
        <p:txBody>
          <a:bodyPr/>
          <a:lstStyle/>
          <a:p>
            <a:r>
              <a:rPr lang="ar-SA" sz="1800" b="1" dirty="0" smtClean="0">
                <a:solidFill>
                  <a:srgbClr val="000000"/>
                </a:solidFill>
              </a:rPr>
              <a:t>     مرت جهود الشيخ بمرحلتين متميزتين </a:t>
            </a:r>
            <a:r>
              <a:rPr lang="ar-SA" sz="1800" b="1" dirty="0" err="1" smtClean="0">
                <a:solidFill>
                  <a:srgbClr val="000000"/>
                </a:solidFill>
              </a:rPr>
              <a:t>هما :</a:t>
            </a:r>
            <a:endParaRPr lang="ar-SA" sz="1800" b="1" dirty="0" smtClean="0">
              <a:solidFill>
                <a:srgbClr val="000000"/>
              </a:solidFill>
            </a:endParaRPr>
          </a:p>
          <a:p>
            <a:r>
              <a:rPr lang="ar-SA" sz="2000" b="1" dirty="0" smtClean="0">
                <a:solidFill>
                  <a:srgbClr val="FF0000"/>
                </a:solidFill>
              </a:rPr>
              <a:t>أولاً: مرحلة الجهد الفردي</a:t>
            </a:r>
          </a:p>
          <a:p>
            <a:r>
              <a:rPr lang="ar-SA" sz="2000" b="1" dirty="0" smtClean="0">
                <a:solidFill>
                  <a:srgbClr val="FF0000"/>
                </a:solidFill>
              </a:rPr>
              <a:t>ثانياً: مرحلة الجهد الجماعي</a:t>
            </a:r>
          </a:p>
          <a:p>
            <a:r>
              <a:rPr lang="ar-SA" sz="1800" b="1" dirty="0" smtClean="0">
                <a:solidFill>
                  <a:srgbClr val="000000"/>
                </a:solidFill>
              </a:rPr>
              <a:t>         كان الشيخ في المرحلة الأولى يقف وحيداً يحاول كسب الأنصار لدعوته، وبدأت تلك المرحلة مبكراً أثناء طلبه العلم في المدينة المنورة وفي البصرة حيث أعلن حربه على البدع التي يرتكبها أهلها، ولما عاد إلى </a:t>
            </a:r>
            <a:r>
              <a:rPr lang="ar-SA" sz="1800" b="1" dirty="0" err="1" smtClean="0">
                <a:solidFill>
                  <a:srgbClr val="000000"/>
                </a:solidFill>
              </a:rPr>
              <a:t>حريملاء</a:t>
            </a:r>
            <a:r>
              <a:rPr lang="ar-SA" sz="1800" b="1" dirty="0" smtClean="0">
                <a:solidFill>
                  <a:srgbClr val="000000"/>
                </a:solidFill>
              </a:rPr>
              <a:t> بدأ يبث دعوته بين الناس، وأنكر عليهم ما يقومون </a:t>
            </a:r>
            <a:r>
              <a:rPr lang="ar-SA" sz="1800" b="1" dirty="0" err="1" smtClean="0">
                <a:solidFill>
                  <a:srgbClr val="000000"/>
                </a:solidFill>
              </a:rPr>
              <a:t>به</a:t>
            </a:r>
            <a:r>
              <a:rPr lang="ar-SA" sz="1800" b="1" dirty="0" smtClean="0">
                <a:solidFill>
                  <a:srgbClr val="000000"/>
                </a:solidFill>
              </a:rPr>
              <a:t> من الأمور الشركية، وبعد وفاة والده عام </a:t>
            </a:r>
            <a:r>
              <a:rPr lang="ar-SA" sz="1800" b="1" dirty="0" err="1" smtClean="0">
                <a:solidFill>
                  <a:srgbClr val="000000"/>
                </a:solidFill>
              </a:rPr>
              <a:t>1740م</a:t>
            </a:r>
            <a:r>
              <a:rPr lang="ar-SA" sz="1800" b="1" dirty="0" smtClean="0">
                <a:solidFill>
                  <a:srgbClr val="000000"/>
                </a:solidFill>
              </a:rPr>
              <a:t>، أعلن دعوته صراحة وشاع أمره في بلدان العارض: </a:t>
            </a:r>
            <a:r>
              <a:rPr lang="ar-SA" sz="1800" b="1" dirty="0" err="1" smtClean="0">
                <a:solidFill>
                  <a:srgbClr val="000000"/>
                </a:solidFill>
              </a:rPr>
              <a:t>حريملاء</a:t>
            </a:r>
            <a:r>
              <a:rPr lang="ar-SA" sz="1800" b="1" dirty="0" smtClean="0">
                <a:solidFill>
                  <a:srgbClr val="000000"/>
                </a:solidFill>
              </a:rPr>
              <a:t>، والعينية، والدرعية، </a:t>
            </a:r>
            <a:r>
              <a:rPr lang="ar-SA" sz="1800" b="1" dirty="0" err="1" smtClean="0">
                <a:solidFill>
                  <a:srgbClr val="000000"/>
                </a:solidFill>
              </a:rPr>
              <a:t>والرياض.</a:t>
            </a:r>
            <a:r>
              <a:rPr lang="ar-SA" sz="1800" b="1" dirty="0" smtClean="0">
                <a:solidFill>
                  <a:srgbClr val="000000"/>
                </a:solidFill>
              </a:rPr>
              <a:t> ولما لم يطب له المقام في </a:t>
            </a:r>
            <a:r>
              <a:rPr lang="ar-SA" sz="1800" b="1" dirty="0" err="1" smtClean="0">
                <a:solidFill>
                  <a:srgbClr val="000000"/>
                </a:solidFill>
              </a:rPr>
              <a:t>حريملاء</a:t>
            </a:r>
            <a:r>
              <a:rPr lang="ar-SA" sz="1800" b="1" dirty="0" smtClean="0">
                <a:solidFill>
                  <a:srgbClr val="000000"/>
                </a:solidFill>
              </a:rPr>
              <a:t>، وتعرض </a:t>
            </a:r>
            <a:r>
              <a:rPr lang="ar-SA" sz="1800" b="1" dirty="0" err="1" smtClean="0">
                <a:solidFill>
                  <a:srgbClr val="000000"/>
                </a:solidFill>
              </a:rPr>
              <a:t>للإعتداء</a:t>
            </a:r>
            <a:r>
              <a:rPr lang="ar-SA" sz="1800" b="1" dirty="0" smtClean="0">
                <a:solidFill>
                  <a:srgbClr val="000000"/>
                </a:solidFill>
              </a:rPr>
              <a:t>، نقل الشيخ نشاطه إلى العينية مسقط رأسه، وذلك بتأييد أميرها عثمان بن حمد بن معمر، الذي اتبع  الدعوة وناصرها حيث بدأت هناك مرحلة الجهد الجماعي وازداد أتباع الشيخ وتلاميذه، وانتقل بدعوته من الميدان النظري إلى التطبيق العملي، من هدم القباب التي على القبور ومنها قبر زيد بن الخطاب في </a:t>
            </a:r>
            <a:r>
              <a:rPr lang="ar-SA" sz="1800" b="1" dirty="0" err="1" smtClean="0">
                <a:solidFill>
                  <a:srgbClr val="000000"/>
                </a:solidFill>
              </a:rPr>
              <a:t>الجبيلة</a:t>
            </a:r>
            <a:r>
              <a:rPr lang="ar-SA" sz="1800" b="1" dirty="0" smtClean="0">
                <a:solidFill>
                  <a:srgbClr val="000000"/>
                </a:solidFill>
              </a:rPr>
              <a:t>، وأخذ يقطع الأشجار التي كان يقدسها سكان </a:t>
            </a:r>
            <a:r>
              <a:rPr lang="ar-SA" sz="1800" b="1" dirty="0" err="1" smtClean="0">
                <a:solidFill>
                  <a:srgbClr val="000000"/>
                </a:solidFill>
              </a:rPr>
              <a:t>نجد.</a:t>
            </a:r>
            <a:r>
              <a:rPr lang="ar-SA" sz="1800" b="1" dirty="0" smtClean="0">
                <a:solidFill>
                  <a:srgbClr val="000000"/>
                </a:solidFill>
              </a:rPr>
              <a:t> وقام الشيخ في العينية بتطبيق حد الرجم على امرأة اعترفت </a:t>
            </a:r>
            <a:r>
              <a:rPr lang="ar-SA" sz="1800" b="1" dirty="0" err="1" smtClean="0">
                <a:solidFill>
                  <a:srgbClr val="000000"/>
                </a:solidFill>
              </a:rPr>
              <a:t>بزناها</a:t>
            </a:r>
            <a:r>
              <a:rPr lang="ar-SA" sz="1800" b="1" dirty="0" smtClean="0">
                <a:solidFill>
                  <a:srgbClr val="000000"/>
                </a:solidFill>
              </a:rPr>
              <a:t>،وأثبتت ذلك بالشهود العدول، وشارك أمير العينية في رجمها وطار الخبر في كل الأنحاء، واشتهر أمر صاحب الدعوة بصورة خشي منها  أعداؤه من العلماء والأمراء فكتبوا إلى علماء الاحساء والبصرة والحرمين يؤلبونهم عليه ويخوفونهم من دعوته حتى شكوا أمره و أمر عثمان بن معمر إلى سليمان بن محمد، رئيس بني خالد </a:t>
            </a:r>
            <a:r>
              <a:rPr lang="ar-SA" sz="1800" b="1" dirty="0" err="1" smtClean="0">
                <a:solidFill>
                  <a:srgbClr val="000000"/>
                </a:solidFill>
              </a:rPr>
              <a:t>والأحساء</a:t>
            </a:r>
            <a:r>
              <a:rPr lang="ar-SA" sz="1800" b="1" dirty="0" smtClean="0">
                <a:solidFill>
                  <a:srgbClr val="000000"/>
                </a:solidFill>
              </a:rPr>
              <a:t> (1736-</a:t>
            </a:r>
            <a:r>
              <a:rPr lang="ar-SA" sz="1800" b="1" dirty="0" err="1" smtClean="0">
                <a:solidFill>
                  <a:srgbClr val="000000"/>
                </a:solidFill>
              </a:rPr>
              <a:t>1762م) </a:t>
            </a:r>
            <a:r>
              <a:rPr lang="ar-SA" sz="1800" b="1" dirty="0" smtClean="0">
                <a:solidFill>
                  <a:srgbClr val="000000"/>
                </a:solidFill>
              </a:rPr>
              <a:t>،وكانت له اليد الطولى في نجد ونواحي العراق وكان عثمان عاملاً </a:t>
            </a:r>
            <a:r>
              <a:rPr lang="ar-SA" sz="1800" b="1" dirty="0" err="1" smtClean="0">
                <a:solidFill>
                  <a:srgbClr val="000000"/>
                </a:solidFill>
              </a:rPr>
              <a:t>له.</a:t>
            </a:r>
            <a:r>
              <a:rPr lang="ar-SA" sz="1800" b="1" dirty="0" smtClean="0">
                <a:solidFill>
                  <a:srgbClr val="000000"/>
                </a:solidFill>
              </a:rPr>
              <a:t> </a:t>
            </a:r>
          </a:p>
          <a:p>
            <a:r>
              <a:rPr lang="ar-SA" sz="1800" dirty="0" smtClean="0">
                <a:solidFill>
                  <a:srgbClr val="000000"/>
                </a:solidFill>
              </a:rPr>
              <a:t>         </a:t>
            </a:r>
          </a:p>
          <a:p>
            <a:r>
              <a:rPr lang="ar-SA" sz="1800" dirty="0" smtClean="0">
                <a:solidFill>
                  <a:srgbClr val="000000"/>
                </a:solidFill>
              </a:rPr>
              <a:t>     </a:t>
            </a:r>
          </a:p>
          <a:p>
            <a:r>
              <a:rPr lang="ar-SA" sz="2400" dirty="0" smtClean="0">
                <a:solidFill>
                  <a:srgbClr val="000000"/>
                </a:solidFill>
              </a:rPr>
              <a:t>           </a:t>
            </a:r>
            <a:r>
              <a:rPr lang="ar-SA" dirty="0" smtClean="0"/>
              <a:t>  </a:t>
            </a:r>
            <a:endParaRPr lang="ar-SA"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2400" b="1" dirty="0" err="1" smtClean="0">
                <a:solidFill>
                  <a:srgbClr val="FF0000"/>
                </a:solidFill>
              </a:rPr>
              <a:t>تابع :</a:t>
            </a:r>
            <a:endParaRPr lang="ar-SA" sz="2400" b="1" dirty="0">
              <a:solidFill>
                <a:srgbClr val="FF0000"/>
              </a:solidFill>
            </a:endParaRPr>
          </a:p>
        </p:txBody>
      </p:sp>
      <p:sp>
        <p:nvSpPr>
          <p:cNvPr id="3" name="عنصر نائب للمحتوى 2"/>
          <p:cNvSpPr>
            <a:spLocks noGrp="1"/>
          </p:cNvSpPr>
          <p:nvPr>
            <p:ph idx="1"/>
          </p:nvPr>
        </p:nvSpPr>
        <p:spPr>
          <a:xfrm>
            <a:off x="495300" y="1447800"/>
            <a:ext cx="9105900" cy="4678367"/>
          </a:xfrm>
        </p:spPr>
        <p:txBody>
          <a:bodyPr/>
          <a:lstStyle/>
          <a:p>
            <a:pPr rtl="1"/>
            <a:r>
              <a:rPr lang="ar-SA" sz="2000" b="1" dirty="0" smtClean="0"/>
              <a:t>         وسارع سليمان بالكتابة إلى عامله في العينية، وطالبه بقتل الشيخ وهدده يمنع التجارة عنه  وقطع </a:t>
            </a:r>
            <a:r>
              <a:rPr lang="ar-SA" sz="2000" b="1" dirty="0" err="1" smtClean="0"/>
              <a:t>خراجه.</a:t>
            </a:r>
            <a:r>
              <a:rPr lang="ar-SA" sz="2000" b="1" dirty="0" smtClean="0"/>
              <a:t> فخاف عثمان بن معمر من رفض طلب زعيم بني خالد وأمر الشيخ بمغادرة العينية إذ لا يقدر على حمايته، وقصد الشيخ الدرعية التي له فيها الاتباع، ومن بينهم أخوا أميرها </a:t>
            </a:r>
            <a:r>
              <a:rPr lang="ar-SA" sz="2000" b="1" dirty="0" err="1" smtClean="0"/>
              <a:t>ثنيان</a:t>
            </a:r>
            <a:r>
              <a:rPr lang="ar-SA" sz="2000" b="1" dirty="0" smtClean="0"/>
              <a:t> </a:t>
            </a:r>
            <a:r>
              <a:rPr lang="ar-SA" sz="2000" b="1" dirty="0" err="1" smtClean="0"/>
              <a:t>ومشاري</a:t>
            </a:r>
            <a:r>
              <a:rPr lang="ar-SA" sz="2000" b="1" dirty="0" smtClean="0"/>
              <a:t> أبناء سعود، لعلها تكون المكان الأنسب لمواصلة نشاطه، فكان رحيله إلى الدرعية بداية لدور جديد في تاريخ الدعوة والأسرة السعودية، إذ وسع الشيخ دائرة جهوده بعد أن وجد قوة السلاح التي تؤيده لنشر مبادئه.</a:t>
            </a:r>
          </a:p>
          <a:p>
            <a:pPr rtl="1"/>
            <a:r>
              <a:rPr lang="ar-SA" sz="2000" b="1" dirty="0" smtClean="0"/>
              <a:t>             وتميزت المرحلة الثانية بأن أصبح للشيخ تلاميذ في معظم بلاد نجد، وساهم عثمان بن معمر في نشر </a:t>
            </a:r>
            <a:r>
              <a:rPr lang="ar-SA" sz="2000" b="1" dirty="0" err="1" smtClean="0"/>
              <a:t>الدعوة.</a:t>
            </a:r>
            <a:r>
              <a:rPr lang="ar-SA" sz="2000" b="1" dirty="0" smtClean="0"/>
              <a:t> أما في الدرعية فقد وجد أكبر العون من أميرها محمد بن سعود لمواصلة </a:t>
            </a:r>
            <a:r>
              <a:rPr lang="ar-SA" sz="2000" b="1" dirty="0" err="1" smtClean="0"/>
              <a:t>جهوده  </a:t>
            </a:r>
            <a:r>
              <a:rPr lang="ar-SA" sz="2000" b="1" dirty="0" smtClean="0"/>
              <a:t>– كما </a:t>
            </a:r>
            <a:r>
              <a:rPr lang="ar-SA" sz="2000" b="1" dirty="0" err="1" smtClean="0"/>
              <a:t>سيتضح -.</a:t>
            </a:r>
            <a:endParaRPr lang="ar-SA" sz="2000" b="1"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en-US" sz="2400" b="1" dirty="0" smtClean="0">
                <a:solidFill>
                  <a:srgbClr val="FF0000"/>
                </a:solidFill>
              </a:rPr>
              <a:t>     </a:t>
            </a:r>
            <a:r>
              <a:rPr lang="ar-SA" sz="2400" dirty="0" smtClean="0"/>
              <a:t> </a:t>
            </a:r>
            <a:r>
              <a:rPr lang="ar-SA" sz="2400" b="1" u="sng" dirty="0" smtClean="0">
                <a:solidFill>
                  <a:srgbClr val="FF0000"/>
                </a:solidFill>
                <a:effectLst>
                  <a:outerShdw blurRad="38100" dist="38100" dir="2700000" algn="tl">
                    <a:srgbClr val="000000">
                      <a:alpha val="43137"/>
                    </a:srgbClr>
                  </a:outerShdw>
                </a:effectLst>
              </a:rPr>
              <a:t>تقويم الدعوة </a:t>
            </a:r>
            <a:r>
              <a:rPr lang="ar-SA" sz="2400" b="1" u="sng" dirty="0" err="1" smtClean="0">
                <a:solidFill>
                  <a:srgbClr val="FF0000"/>
                </a:solidFill>
                <a:effectLst>
                  <a:outerShdw blurRad="38100" dist="38100" dir="2700000" algn="tl">
                    <a:srgbClr val="000000">
                      <a:alpha val="43137"/>
                    </a:srgbClr>
                  </a:outerShdw>
                </a:effectLst>
              </a:rPr>
              <a:t>السلفية:</a:t>
            </a:r>
            <a:endParaRPr lang="ar-SA" sz="2400" b="1" dirty="0">
              <a:solidFill>
                <a:srgbClr val="FF0000"/>
              </a:solidFill>
            </a:endParaRPr>
          </a:p>
        </p:txBody>
      </p:sp>
      <p:sp>
        <p:nvSpPr>
          <p:cNvPr id="3" name="عنصر نائب للمحتوى 2"/>
          <p:cNvSpPr>
            <a:spLocks noGrp="1"/>
          </p:cNvSpPr>
          <p:nvPr>
            <p:ph idx="1"/>
          </p:nvPr>
        </p:nvSpPr>
        <p:spPr>
          <a:xfrm>
            <a:off x="495300" y="1371600"/>
            <a:ext cx="8953500" cy="4754567"/>
          </a:xfrm>
        </p:spPr>
        <p:txBody>
          <a:bodyPr/>
          <a:lstStyle/>
          <a:p>
            <a:r>
              <a:rPr lang="ar-SA" sz="1800" dirty="0" smtClean="0"/>
              <a:t>      </a:t>
            </a:r>
          </a:p>
          <a:p>
            <a:pPr rtl="1"/>
            <a:r>
              <a:rPr lang="ar-SA" sz="2000" b="1" dirty="0" smtClean="0"/>
              <a:t>             لم تأت الدعوة السلفية بمذهب جديد في الدين الإسلامي، ولم تخرج عن مبادئ الاسلام، وهي دعوة سنية سلفية، تؤمن بمذهب أهل السنة والجماعة وطريق السلف الصالح، فالدعوة في الأصول تعتمد على مصدريين أصليين للتشريع هما: القرآن والسنة، وفي الفروع تعتمد على مذهب الإمام أحمد بن </a:t>
            </a:r>
            <a:r>
              <a:rPr lang="ar-SA" sz="2000" b="1" dirty="0" err="1" smtClean="0"/>
              <a:t>حنبل.</a:t>
            </a:r>
            <a:r>
              <a:rPr lang="ar-SA" sz="2000" b="1" dirty="0" smtClean="0"/>
              <a:t> </a:t>
            </a:r>
          </a:p>
          <a:p>
            <a:pPr rtl="1"/>
            <a:r>
              <a:rPr lang="ar-SA" sz="2000" b="1" dirty="0" smtClean="0"/>
              <a:t>            ورغم جوانب المغالاة في الدعوة السلفية التي أشار  إليها البعض( أنظر الكتاب المقرر ص 89-90)؛ فمما لا شك فيه أنها أصبحت في مقدمة الحوادث التي كان لها تأثير كبير في هز الركود الذي سيطر على العالم العربي في تلك المرحلة من </a:t>
            </a:r>
            <a:r>
              <a:rPr lang="ar-SA" sz="2000" b="1" dirty="0" err="1" smtClean="0"/>
              <a:t>التاريخ.</a:t>
            </a:r>
            <a:r>
              <a:rPr lang="ar-SA" sz="2000" b="1" dirty="0" smtClean="0"/>
              <a:t> وكانت رائدة في مجالها، رغم صعوبة الظروف التي أحاطت </a:t>
            </a:r>
            <a:r>
              <a:rPr lang="ar-SA" sz="2000" b="1" dirty="0" err="1" smtClean="0"/>
              <a:t>بها</a:t>
            </a:r>
            <a:r>
              <a:rPr lang="ar-SA" sz="2000" b="1" dirty="0" smtClean="0"/>
              <a:t>، وانتشرت أفكارها وأصبحت نموذجا للحركات الاصلاحية التي جاءت بعدها؛ فكانت كالنهر الكبير الذي تتفرع منه جداول صغيرة.</a:t>
            </a:r>
          </a:p>
          <a:p>
            <a:endParaRPr lang="ar-SA" sz="1800" dirty="0" smtClean="0"/>
          </a:p>
          <a:p>
            <a:endParaRPr lang="ar-SA" sz="1800" dirty="0" smtClean="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4"/>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2"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4"/>
            <a:ext cx="2689226"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dirty="0"/>
          </a:p>
        </p:txBody>
      </p:sp>
      <p:pic>
        <p:nvPicPr>
          <p:cNvPr id="9" name="Picture 8" descr="logo EDE.png"/>
          <p:cNvPicPr>
            <a:picLocks noChangeAspect="1"/>
          </p:cNvPicPr>
          <p:nvPr/>
        </p:nvPicPr>
        <p:blipFill>
          <a:blip r:embed="rId3" cstate="print"/>
          <a:stretch>
            <a:fillRect/>
          </a:stretch>
        </p:blipFill>
        <p:spPr>
          <a:xfrm>
            <a:off x="914402"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7005</TotalTime>
  <Words>2008</Words>
  <Application>Microsoft Office PowerPoint</Application>
  <PresentationFormat>A4 Paper (210x297 mm)</PresentationFormat>
  <Paragraphs>64</Paragraphs>
  <Slides>14</Slides>
  <Notes>3</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Office Theme</vt:lpstr>
      <vt:lpstr>PowerPoint Presentation</vt:lpstr>
      <vt:lpstr>                  المحاضرة الرابعة</vt:lpstr>
      <vt:lpstr>الدعوة السلفية .. الوهابية:</vt:lpstr>
      <vt:lpstr>تابع:</vt:lpstr>
      <vt:lpstr>تابع:</vt:lpstr>
      <vt:lpstr>تابع:</vt:lpstr>
      <vt:lpstr>محمد بن عبد الوهاب ودعوته السلفية: </vt:lpstr>
      <vt:lpstr>تابع:</vt:lpstr>
      <vt:lpstr>الدعوة السلفية ومبادؤها:</vt:lpstr>
      <vt:lpstr>تابع:</vt:lpstr>
      <vt:lpstr>جهود الشيخ محمد بن عبد الوهاب لنشر دعوته:</vt:lpstr>
      <vt:lpstr>تابع :</vt:lpstr>
      <vt:lpstr>      تقويم الدعوة السلفية:</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Ahmad Mohmmad Alholibi</cp:lastModifiedBy>
  <cp:revision>860</cp:revision>
  <dcterms:created xsi:type="dcterms:W3CDTF">2009-10-14T19:14:34Z</dcterms:created>
  <dcterms:modified xsi:type="dcterms:W3CDTF">2012-10-08T17:27:49Z</dcterms:modified>
</cp:coreProperties>
</file>