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2"/>
  </p:notesMasterIdLst>
  <p:sldIdLst>
    <p:sldId id="378" r:id="rId2"/>
    <p:sldId id="379" r:id="rId3"/>
    <p:sldId id="316" r:id="rId4"/>
    <p:sldId id="313" r:id="rId5"/>
    <p:sldId id="302" r:id="rId6"/>
    <p:sldId id="314" r:id="rId7"/>
    <p:sldId id="303" r:id="rId8"/>
    <p:sldId id="317" r:id="rId9"/>
    <p:sldId id="380"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p" initials="h"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Rg st="1" end="24"/>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000000"/>
    <a:srgbClr val="FF3300"/>
    <a:srgbClr val="709256"/>
    <a:srgbClr val="AD9968"/>
    <a:srgbClr val="3B84A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230" autoAdjust="0"/>
    <p:restoredTop sz="86168" autoAdjust="0"/>
  </p:normalViewPr>
  <p:slideViewPr>
    <p:cSldViewPr>
      <p:cViewPr>
        <p:scale>
          <a:sx n="60" d="100"/>
          <a:sy n="60" d="100"/>
        </p:scale>
        <p:origin x="-732" y="-168"/>
      </p:cViewPr>
      <p:guideLst>
        <p:guide orient="horz" pos="2160"/>
        <p:guide pos="3120"/>
      </p:guideLst>
    </p:cSldViewPr>
  </p:slideViewPr>
  <p:outlineViewPr>
    <p:cViewPr>
      <p:scale>
        <a:sx n="33" d="100"/>
        <a:sy n="33" d="100"/>
      </p:scale>
      <p:origin x="24"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2-08-27T19:07:48.061" idx="4">
    <p:pos x="10" y="10"/>
    <p:text/>
  </p:cm>
  <p:cm authorId="0" dt="2012-08-27T19:07:49.771" idx="5">
    <p:pos x="106" y="106"/>
    <p:text/>
  </p:cm>
  <p:cm authorId="0" dt="2012-08-27T19:07:50.561" idx="6">
    <p:pos x="202" y="202"/>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9/30/2012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2219845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ctrTitle"/>
          </p:nvPr>
        </p:nvSpPr>
        <p:spPr>
          <a:xfrm>
            <a:off x="742950" y="2130430"/>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2" y="6356354"/>
            <a:ext cx="482600" cy="365125"/>
          </a:xfrm>
          <a:prstGeom prst="rect">
            <a:avLst/>
          </a:prstGeo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5"/>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5"/>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2" y="1600205"/>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3"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3"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5"/>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3"/>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7" y="274643"/>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4"/>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1"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92"/>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2" y="5791204"/>
            <a:ext cx="838200" cy="938645"/>
          </a:xfrm>
          <a:prstGeom prst="rect">
            <a:avLst/>
          </a:prstGeom>
        </p:spPr>
      </p:pic>
      <p:sp>
        <p:nvSpPr>
          <p:cNvPr id="19" name="Rectangle 18"/>
          <p:cNvSpPr/>
          <p:nvPr/>
        </p:nvSpPr>
        <p:spPr>
          <a:xfrm>
            <a:off x="914400" y="6581005"/>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a:t>
            </a:r>
            <a:r>
              <a:rPr lang="ar-SA" sz="1600" b="1" baseline="0" dirty="0" err="1" smtClean="0">
                <a:solidFill>
                  <a:schemeClr val="bg1"/>
                </a:solidFill>
                <a:latin typeface="+mn-lt"/>
                <a:cs typeface="+mn-cs"/>
              </a:rPr>
              <a:t>الإكتروني</a:t>
            </a:r>
            <a:r>
              <a:rPr lang="ar-SA" sz="1600" b="1" baseline="0" dirty="0" smtClean="0">
                <a:solidFill>
                  <a:schemeClr val="bg1"/>
                </a:solidFill>
                <a:latin typeface="+mn-lt"/>
                <a:cs typeface="+mn-cs"/>
              </a:rPr>
              <a:t>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6096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2"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4"/>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r>
              <a:rPr lang="ar-SA" dirty="0" smtClean="0"/>
              <a:t>عرب</a:t>
            </a:r>
            <a:endParaRPr lang="en-US" dirty="0"/>
          </a:p>
        </p:txBody>
      </p:sp>
      <p:sp>
        <p:nvSpPr>
          <p:cNvPr id="5130" name="Title 1"/>
          <p:cNvSpPr txBox="1">
            <a:spLocks/>
          </p:cNvSpPr>
          <p:nvPr/>
        </p:nvSpPr>
        <p:spPr bwMode="auto">
          <a:xfrm>
            <a:off x="457202" y="2819400"/>
            <a:ext cx="5099050" cy="1981200"/>
          </a:xfrm>
          <a:prstGeom prst="rect">
            <a:avLst/>
          </a:prstGeom>
          <a:noFill/>
          <a:ln w="9525">
            <a:noFill/>
            <a:miter lim="800000"/>
            <a:headEnd/>
            <a:tailEnd/>
          </a:ln>
        </p:spPr>
        <p:txBody>
          <a:bodyPr anchor="ctr"/>
          <a:lstStyle/>
          <a:p>
            <a:pPr algn="ctr"/>
            <a:r>
              <a:rPr lang="ar-EG" sz="3700" b="1" dirty="0" smtClean="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r>
              <a:rPr lang="ar-SA" sz="3200" dirty="0" smtClean="0"/>
              <a:t>تاريخ المملكة العربية السعودية</a:t>
            </a:r>
          </a:p>
          <a:p>
            <a:pPr algn="ctr"/>
            <a:r>
              <a:rPr lang="ar-SA" sz="2800" b="1" dirty="0" err="1" smtClean="0">
                <a:solidFill>
                  <a:srgbClr val="7F7F7F"/>
                </a:solidFill>
                <a:latin typeface="Calibri" pitchFamily="34" charset="0"/>
                <a:cs typeface="Times New Roman" pitchFamily="18" charset="0"/>
              </a:rPr>
              <a:t>د.</a:t>
            </a:r>
            <a:r>
              <a:rPr lang="ar-SA" sz="2800" b="1" dirty="0" smtClean="0">
                <a:solidFill>
                  <a:srgbClr val="7F7F7F"/>
                </a:solidFill>
                <a:latin typeface="Calibri" pitchFamily="34" charset="0"/>
                <a:cs typeface="Times New Roman" pitchFamily="18" charset="0"/>
              </a:rPr>
              <a:t> نضال داود </a:t>
            </a:r>
            <a:r>
              <a:rPr lang="ar-SA" sz="2800" b="1" dirty="0" err="1" smtClean="0">
                <a:solidFill>
                  <a:srgbClr val="7F7F7F"/>
                </a:solidFill>
                <a:latin typeface="Calibri" pitchFamily="34" charset="0"/>
                <a:cs typeface="Times New Roman" pitchFamily="18" charset="0"/>
              </a:rPr>
              <a:t>المومني</a:t>
            </a:r>
            <a:endParaRPr lang="en-US" sz="2800" b="1" dirty="0" smtClean="0">
              <a:solidFill>
                <a:srgbClr val="7F7F7F"/>
              </a:solidFill>
              <a:latin typeface="Calibri" pitchFamily="34" charset="0"/>
            </a:endParaRPr>
          </a:p>
        </p:txBody>
      </p:sp>
      <p:sp>
        <p:nvSpPr>
          <p:cNvPr id="5131" name="Slide Number Placeholder 10"/>
          <p:cNvSpPr txBox="1">
            <a:spLocks/>
          </p:cNvSpPr>
          <p:nvPr/>
        </p:nvSpPr>
        <p:spPr bwMode="auto">
          <a:xfrm>
            <a:off x="381000" y="6405567"/>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algn="r" rtl="1"/>
            <a:r>
              <a:rPr lang="ar-SA" sz="3200" b="1" dirty="0" smtClean="0"/>
              <a:t>                  </a:t>
            </a:r>
            <a:r>
              <a:rPr lang="ar-SA" sz="3200" b="1" smtClean="0">
                <a:solidFill>
                  <a:srgbClr val="FF0000"/>
                </a:solidFill>
              </a:rPr>
              <a:t>المحاضرة الأولى</a:t>
            </a:r>
            <a:endParaRPr lang="ar-SA" sz="3200" b="1" dirty="0"/>
          </a:p>
        </p:txBody>
      </p:sp>
      <p:sp>
        <p:nvSpPr>
          <p:cNvPr id="3" name="عنوان فرعي 2"/>
          <p:cNvSpPr>
            <a:spLocks noGrp="1"/>
          </p:cNvSpPr>
          <p:nvPr>
            <p:ph type="subTitle" idx="1"/>
          </p:nvPr>
        </p:nvSpPr>
        <p:spPr/>
        <p:txBody>
          <a:bodyPr/>
          <a:lstStyle/>
          <a:p>
            <a:pPr algn="r"/>
            <a:r>
              <a:rPr lang="ar-SA" b="1" dirty="0" smtClean="0">
                <a:solidFill>
                  <a:srgbClr val="FF0000"/>
                </a:solidFill>
              </a:rPr>
              <a:t>أوضاع البلاد السياسية قبيل حكم الملك عبد العزيز</a:t>
            </a:r>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algn="r" rtl="1"/>
            <a:r>
              <a:rPr lang="ar-SA" sz="2800" b="1" dirty="0" smtClean="0">
                <a:solidFill>
                  <a:srgbClr val="FF0000"/>
                </a:solidFill>
              </a:rPr>
              <a:t>                    </a:t>
            </a:r>
            <a:r>
              <a:rPr lang="ar-SA" sz="2800" b="1" dirty="0" err="1" smtClean="0">
                <a:solidFill>
                  <a:srgbClr val="FF0000"/>
                </a:solidFill>
              </a:rPr>
              <a:t>تمهيد :</a:t>
            </a:r>
            <a:endParaRPr lang="ar-SA" sz="2800" b="1" dirty="0">
              <a:solidFill>
                <a:srgbClr val="FF0000"/>
              </a:solidFill>
            </a:endParaRPr>
          </a:p>
        </p:txBody>
      </p:sp>
      <p:sp>
        <p:nvSpPr>
          <p:cNvPr id="3" name="عنوان فرعي 2"/>
          <p:cNvSpPr>
            <a:spLocks noGrp="1"/>
          </p:cNvSpPr>
          <p:nvPr>
            <p:ph type="subTitle" idx="1"/>
          </p:nvPr>
        </p:nvSpPr>
        <p:spPr>
          <a:xfrm>
            <a:off x="1371600" y="3657600"/>
            <a:ext cx="6934200" cy="2286000"/>
          </a:xfrm>
        </p:spPr>
        <p:txBody>
          <a:bodyPr/>
          <a:lstStyle/>
          <a:p>
            <a:pPr algn="r" rtl="1"/>
            <a:r>
              <a:rPr lang="ar-SA" sz="2800" b="1" dirty="0" smtClean="0">
                <a:solidFill>
                  <a:schemeClr val="tx1"/>
                </a:solidFill>
              </a:rPr>
              <a:t>وجدت عدة قوى سياسية في شبه الجزيرة العربية قبيل استعادة الملك عبد العزيز للرياض عام </a:t>
            </a:r>
            <a:r>
              <a:rPr lang="ar-SA" sz="2800" b="1" dirty="0" err="1" smtClean="0">
                <a:solidFill>
                  <a:schemeClr val="tx1"/>
                </a:solidFill>
              </a:rPr>
              <a:t>1319هـ</a:t>
            </a:r>
            <a:r>
              <a:rPr lang="ar-SA" sz="2800" b="1" dirty="0" smtClean="0">
                <a:solidFill>
                  <a:schemeClr val="tx1"/>
                </a:solidFill>
              </a:rPr>
              <a:t>/</a:t>
            </a:r>
            <a:r>
              <a:rPr lang="ar-SA" sz="2800" b="1" dirty="0" err="1" smtClean="0">
                <a:solidFill>
                  <a:schemeClr val="tx1"/>
                </a:solidFill>
              </a:rPr>
              <a:t>1902م</a:t>
            </a:r>
            <a:r>
              <a:rPr lang="ar-SA" sz="2800" b="1" dirty="0" smtClean="0">
                <a:solidFill>
                  <a:schemeClr val="tx1"/>
                </a:solidFill>
              </a:rPr>
              <a:t>، خصوصا المنطقة التي تكونت منها لاحقا المملكة العربية السعودية، ويمكن توضيح ذلك من خلال الاستعراض </a:t>
            </a:r>
            <a:r>
              <a:rPr lang="ar-SA" sz="2800" b="1" dirty="0" err="1" smtClean="0">
                <a:solidFill>
                  <a:schemeClr val="tx1"/>
                </a:solidFill>
              </a:rPr>
              <a:t>التالي:</a:t>
            </a:r>
            <a:r>
              <a:rPr lang="ar-SA" sz="2800" b="1" err="1" smtClean="0">
                <a:solidFill>
                  <a:schemeClr val="tx1"/>
                </a:solidFill>
              </a:rPr>
              <a:t> </a:t>
            </a:r>
            <a:endParaRPr lang="ar-SA" dirty="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2400" b="1" dirty="0" smtClean="0">
                <a:solidFill>
                  <a:srgbClr val="FF0000"/>
                </a:solidFill>
              </a:rPr>
              <a:t>1- </a:t>
            </a:r>
            <a:r>
              <a:rPr lang="ar-SA" sz="2400" b="1" dirty="0" err="1" smtClean="0">
                <a:solidFill>
                  <a:srgbClr val="FF0000"/>
                </a:solidFill>
              </a:rPr>
              <a:t>الحجاز:</a:t>
            </a:r>
            <a:r>
              <a:rPr lang="ar-SA" sz="2400" b="1" dirty="0" smtClean="0">
                <a:solidFill>
                  <a:srgbClr val="FF0000"/>
                </a:solidFill>
              </a:rPr>
              <a:t/>
            </a:r>
            <a:br>
              <a:rPr lang="ar-SA" sz="2400" b="1" dirty="0" smtClean="0">
                <a:solidFill>
                  <a:srgbClr val="FF0000"/>
                </a:solidFill>
              </a:rPr>
            </a:br>
            <a:endParaRPr lang="ar-SA" sz="2400" b="1" dirty="0">
              <a:solidFill>
                <a:srgbClr val="FF0000"/>
              </a:solidFill>
            </a:endParaRPr>
          </a:p>
        </p:txBody>
      </p:sp>
      <p:sp>
        <p:nvSpPr>
          <p:cNvPr id="3" name="عنصر نائب للمحتوى 2"/>
          <p:cNvSpPr>
            <a:spLocks noGrp="1"/>
          </p:cNvSpPr>
          <p:nvPr>
            <p:ph idx="1"/>
          </p:nvPr>
        </p:nvSpPr>
        <p:spPr>
          <a:xfrm>
            <a:off x="152400" y="1371600"/>
            <a:ext cx="9525000" cy="4953000"/>
          </a:xfrm>
        </p:spPr>
        <p:txBody>
          <a:bodyPr/>
          <a:lstStyle/>
          <a:p>
            <a:pPr algn="r" rtl="1"/>
            <a:r>
              <a:rPr lang="ar-SA" sz="1800" b="1" dirty="0" smtClean="0">
                <a:latin typeface="Times New Roman" pitchFamily="18" charset="0"/>
                <a:cs typeface="+mn-cs"/>
              </a:rPr>
              <a:t>     </a:t>
            </a:r>
            <a:endParaRPr lang="ar-SA" sz="2000" b="1" dirty="0" smtClean="0">
              <a:solidFill>
                <a:srgbClr val="FF0000"/>
              </a:solidFill>
              <a:latin typeface="Times New Roman" pitchFamily="18" charset="0"/>
              <a:cs typeface="+mn-cs"/>
            </a:endParaRPr>
          </a:p>
        </p:txBody>
      </p:sp>
      <p:sp>
        <p:nvSpPr>
          <p:cNvPr id="4" name="مستطيل 3"/>
          <p:cNvSpPr/>
          <p:nvPr/>
        </p:nvSpPr>
        <p:spPr>
          <a:xfrm>
            <a:off x="762000" y="1524004"/>
            <a:ext cx="8991600" cy="6370975"/>
          </a:xfrm>
          <a:prstGeom prst="rect">
            <a:avLst/>
          </a:prstGeom>
        </p:spPr>
        <p:txBody>
          <a:bodyPr wrap="square">
            <a:spAutoFit/>
          </a:bodyPr>
          <a:lstStyle/>
          <a:p>
            <a:r>
              <a:rPr lang="ar-SA" dirty="0" smtClean="0"/>
              <a:t>         </a:t>
            </a:r>
            <a:r>
              <a:rPr lang="ar-SA" b="1" dirty="0" smtClean="0"/>
              <a:t> </a:t>
            </a:r>
            <a:r>
              <a:rPr lang="ar-SA" sz="2000" b="1" dirty="0" smtClean="0"/>
              <a:t>اهتمت الدولة العثمانية بالحجاز، ولما انتصرت الدولة السعودية الأولى على الشريف غالب عام </a:t>
            </a:r>
            <a:r>
              <a:rPr lang="ar-SA" sz="2000" b="1" dirty="0" err="1" smtClean="0"/>
              <a:t>1210هـ</a:t>
            </a:r>
            <a:r>
              <a:rPr lang="ar-SA" sz="2000" b="1" dirty="0" smtClean="0"/>
              <a:t>، أرسلت الدولة العثمانية من العراق حملتين عسكريتين ضد الدولة السعودية، لكنهما فشلتا، وأصبح الحجاز تحت حكم الدولة السعودية، ثم كلفت الدولة العثمانية محمد علي باشا والي مصر، باستعادة الحجاز والقضاء على الدولة السعودية، وقد نجح في مهمته، وأصبح الحجاز مركز قوته في الجزيرة </a:t>
            </a:r>
            <a:r>
              <a:rPr lang="ar-SA" sz="2000" b="1" dirty="0" err="1" smtClean="0"/>
              <a:t>العربية.</a:t>
            </a:r>
            <a:r>
              <a:rPr lang="ar-SA" sz="2000" b="1" dirty="0" smtClean="0"/>
              <a:t> وأصبح محمد علي باشا  بعد وصوله مكة عام </a:t>
            </a:r>
            <a:r>
              <a:rPr lang="ar-SA" sz="2000" b="1" dirty="0" err="1" smtClean="0"/>
              <a:t>1228هـ</a:t>
            </a:r>
            <a:r>
              <a:rPr lang="ar-SA" sz="2000" b="1" dirty="0" smtClean="0"/>
              <a:t>، هو الذي يختار شريف مكة، ويتدخل في إدارة الحجاز، وقد وكل أمور القبائل إلى الشريف شنبر بن </a:t>
            </a:r>
            <a:r>
              <a:rPr lang="ar-SA" sz="2000" b="1" dirty="0" err="1" smtClean="0"/>
              <a:t>مبارك </a:t>
            </a:r>
            <a:r>
              <a:rPr lang="ar-SA" sz="2000" b="1" dirty="0" smtClean="0"/>
              <a:t>، بعد أن عين يحيى بن سرور شريفا على </a:t>
            </a:r>
            <a:r>
              <a:rPr lang="ar-SA" sz="2000" b="1" dirty="0" err="1" smtClean="0"/>
              <a:t>مكة.</a:t>
            </a:r>
            <a:r>
              <a:rPr lang="ar-SA" sz="2000" b="1" dirty="0" smtClean="0"/>
              <a:t> كما قام ابراهيم باشا بتعيين ابن أخته أحمد باشا يكن محافظا لمكة وحاكما عاما للحجاز، وقائدا للجيوش في الجزيرة العربية.</a:t>
            </a:r>
          </a:p>
          <a:p>
            <a:r>
              <a:rPr lang="ar-SA" sz="2000" b="1" dirty="0" smtClean="0"/>
              <a:t>         ساهم الاجراءات المصرية في توتر العلاقات بين شريف مكة والذين عينتهم مصر في مناصب متعددة، وانقسمت القبائل الحجازية بينهم، وأخير قرر محمد علي باشا تعيين محمد بن عون الذ ينتمي إلى فرع آخر من الأشراف، شريفا على مكة عام </a:t>
            </a:r>
            <a:r>
              <a:rPr lang="ar-SA" sz="2000" b="1" dirty="0" err="1" smtClean="0"/>
              <a:t>1243هـ.</a:t>
            </a:r>
            <a:r>
              <a:rPr lang="ar-SA" sz="2000" b="1" dirty="0" smtClean="0"/>
              <a:t> وشارك محمد بن عون بالقضاء على الثورة في عسير، وازداد نفوذه بين القبائل الحجازية، مما دفع الدولة إلى استبداله بعد خروج الجيش المصري من الحجاز والجزيرة العربية </a:t>
            </a:r>
            <a:r>
              <a:rPr lang="ar-SA" sz="2000" b="1" dirty="0" err="1" smtClean="0"/>
              <a:t>عموما.</a:t>
            </a:r>
            <a:r>
              <a:rPr lang="ar-SA" sz="2000" b="1" dirty="0" smtClean="0"/>
              <a:t> وجاء إلى </a:t>
            </a:r>
            <a:r>
              <a:rPr lang="ar-SA" sz="2000" b="1" dirty="0" err="1" smtClean="0"/>
              <a:t>الشرافة</a:t>
            </a:r>
            <a:r>
              <a:rPr lang="ar-SA" sz="2000" b="1" dirty="0" smtClean="0"/>
              <a:t> عام </a:t>
            </a:r>
            <a:r>
              <a:rPr lang="ar-SA" sz="2000" b="1" dirty="0" err="1" smtClean="0"/>
              <a:t>1326هـ</a:t>
            </a:r>
            <a:r>
              <a:rPr lang="ar-SA" sz="2000" b="1" dirty="0" smtClean="0"/>
              <a:t>، الشريف  الحسين بن علي بن محمد بن عون، الذي قاد بالتعاون مع بريطانيا ما عرف في تاريخ العرب الحديث بالثورة العربية ضد العثمانيين، والذي أدى خلافه مع الملك عبد العزيز آل سعود إلى نهاية حكم الأشراف </a:t>
            </a:r>
            <a:r>
              <a:rPr lang="ar-SA" sz="2000" b="1" dirty="0" err="1" smtClean="0"/>
              <a:t>للحجاز.</a:t>
            </a:r>
            <a:r>
              <a:rPr lang="ar-SA" sz="2000" b="1" dirty="0" smtClean="0"/>
              <a:t> كما سيتضح لاحقا.</a:t>
            </a:r>
          </a:p>
          <a:p>
            <a:endParaRPr lang="ar-SA" dirty="0" smtClean="0"/>
          </a:p>
          <a:p>
            <a:endParaRPr lang="ar-SA" dirty="0" smtClean="0"/>
          </a:p>
          <a:p>
            <a:endParaRPr lang="ar-SA" dirty="0" smtClean="0"/>
          </a:p>
          <a:p>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smtClean="0">
                <a:solidFill>
                  <a:srgbClr val="FF0000"/>
                </a:solidFill>
                <a:cs typeface="+mn-cs"/>
              </a:rPr>
              <a:t>2- </a:t>
            </a:r>
            <a:r>
              <a:rPr lang="ar-SA" sz="2400" b="1" dirty="0" err="1" smtClean="0">
                <a:solidFill>
                  <a:srgbClr val="FF0000"/>
                </a:solidFill>
                <a:cs typeface="+mn-cs"/>
              </a:rPr>
              <a:t>عسير :</a:t>
            </a:r>
            <a:endParaRPr lang="ar-SA" sz="2400" b="1" dirty="0" smtClean="0">
              <a:solidFill>
                <a:srgbClr val="FF0000"/>
              </a:solidFill>
              <a:cs typeface="+mn-cs"/>
            </a:endParaRPr>
          </a:p>
        </p:txBody>
      </p:sp>
      <p:sp>
        <p:nvSpPr>
          <p:cNvPr id="3" name="عنصر نائب للمحتوى 2"/>
          <p:cNvSpPr>
            <a:spLocks noGrp="1"/>
          </p:cNvSpPr>
          <p:nvPr>
            <p:ph idx="1"/>
          </p:nvPr>
        </p:nvSpPr>
        <p:spPr>
          <a:xfrm>
            <a:off x="152402" y="1524000"/>
            <a:ext cx="9448798" cy="4800600"/>
          </a:xfrm>
        </p:spPr>
        <p:txBody>
          <a:bodyPr/>
          <a:lstStyle/>
          <a:p>
            <a:pPr rtl="1"/>
            <a:r>
              <a:rPr lang="ar-SA" sz="1800" dirty="0" smtClean="0"/>
              <a:t>            </a:t>
            </a:r>
            <a:r>
              <a:rPr lang="ar-SA" sz="2000" b="1" dirty="0" smtClean="0"/>
              <a:t>تحمس زعماء وأهالي عسير لمبادئ الدعوة السلفية النجدية، واشتركوا في مقاومة الجيش المصري، خصوصا بعد نهاية الدولة السعودية </a:t>
            </a:r>
            <a:r>
              <a:rPr lang="ar-SA" sz="2000" b="1" dirty="0" err="1" smtClean="0"/>
              <a:t>الأولي.</a:t>
            </a:r>
            <a:r>
              <a:rPr lang="ar-SA" sz="2000" b="1" dirty="0" smtClean="0"/>
              <a:t> ولما تولى محمد بن </a:t>
            </a:r>
            <a:r>
              <a:rPr lang="ar-SA" sz="2000" b="1" dirty="0" err="1" smtClean="0"/>
              <a:t>عائض</a:t>
            </a:r>
            <a:r>
              <a:rPr lang="ar-SA" sz="2000" b="1" dirty="0" smtClean="0"/>
              <a:t> زعامة عسير عام </a:t>
            </a:r>
            <a:r>
              <a:rPr lang="ar-SA" sz="2000" b="1" dirty="0" err="1" smtClean="0"/>
              <a:t>1273هـ</a:t>
            </a:r>
            <a:r>
              <a:rPr lang="ar-SA" sz="2000" b="1" dirty="0" smtClean="0"/>
              <a:t>، قرر إخراج قوات العثمانيين من البلاد الساحلية، وأخرجهم من صبيا، لكن اضطر إلى </a:t>
            </a:r>
            <a:r>
              <a:rPr lang="ar-SA" sz="2000" b="1" dirty="0" err="1" smtClean="0"/>
              <a:t>الانسحاب.</a:t>
            </a:r>
            <a:r>
              <a:rPr lang="ar-SA" sz="2000" b="1" dirty="0" smtClean="0"/>
              <a:t> وصممت الدولة العثمانية على احكام سيطرتها على عسير، وتمكنت قواتها من قتل محمد بن </a:t>
            </a:r>
            <a:r>
              <a:rPr lang="ar-SA" sz="2000" b="1" dirty="0" err="1" smtClean="0"/>
              <a:t>عائض</a:t>
            </a:r>
            <a:r>
              <a:rPr lang="ar-SA" sz="2000" b="1" dirty="0" smtClean="0"/>
              <a:t>، عام </a:t>
            </a:r>
            <a:r>
              <a:rPr lang="ar-SA" sz="2000" b="1" dirty="0" err="1" smtClean="0"/>
              <a:t>1289هـ</a:t>
            </a:r>
            <a:r>
              <a:rPr lang="ar-SA" sz="2000" b="1" dirty="0" smtClean="0"/>
              <a:t>، وأصبحت عسير </a:t>
            </a:r>
            <a:r>
              <a:rPr lang="ar-SA" sz="2000" b="1" dirty="0" err="1" smtClean="0"/>
              <a:t>متصرفية</a:t>
            </a:r>
            <a:r>
              <a:rPr lang="ar-SA" sz="2000" b="1" dirty="0" smtClean="0"/>
              <a:t> تتبعها ستة مراكز، لكن ذلك لم يمنع ظهور حركات مقاومة تولى قيادتها علي بن محمد بن </a:t>
            </a:r>
            <a:r>
              <a:rPr lang="ar-SA" sz="2000" b="1" dirty="0" err="1" smtClean="0"/>
              <a:t>عائض</a:t>
            </a:r>
            <a:r>
              <a:rPr lang="ar-SA" sz="2000" b="1" dirty="0" smtClean="0"/>
              <a:t>، لكن لم </a:t>
            </a:r>
            <a:r>
              <a:rPr lang="ar-SA" sz="2000" b="1" dirty="0" err="1" smtClean="0"/>
              <a:t>ينجح.</a:t>
            </a:r>
            <a:r>
              <a:rPr lang="ar-SA" sz="2000" b="1" dirty="0" smtClean="0"/>
              <a:t> ثم تحسنت علاقة ابنه حسن مع العثمانيين وعينوه معاونا لمتصرف عسير، ولما اضطرت الدولة العثمانية إلى سحب قواتها من جزيرة العرب بعد هزيمتها في الحرب العالمية الأولى، استقل الأمير حسن بن </a:t>
            </a:r>
            <a:r>
              <a:rPr lang="ar-SA" sz="2000" b="1" dirty="0" err="1" smtClean="0"/>
              <a:t>عائض</a:t>
            </a:r>
            <a:r>
              <a:rPr lang="ar-SA" sz="2000" b="1" dirty="0" smtClean="0"/>
              <a:t> بعسير، ولما اختلف مع زعماء القبائل في بلاده، توسط الملك عبد العزيز بينهما، لكن الأمير لم يقبل وساطته، فتوترت العلاقات بينهما، ثم هاجمت قوات الملك عبد العزيز ابن </a:t>
            </a:r>
            <a:r>
              <a:rPr lang="ar-SA" sz="2000" b="1" dirty="0" err="1" smtClean="0"/>
              <a:t>عائض</a:t>
            </a:r>
            <a:r>
              <a:rPr lang="ar-SA" sz="2000" b="1" dirty="0" smtClean="0"/>
              <a:t>، وأدخلت عسير تحت الحكم السعودي، كما سيتضح لاحقا.</a:t>
            </a:r>
          </a:p>
          <a:p>
            <a:pPr rtl="1"/>
            <a:endParaRPr lang="ar-SA" sz="1800" dirty="0" smtClean="0"/>
          </a:p>
          <a:p>
            <a:pPr rtl="1"/>
            <a:endParaRPr lang="ar-SA" sz="1800" dirty="0" smtClean="0"/>
          </a:p>
          <a:p>
            <a:pPr rtl="1"/>
            <a:endParaRPr lang="ar-SA" sz="1600" b="1"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2400" b="1" dirty="0" smtClean="0">
                <a:solidFill>
                  <a:srgbClr val="FF3300"/>
                </a:solidFill>
              </a:rPr>
              <a:t>3- </a:t>
            </a:r>
            <a:r>
              <a:rPr lang="ar-SA" sz="2400" b="1" dirty="0" err="1" smtClean="0">
                <a:solidFill>
                  <a:srgbClr val="FF3300"/>
                </a:solidFill>
              </a:rPr>
              <a:t>المخلاف</a:t>
            </a:r>
            <a:r>
              <a:rPr lang="ar-SA" sz="2400" b="1" dirty="0" smtClean="0">
                <a:solidFill>
                  <a:srgbClr val="FF3300"/>
                </a:solidFill>
              </a:rPr>
              <a:t> السليماني( جازان</a:t>
            </a:r>
            <a:r>
              <a:rPr lang="ar-SA" sz="2400" b="1" dirty="0" err="1" smtClean="0">
                <a:solidFill>
                  <a:srgbClr val="FF3300"/>
                </a:solidFill>
              </a:rPr>
              <a:t>) :</a:t>
            </a:r>
            <a:endParaRPr lang="ar-SA" sz="2400" b="1" dirty="0">
              <a:solidFill>
                <a:srgbClr val="FF3300"/>
              </a:solidFill>
            </a:endParaRPr>
          </a:p>
        </p:txBody>
      </p:sp>
      <p:sp>
        <p:nvSpPr>
          <p:cNvPr id="3" name="عنصر نائب للمحتوى 2"/>
          <p:cNvSpPr>
            <a:spLocks noGrp="1"/>
          </p:cNvSpPr>
          <p:nvPr>
            <p:ph idx="1"/>
          </p:nvPr>
        </p:nvSpPr>
        <p:spPr>
          <a:xfrm>
            <a:off x="457200" y="1524000"/>
            <a:ext cx="9220200" cy="4800600"/>
          </a:xfrm>
        </p:spPr>
        <p:txBody>
          <a:bodyPr/>
          <a:lstStyle/>
          <a:p>
            <a:pPr rtl="1"/>
            <a:r>
              <a:rPr lang="ar-SA" sz="2000" b="1" dirty="0" smtClean="0">
                <a:solidFill>
                  <a:srgbClr val="000000"/>
                </a:solidFill>
                <a:latin typeface="Times New Roman" pitchFamily="18" charset="0"/>
                <a:cs typeface="+mn-cs"/>
              </a:rPr>
              <a:t>            لم يقف حمود بن محمد زعيم </a:t>
            </a:r>
            <a:r>
              <a:rPr lang="ar-SA" sz="2000" b="1" dirty="0" err="1" smtClean="0">
                <a:solidFill>
                  <a:srgbClr val="000000"/>
                </a:solidFill>
                <a:latin typeface="Times New Roman" pitchFamily="18" charset="0"/>
                <a:cs typeface="+mn-cs"/>
              </a:rPr>
              <a:t>المخلاف</a:t>
            </a:r>
            <a:r>
              <a:rPr lang="ar-SA" sz="2000" b="1" dirty="0" smtClean="0">
                <a:solidFill>
                  <a:srgbClr val="000000"/>
                </a:solidFill>
                <a:latin typeface="Times New Roman" pitchFamily="18" charset="0"/>
                <a:cs typeface="+mn-cs"/>
              </a:rPr>
              <a:t> موقفا وديا من الدولة السعودية الأولى، وكانت علاقاته سيئة بزعماء </a:t>
            </a:r>
            <a:r>
              <a:rPr lang="ar-SA" sz="2000" b="1" dirty="0" err="1" smtClean="0">
                <a:solidFill>
                  <a:srgbClr val="000000"/>
                </a:solidFill>
                <a:latin typeface="Times New Roman" pitchFamily="18" charset="0"/>
                <a:cs typeface="+mn-cs"/>
              </a:rPr>
              <a:t>عسير.</a:t>
            </a:r>
            <a:r>
              <a:rPr lang="ar-SA" sz="2000" b="1" dirty="0" smtClean="0">
                <a:solidFill>
                  <a:srgbClr val="000000"/>
                </a:solidFill>
                <a:latin typeface="Times New Roman" pitchFamily="18" charset="0"/>
                <a:cs typeface="+mn-cs"/>
              </a:rPr>
              <a:t> وعندما اشتدت هجمات محمد علي باشا ضد </a:t>
            </a:r>
            <a:r>
              <a:rPr lang="ar-SA" sz="2000" b="1" dirty="0" err="1" smtClean="0">
                <a:solidFill>
                  <a:srgbClr val="000000"/>
                </a:solidFill>
                <a:latin typeface="Times New Roman" pitchFamily="18" charset="0"/>
                <a:cs typeface="+mn-cs"/>
              </a:rPr>
              <a:t>العسيريين</a:t>
            </a:r>
            <a:r>
              <a:rPr lang="ar-SA" sz="2000" b="1" dirty="0" smtClean="0">
                <a:solidFill>
                  <a:srgbClr val="000000"/>
                </a:solidFill>
                <a:latin typeface="Times New Roman" pitchFamily="18" charset="0"/>
                <a:cs typeface="+mn-cs"/>
              </a:rPr>
              <a:t> رأى زعماؤهم أن يغروا الشريف حمود بالتحالف معهم، وقد وافق حمود على مساندتهم، لكن قواته انهزمت أمام حملة محمد علي باشا عام </a:t>
            </a:r>
            <a:r>
              <a:rPr lang="ar-SA" sz="2000" b="1" dirty="0" err="1" smtClean="0">
                <a:solidFill>
                  <a:srgbClr val="000000"/>
                </a:solidFill>
                <a:latin typeface="Times New Roman" pitchFamily="18" charset="0"/>
                <a:cs typeface="+mn-cs"/>
              </a:rPr>
              <a:t>1233هـ</a:t>
            </a:r>
            <a:r>
              <a:rPr lang="ar-SA" sz="2000" b="1" dirty="0" smtClean="0">
                <a:solidFill>
                  <a:srgbClr val="000000"/>
                </a:solidFill>
                <a:latin typeface="Times New Roman" pitchFamily="18" charset="0"/>
                <a:cs typeface="+mn-cs"/>
              </a:rPr>
              <a:t>، ومات حمود بعد المعركة بأيام </a:t>
            </a:r>
            <a:r>
              <a:rPr lang="ar-SA" sz="2000" b="1" dirty="0" err="1" smtClean="0">
                <a:solidFill>
                  <a:srgbClr val="000000"/>
                </a:solidFill>
                <a:latin typeface="Times New Roman" pitchFamily="18" charset="0"/>
                <a:cs typeface="+mn-cs"/>
              </a:rPr>
              <a:t>قليلة.</a:t>
            </a:r>
            <a:r>
              <a:rPr lang="ar-SA" sz="2000" b="1" dirty="0" smtClean="0">
                <a:solidFill>
                  <a:srgbClr val="000000"/>
                </a:solidFill>
                <a:latin typeface="Times New Roman" pitchFamily="18" charset="0"/>
                <a:cs typeface="+mn-cs"/>
              </a:rPr>
              <a:t> وتولى بعده ابنه أحمد، </a:t>
            </a:r>
            <a:r>
              <a:rPr lang="ar-SA" sz="2000" b="1" dirty="0" smtClean="0">
                <a:solidFill>
                  <a:srgbClr val="000000"/>
                </a:solidFill>
                <a:latin typeface="Times New Roman" pitchFamily="18" charset="0"/>
                <a:cs typeface="+mn-cs"/>
              </a:rPr>
              <a:t>وقد تمكنت </a:t>
            </a:r>
            <a:r>
              <a:rPr lang="ar-SA" sz="2000" b="1" dirty="0" smtClean="0">
                <a:solidFill>
                  <a:srgbClr val="000000"/>
                </a:solidFill>
                <a:latin typeface="Times New Roman" pitchFamily="18" charset="0"/>
                <a:cs typeface="+mn-cs"/>
              </a:rPr>
              <a:t>حملة مصرية بقيادة الشرف علي حيدر، من القبض عليه في أبي عريش،وتولى الحكم هناك علي بن حيدر تابعا لمحمد علي.  واستمر النزاع بين زعماء عسير من جهة وأشراف جازان من جهة أخرى، وتبع حاكم جازان أحيانا إلى عسير كما حصل زمن </a:t>
            </a:r>
            <a:r>
              <a:rPr lang="ar-SA" sz="2000" b="1" dirty="0" err="1" smtClean="0">
                <a:solidFill>
                  <a:srgbClr val="000000"/>
                </a:solidFill>
                <a:latin typeface="Times New Roman" pitchFamily="18" charset="0"/>
                <a:cs typeface="+mn-cs"/>
              </a:rPr>
              <a:t>عائض</a:t>
            </a:r>
            <a:r>
              <a:rPr lang="ar-SA" sz="2000" b="1" dirty="0" smtClean="0">
                <a:solidFill>
                  <a:srgbClr val="000000"/>
                </a:solidFill>
                <a:latin typeface="Times New Roman" pitchFamily="18" charset="0"/>
                <a:cs typeface="+mn-cs"/>
              </a:rPr>
              <a:t> بن مرعي وابنه محمد، لكن انتصار العثمانيين عليه أدى إلى استيلائهم على المناطق التابعة له، ومن بينها </a:t>
            </a:r>
            <a:r>
              <a:rPr lang="ar-SA" sz="2000" b="1" dirty="0" err="1" smtClean="0">
                <a:solidFill>
                  <a:srgbClr val="000000"/>
                </a:solidFill>
                <a:latin typeface="Times New Roman" pitchFamily="18" charset="0"/>
                <a:cs typeface="+mn-cs"/>
              </a:rPr>
              <a:t>المخلاف</a:t>
            </a:r>
            <a:r>
              <a:rPr lang="ar-SA" sz="2000" b="1" dirty="0" smtClean="0">
                <a:solidFill>
                  <a:srgbClr val="000000"/>
                </a:solidFill>
                <a:latin typeface="Times New Roman" pitchFamily="18" charset="0"/>
                <a:cs typeface="+mn-cs"/>
              </a:rPr>
              <a:t> </a:t>
            </a:r>
            <a:r>
              <a:rPr lang="ar-SA" sz="2000" b="1" dirty="0" err="1" smtClean="0">
                <a:solidFill>
                  <a:srgbClr val="000000"/>
                </a:solidFill>
                <a:latin typeface="Times New Roman" pitchFamily="18" charset="0"/>
                <a:cs typeface="+mn-cs"/>
              </a:rPr>
              <a:t>السليماني.</a:t>
            </a:r>
            <a:r>
              <a:rPr lang="ar-SA" sz="2000" b="1" dirty="0" smtClean="0">
                <a:solidFill>
                  <a:srgbClr val="000000"/>
                </a:solidFill>
                <a:latin typeface="Times New Roman" pitchFamily="18" charset="0"/>
                <a:cs typeface="+mn-cs"/>
              </a:rPr>
              <a:t> وظلت السلطة </a:t>
            </a:r>
            <a:r>
              <a:rPr lang="ar-SA" sz="2000" b="1" dirty="0" err="1" smtClean="0">
                <a:solidFill>
                  <a:srgbClr val="000000"/>
                </a:solidFill>
                <a:latin typeface="Times New Roman" pitchFamily="18" charset="0"/>
                <a:cs typeface="+mn-cs"/>
              </a:rPr>
              <a:t>الحقيقية</a:t>
            </a:r>
            <a:r>
              <a:rPr lang="ar-SA" sz="2000" b="1" dirty="0" smtClean="0">
                <a:solidFill>
                  <a:srgbClr val="000000"/>
                </a:solidFill>
                <a:latin typeface="Times New Roman" pitchFamily="18" charset="0"/>
                <a:cs typeface="+mn-cs"/>
              </a:rPr>
              <a:t> هناك للعثمانيين حتى استقلال السيد الإدريسي عنهم.</a:t>
            </a:r>
          </a:p>
          <a:p>
            <a:pPr rtl="1"/>
            <a:r>
              <a:rPr lang="ar-SA" sz="2000" b="1" dirty="0" smtClean="0">
                <a:solidFill>
                  <a:srgbClr val="000000"/>
                </a:solidFill>
                <a:latin typeface="Times New Roman" pitchFamily="18" charset="0"/>
                <a:cs typeface="+mn-cs"/>
              </a:rPr>
              <a:t>            كان السيد أحمد بن إدريس صاحب طريقة </a:t>
            </a:r>
            <a:r>
              <a:rPr lang="ar-SA" sz="2000" b="1" dirty="0" err="1" smtClean="0">
                <a:solidFill>
                  <a:srgbClr val="000000"/>
                </a:solidFill>
                <a:latin typeface="Times New Roman" pitchFamily="18" charset="0"/>
                <a:cs typeface="+mn-cs"/>
              </a:rPr>
              <a:t>صوفية.</a:t>
            </a:r>
            <a:r>
              <a:rPr lang="ar-SA" sz="2000" b="1" dirty="0" smtClean="0">
                <a:solidFill>
                  <a:srgbClr val="000000"/>
                </a:solidFill>
                <a:latin typeface="Times New Roman" pitchFamily="18" charset="0"/>
                <a:cs typeface="+mn-cs"/>
              </a:rPr>
              <a:t> انتقل من المغرب إلى مكة، ثم استقر </a:t>
            </a:r>
            <a:r>
              <a:rPr lang="ar-SA" sz="2000" b="1" dirty="0" err="1" smtClean="0">
                <a:solidFill>
                  <a:srgbClr val="000000"/>
                </a:solidFill>
                <a:latin typeface="Times New Roman" pitchFamily="18" charset="0"/>
                <a:cs typeface="+mn-cs"/>
              </a:rPr>
              <a:t>به</a:t>
            </a:r>
            <a:r>
              <a:rPr lang="ar-SA" sz="2000" b="1" dirty="0" smtClean="0">
                <a:solidFill>
                  <a:srgbClr val="000000"/>
                </a:solidFill>
                <a:latin typeface="Times New Roman" pitchFamily="18" charset="0"/>
                <a:cs typeface="+mn-cs"/>
              </a:rPr>
              <a:t> المقام في صبيا عام </a:t>
            </a:r>
            <a:r>
              <a:rPr lang="ar-SA" sz="2000" b="1" dirty="0" err="1" smtClean="0">
                <a:solidFill>
                  <a:srgbClr val="000000"/>
                </a:solidFill>
                <a:latin typeface="Times New Roman" pitchFamily="18" charset="0"/>
                <a:cs typeface="+mn-cs"/>
              </a:rPr>
              <a:t>1246هـ</a:t>
            </a:r>
            <a:r>
              <a:rPr lang="ar-SA" sz="2000" b="1" dirty="0" smtClean="0">
                <a:solidFill>
                  <a:srgbClr val="000000"/>
                </a:solidFill>
                <a:latin typeface="Times New Roman" pitchFamily="18" charset="0"/>
                <a:cs typeface="+mn-cs"/>
              </a:rPr>
              <a:t>، ونشر طريقته في البلاد، ومات عام </a:t>
            </a:r>
            <a:r>
              <a:rPr lang="ar-SA" sz="2000" b="1" dirty="0" err="1" smtClean="0">
                <a:solidFill>
                  <a:srgbClr val="000000"/>
                </a:solidFill>
                <a:latin typeface="Times New Roman" pitchFamily="18" charset="0"/>
                <a:cs typeface="+mn-cs"/>
              </a:rPr>
              <a:t>1253هـ.</a:t>
            </a:r>
            <a:r>
              <a:rPr lang="ar-SA" sz="2000" b="1" dirty="0" smtClean="0">
                <a:solidFill>
                  <a:srgbClr val="000000"/>
                </a:solidFill>
                <a:latin typeface="Times New Roman" pitchFamily="18" charset="0"/>
                <a:cs typeface="+mn-cs"/>
              </a:rPr>
              <a:t> وقد ولد حفيده محمد بن علي في صبيا عام </a:t>
            </a:r>
            <a:r>
              <a:rPr lang="ar-SA" sz="2000" b="1" dirty="0" err="1" smtClean="0">
                <a:solidFill>
                  <a:srgbClr val="000000"/>
                </a:solidFill>
                <a:latin typeface="Times New Roman" pitchFamily="18" charset="0"/>
                <a:cs typeface="+mn-cs"/>
              </a:rPr>
              <a:t>1293هـ</a:t>
            </a:r>
            <a:r>
              <a:rPr lang="ar-SA" sz="2000" b="1" dirty="0" smtClean="0">
                <a:solidFill>
                  <a:srgbClr val="000000"/>
                </a:solidFill>
                <a:latin typeface="Times New Roman" pitchFamily="18" charset="0"/>
                <a:cs typeface="+mn-cs"/>
              </a:rPr>
              <a:t>، وتنقل بين مكة والقاهرة،حيث تعلم في الأزهر لست سنوات،وانتقل  إلى مركز السنوسية في ليبيا، ثم إلى السودان، وأخيرا عاد إلى صبيا وبدأ نشاطه الديني </a:t>
            </a:r>
            <a:r>
              <a:rPr lang="ar-SA" sz="2000" b="1" dirty="0" err="1" smtClean="0">
                <a:solidFill>
                  <a:srgbClr val="000000"/>
                </a:solidFill>
                <a:latin typeface="Times New Roman" pitchFamily="18" charset="0"/>
                <a:cs typeface="+mn-cs"/>
              </a:rPr>
              <a:t>والسياسي.</a:t>
            </a:r>
            <a:r>
              <a:rPr lang="ar-SA" sz="2000" b="1" dirty="0" smtClean="0">
                <a:solidFill>
                  <a:srgbClr val="000000"/>
                </a:solidFill>
                <a:latin typeface="Times New Roman" pitchFamily="18" charset="0"/>
                <a:cs typeface="+mn-cs"/>
              </a:rPr>
              <a:t> كان والي عسير سليمان شفيق باشا عند عودة محمد إليها، وأدرك الولي خطورة حركته وحذره منها، خاصة بعد أن اتضحت صلته بايطاليا.</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err="1" smtClean="0">
                <a:solidFill>
                  <a:srgbClr val="FF0000"/>
                </a:solidFill>
              </a:rPr>
              <a:t>تابع :</a:t>
            </a:r>
            <a:r>
              <a:rPr lang="ar-SA" sz="2400" b="1" dirty="0" smtClean="0">
                <a:solidFill>
                  <a:srgbClr val="FF0000"/>
                </a:solidFill>
              </a:rPr>
              <a:t/>
            </a:r>
            <a:br>
              <a:rPr lang="ar-SA" sz="2400" b="1" dirty="0" smtClean="0">
                <a:solidFill>
                  <a:srgbClr val="FF0000"/>
                </a:solidFill>
              </a:rPr>
            </a:br>
            <a:endParaRPr lang="ar-SA" sz="2400" b="1" dirty="0" smtClean="0">
              <a:solidFill>
                <a:srgbClr val="FF0000"/>
              </a:solidFill>
              <a:cs typeface="Arial" pitchFamily="34" charset="0"/>
            </a:endParaRPr>
          </a:p>
        </p:txBody>
      </p:sp>
      <p:sp>
        <p:nvSpPr>
          <p:cNvPr id="3" name="عنصر نائب للمحتوى 2"/>
          <p:cNvSpPr>
            <a:spLocks noGrp="1"/>
          </p:cNvSpPr>
          <p:nvPr>
            <p:ph idx="1"/>
          </p:nvPr>
        </p:nvSpPr>
        <p:spPr>
          <a:xfrm>
            <a:off x="380999" y="1524000"/>
            <a:ext cx="9220202" cy="4724400"/>
          </a:xfrm>
        </p:spPr>
        <p:txBody>
          <a:bodyPr/>
          <a:lstStyle/>
          <a:p>
            <a:pPr marL="0" lvl="0" indent="0" rtl="1" eaLnBrk="1" fontAlgn="auto" hangingPunct="1">
              <a:spcBef>
                <a:spcPts val="0"/>
              </a:spcBef>
              <a:spcAft>
                <a:spcPts val="0"/>
              </a:spcAft>
              <a:tabLst>
                <a:tab pos="5913438" algn="l"/>
              </a:tabLst>
            </a:pPr>
            <a:r>
              <a:rPr lang="ar-SA" sz="1800" dirty="0" smtClean="0">
                <a:solidFill>
                  <a:prstClr val="black"/>
                </a:solidFill>
                <a:latin typeface="AdvertisingBold"/>
                <a:cs typeface="Arial"/>
              </a:rPr>
              <a:t>        </a:t>
            </a:r>
            <a:r>
              <a:rPr lang="ar-SA" sz="2000" b="1" dirty="0" smtClean="0">
                <a:solidFill>
                  <a:prstClr val="black"/>
                </a:solidFill>
                <a:latin typeface="AdvertisingBold"/>
                <a:cs typeface="Arial"/>
              </a:rPr>
              <a:t>أقنع محمد الإدريسي العثمانيين أنه يعمل لمصلحة الدولة العثمانية، وتم </a:t>
            </a:r>
            <a:r>
              <a:rPr lang="ar-SA" sz="2000" b="1" dirty="0" err="1" smtClean="0">
                <a:solidFill>
                  <a:prstClr val="black"/>
                </a:solidFill>
                <a:latin typeface="AdvertisingBold"/>
                <a:cs typeface="Arial"/>
              </a:rPr>
              <a:t>تعيينة</a:t>
            </a:r>
            <a:r>
              <a:rPr lang="ar-SA" sz="2000" b="1" dirty="0" smtClean="0">
                <a:solidFill>
                  <a:prstClr val="black"/>
                </a:solidFill>
                <a:latin typeface="AdvertisingBold"/>
                <a:cs typeface="Arial"/>
              </a:rPr>
              <a:t> برتبة </a:t>
            </a:r>
            <a:r>
              <a:rPr lang="ar-SA" sz="2000" b="1" dirty="0" err="1" smtClean="0">
                <a:solidFill>
                  <a:prstClr val="black"/>
                </a:solidFill>
                <a:latin typeface="AdvertisingBold"/>
                <a:cs typeface="Arial"/>
              </a:rPr>
              <a:t>قائمقام</a:t>
            </a:r>
            <a:r>
              <a:rPr lang="ar-SA" sz="2000" b="1" dirty="0" smtClean="0">
                <a:solidFill>
                  <a:prstClr val="black"/>
                </a:solidFill>
                <a:latin typeface="AdvertisingBold"/>
                <a:cs typeface="Arial"/>
              </a:rPr>
              <a:t>؛ فازداد نفوذه وبسط حكمه على تهامة من شمال الحديدة حتى جنوب </a:t>
            </a:r>
            <a:r>
              <a:rPr lang="ar-SA" sz="2000" b="1" dirty="0" err="1" smtClean="0">
                <a:solidFill>
                  <a:prstClr val="black"/>
                </a:solidFill>
                <a:latin typeface="AdvertisingBold"/>
                <a:cs typeface="Arial"/>
              </a:rPr>
              <a:t>القنفذة</a:t>
            </a:r>
            <a:r>
              <a:rPr lang="ar-SA" sz="2000" b="1" dirty="0" smtClean="0">
                <a:solidFill>
                  <a:prstClr val="black"/>
                </a:solidFill>
                <a:latin typeface="AdvertisingBold"/>
                <a:cs typeface="Arial"/>
              </a:rPr>
              <a:t>، وعلى بعض جبال </a:t>
            </a:r>
            <a:r>
              <a:rPr lang="ar-SA" sz="2000" b="1" dirty="0" err="1" smtClean="0">
                <a:solidFill>
                  <a:prstClr val="black"/>
                </a:solidFill>
                <a:latin typeface="AdvertisingBold"/>
                <a:cs typeface="Arial"/>
              </a:rPr>
              <a:t>السراة</a:t>
            </a:r>
            <a:r>
              <a:rPr lang="ar-SA" sz="2000" b="1" dirty="0" smtClean="0">
                <a:solidFill>
                  <a:prstClr val="black"/>
                </a:solidFill>
                <a:latin typeface="AdvertisingBold"/>
                <a:cs typeface="Arial"/>
              </a:rPr>
              <a:t>، ثم ما بين صبيا وأبها، وحاصر الوالي العثماني في أبها عام </a:t>
            </a:r>
            <a:r>
              <a:rPr lang="ar-SA" sz="2000" b="1" dirty="0" err="1" smtClean="0">
                <a:solidFill>
                  <a:prstClr val="black"/>
                </a:solidFill>
                <a:latin typeface="AdvertisingBold"/>
                <a:cs typeface="Arial"/>
              </a:rPr>
              <a:t>1328هـ</a:t>
            </a:r>
            <a:r>
              <a:rPr lang="ar-SA" sz="2000" b="1" dirty="0" smtClean="0">
                <a:solidFill>
                  <a:prstClr val="black"/>
                </a:solidFill>
                <a:latin typeface="AdvertisingBold"/>
                <a:cs typeface="Arial"/>
              </a:rPr>
              <a:t> لعشرة شهور، حتى وصلته النجدة العثمانية بقيادة الشريف الحسين بن علي، فعاد الإدريسي إلى </a:t>
            </a:r>
            <a:r>
              <a:rPr lang="ar-SA" sz="2000" b="1" dirty="0" err="1" smtClean="0">
                <a:solidFill>
                  <a:prstClr val="black"/>
                </a:solidFill>
                <a:latin typeface="AdvertisingBold"/>
                <a:cs typeface="Arial"/>
              </a:rPr>
              <a:t>صبيا.</a:t>
            </a:r>
            <a:r>
              <a:rPr lang="ar-SA" sz="2000" b="1" dirty="0" smtClean="0">
                <a:solidFill>
                  <a:prstClr val="black"/>
                </a:solidFill>
                <a:latin typeface="AdvertisingBold"/>
                <a:cs typeface="Arial"/>
              </a:rPr>
              <a:t> ولما بدأت الحرب بين الدولة العثمانية وايطاليا عام </a:t>
            </a:r>
            <a:r>
              <a:rPr lang="ar-SA" sz="2000" b="1" dirty="0" err="1" smtClean="0">
                <a:solidFill>
                  <a:prstClr val="black"/>
                </a:solidFill>
                <a:latin typeface="AdvertisingBold"/>
                <a:cs typeface="Arial"/>
              </a:rPr>
              <a:t>1329هـ</a:t>
            </a:r>
            <a:r>
              <a:rPr lang="ar-SA" sz="2000" b="1" dirty="0" smtClean="0">
                <a:solidFill>
                  <a:prstClr val="black"/>
                </a:solidFill>
                <a:latin typeface="AdvertisingBold"/>
                <a:cs typeface="Arial"/>
              </a:rPr>
              <a:t>/</a:t>
            </a:r>
            <a:r>
              <a:rPr lang="ar-SA" sz="2000" b="1" dirty="0" err="1" smtClean="0">
                <a:solidFill>
                  <a:prstClr val="black"/>
                </a:solidFill>
                <a:latin typeface="AdvertisingBold"/>
                <a:cs typeface="Arial"/>
              </a:rPr>
              <a:t>1911م</a:t>
            </a:r>
            <a:r>
              <a:rPr lang="ar-SA" sz="2000" b="1" dirty="0" smtClean="0">
                <a:solidFill>
                  <a:prstClr val="black"/>
                </a:solidFill>
                <a:latin typeface="AdvertisingBold"/>
                <a:cs typeface="Arial"/>
              </a:rPr>
              <a:t> ، استعان بالايطاليين، وأمدوه </a:t>
            </a:r>
            <a:r>
              <a:rPr lang="ar-SA" sz="2000" b="1" dirty="0" err="1" smtClean="0">
                <a:solidFill>
                  <a:prstClr val="black"/>
                </a:solidFill>
                <a:latin typeface="AdvertisingBold"/>
                <a:cs typeface="Arial"/>
              </a:rPr>
              <a:t>بالسلاح .</a:t>
            </a:r>
            <a:r>
              <a:rPr lang="ar-SA" sz="2000" b="1" dirty="0" smtClean="0">
                <a:solidFill>
                  <a:prstClr val="black"/>
                </a:solidFill>
                <a:latin typeface="AdvertisingBold"/>
                <a:cs typeface="Arial"/>
              </a:rPr>
              <a:t> ثم عقد معاهدة مع بريطانيا عام </a:t>
            </a:r>
            <a:r>
              <a:rPr lang="ar-SA" sz="2000" b="1" dirty="0" err="1" smtClean="0">
                <a:solidFill>
                  <a:prstClr val="black"/>
                </a:solidFill>
                <a:latin typeface="AdvertisingBold"/>
                <a:cs typeface="Arial"/>
              </a:rPr>
              <a:t>1333هـ</a:t>
            </a:r>
            <a:r>
              <a:rPr lang="ar-SA" sz="2000" b="1" dirty="0" smtClean="0">
                <a:solidFill>
                  <a:prstClr val="black"/>
                </a:solidFill>
                <a:latin typeface="AdvertisingBold"/>
                <a:cs typeface="Arial"/>
              </a:rPr>
              <a:t>/</a:t>
            </a:r>
            <a:r>
              <a:rPr lang="ar-SA" sz="2000" b="1" dirty="0" err="1" smtClean="0">
                <a:solidFill>
                  <a:prstClr val="black"/>
                </a:solidFill>
                <a:latin typeface="AdvertisingBold"/>
                <a:cs typeface="Arial"/>
              </a:rPr>
              <a:t>1915م</a:t>
            </a:r>
            <a:r>
              <a:rPr lang="ar-SA" sz="2000" b="1" dirty="0" smtClean="0">
                <a:solidFill>
                  <a:prstClr val="black"/>
                </a:solidFill>
                <a:latin typeface="AdvertisingBold"/>
                <a:cs typeface="Arial"/>
              </a:rPr>
              <a:t>، واعترفت بريطانيا بموجبها  بسيادته على تهامة من اللحية جنوبا إلى </a:t>
            </a:r>
            <a:r>
              <a:rPr lang="ar-SA" sz="2000" b="1" dirty="0" err="1" smtClean="0">
                <a:solidFill>
                  <a:prstClr val="black"/>
                </a:solidFill>
                <a:latin typeface="AdvertisingBold"/>
                <a:cs typeface="Arial"/>
              </a:rPr>
              <a:t>القنفذة</a:t>
            </a:r>
            <a:r>
              <a:rPr lang="ar-SA" sz="2000" b="1" dirty="0" smtClean="0">
                <a:solidFill>
                  <a:prstClr val="black"/>
                </a:solidFill>
                <a:latin typeface="AdvertisingBold"/>
                <a:cs typeface="Arial"/>
              </a:rPr>
              <a:t> شمالا، وتعهدت بحمايته.</a:t>
            </a:r>
          </a:p>
          <a:p>
            <a:pPr marL="0" lvl="0" indent="0" rtl="1" eaLnBrk="1" fontAlgn="auto" hangingPunct="1">
              <a:spcBef>
                <a:spcPts val="0"/>
              </a:spcBef>
              <a:spcAft>
                <a:spcPts val="0"/>
              </a:spcAft>
              <a:tabLst>
                <a:tab pos="5913438" algn="l"/>
              </a:tabLst>
            </a:pPr>
            <a:r>
              <a:rPr lang="ar-SA" sz="2000" b="1" dirty="0" smtClean="0">
                <a:solidFill>
                  <a:prstClr val="black"/>
                </a:solidFill>
                <a:latin typeface="AdvertisingBold"/>
                <a:cs typeface="Arial"/>
              </a:rPr>
              <a:t>        ولما انتهت الحرب العالمية الأولى تنازلت بريطانيا للإدريسي عن الحديدة، وكان قد سيطر عليها خلال الحرب، فضمها إلى </a:t>
            </a:r>
            <a:r>
              <a:rPr lang="ar-SA" sz="2000" b="1" dirty="0" err="1" smtClean="0">
                <a:solidFill>
                  <a:prstClr val="black"/>
                </a:solidFill>
                <a:latin typeface="AdvertisingBold"/>
                <a:cs typeface="Arial"/>
              </a:rPr>
              <a:t>دولته.</a:t>
            </a:r>
            <a:r>
              <a:rPr lang="ar-SA" sz="2000" b="1" dirty="0" smtClean="0">
                <a:solidFill>
                  <a:prstClr val="black"/>
                </a:solidFill>
                <a:latin typeface="AdvertisingBold"/>
                <a:cs typeface="Arial"/>
              </a:rPr>
              <a:t> وأصبح بين خطرين الحجاز واليمن، مما اضطره للتحالف مع عبد العزيز آل سعود سلطان نجد لتأمين مركزه، وذلك عام </a:t>
            </a:r>
            <a:r>
              <a:rPr lang="ar-SA" sz="2000" b="1" dirty="0" err="1" smtClean="0">
                <a:solidFill>
                  <a:prstClr val="black"/>
                </a:solidFill>
                <a:latin typeface="AdvertisingBold"/>
                <a:cs typeface="Arial"/>
              </a:rPr>
              <a:t>1339هـ</a:t>
            </a:r>
            <a:r>
              <a:rPr lang="ar-SA" sz="2000" b="1" dirty="0" smtClean="0">
                <a:solidFill>
                  <a:prstClr val="black"/>
                </a:solidFill>
                <a:latin typeface="AdvertisingBold"/>
                <a:cs typeface="Arial"/>
              </a:rPr>
              <a:t>، واستمر في حكم بلاده حتى وفاته عام 1341/</a:t>
            </a:r>
            <a:r>
              <a:rPr lang="ar-SA" sz="2000" b="1" dirty="0" err="1" smtClean="0">
                <a:solidFill>
                  <a:prstClr val="black"/>
                </a:solidFill>
                <a:latin typeface="AdvertisingBold"/>
                <a:cs typeface="Arial"/>
              </a:rPr>
              <a:t>1923م.</a:t>
            </a:r>
            <a:endParaRPr lang="ar-SA" sz="2000" b="1" dirty="0" smtClean="0">
              <a:solidFill>
                <a:prstClr val="black"/>
              </a:solidFill>
              <a:latin typeface="AdvertisingBold"/>
              <a:cs typeface="Arial"/>
            </a:endParaRPr>
          </a:p>
          <a:p>
            <a:pPr marL="514350" indent="-514350" rtl="1"/>
            <a:endParaRPr lang="ar-SA" sz="1800" b="1" dirty="0" smtClean="0">
              <a:solidFill>
                <a:srgbClr val="000000"/>
              </a:solidFill>
              <a:latin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smtClean="0">
                <a:solidFill>
                  <a:srgbClr val="FF3300"/>
                </a:solidFill>
              </a:rPr>
              <a:t>4- </a:t>
            </a:r>
            <a:r>
              <a:rPr lang="ar-SA" sz="2400" b="1" dirty="0" err="1" smtClean="0">
                <a:solidFill>
                  <a:srgbClr val="FF3300"/>
                </a:solidFill>
              </a:rPr>
              <a:t>الأحساء</a:t>
            </a:r>
            <a:r>
              <a:rPr lang="ar-SA" sz="2400" b="1" dirty="0" smtClean="0">
                <a:solidFill>
                  <a:srgbClr val="FF3300"/>
                </a:solidFill>
              </a:rPr>
              <a:t> </a:t>
            </a:r>
            <a:r>
              <a:rPr lang="ar-SA" sz="2400" b="1" dirty="0" err="1" smtClean="0">
                <a:solidFill>
                  <a:srgbClr val="FF3300"/>
                </a:solidFill>
              </a:rPr>
              <a:t>والقطيف</a:t>
            </a:r>
            <a:r>
              <a:rPr lang="ar-SA" sz="2400" b="1" dirty="0" smtClean="0">
                <a:solidFill>
                  <a:srgbClr val="FF3300"/>
                </a:solidFill>
              </a:rPr>
              <a:t> </a:t>
            </a:r>
            <a:r>
              <a:rPr lang="ar-SA" sz="2400" b="1" dirty="0" err="1" smtClean="0">
                <a:solidFill>
                  <a:srgbClr val="FF3300"/>
                </a:solidFill>
              </a:rPr>
              <a:t>:</a:t>
            </a:r>
            <a:endParaRPr lang="ar-SA" sz="2400" b="1" dirty="0">
              <a:solidFill>
                <a:srgbClr val="FF0000"/>
              </a:solidFill>
              <a:cs typeface="+mn-cs"/>
            </a:endParaRPr>
          </a:p>
        </p:txBody>
      </p:sp>
      <p:sp>
        <p:nvSpPr>
          <p:cNvPr id="3" name="عنصر نائب للمحتوى 2"/>
          <p:cNvSpPr>
            <a:spLocks noGrp="1"/>
          </p:cNvSpPr>
          <p:nvPr>
            <p:ph idx="1"/>
          </p:nvPr>
        </p:nvSpPr>
        <p:spPr>
          <a:xfrm>
            <a:off x="380999" y="1447800"/>
            <a:ext cx="9220202" cy="4800600"/>
          </a:xfrm>
        </p:spPr>
        <p:txBody>
          <a:bodyPr/>
          <a:lstStyle/>
          <a:p>
            <a:pPr rtl="1"/>
            <a:r>
              <a:rPr lang="ar-SA" sz="1800" b="1" dirty="0" smtClean="0">
                <a:solidFill>
                  <a:srgbClr val="000000"/>
                </a:solidFill>
                <a:latin typeface="Times New Roman" pitchFamily="18" charset="0"/>
                <a:cs typeface="+mn-cs"/>
              </a:rPr>
              <a:t>               </a:t>
            </a:r>
            <a:r>
              <a:rPr lang="ar-SA" sz="2000" b="1" dirty="0" smtClean="0">
                <a:solidFill>
                  <a:srgbClr val="000000"/>
                </a:solidFill>
                <a:latin typeface="Times New Roman" pitchFamily="18" charset="0"/>
                <a:cs typeface="+mn-cs"/>
              </a:rPr>
              <a:t>استغلت السلطات العثمانية استنجاد الإمام </a:t>
            </a:r>
            <a:r>
              <a:rPr lang="ar-SA" sz="2000" b="1" dirty="0" err="1" smtClean="0">
                <a:solidFill>
                  <a:srgbClr val="000000"/>
                </a:solidFill>
                <a:latin typeface="Times New Roman" pitchFamily="18" charset="0"/>
                <a:cs typeface="+mn-cs"/>
              </a:rPr>
              <a:t>عبدالله</a:t>
            </a:r>
            <a:r>
              <a:rPr lang="ar-SA" sz="2000" b="1" dirty="0" smtClean="0">
                <a:solidFill>
                  <a:srgbClr val="000000"/>
                </a:solidFill>
                <a:latin typeface="Times New Roman" pitchFamily="18" charset="0"/>
                <a:cs typeface="+mn-cs"/>
              </a:rPr>
              <a:t> بن فيصل ضد أخيه سعود،فأرسلت حملة عسكرية تمكنت من الاستيلاء على </a:t>
            </a:r>
            <a:r>
              <a:rPr lang="ar-SA" sz="2000" b="1" dirty="0" err="1" smtClean="0">
                <a:solidFill>
                  <a:srgbClr val="000000"/>
                </a:solidFill>
                <a:latin typeface="Times New Roman" pitchFamily="18" charset="0"/>
                <a:cs typeface="+mn-cs"/>
              </a:rPr>
              <a:t>الأحساء</a:t>
            </a:r>
            <a:r>
              <a:rPr lang="ar-SA" sz="2000" b="1" dirty="0" smtClean="0">
                <a:solidFill>
                  <a:srgbClr val="000000"/>
                </a:solidFill>
                <a:latin typeface="Times New Roman" pitchFamily="18" charset="0"/>
                <a:cs typeface="+mn-cs"/>
              </a:rPr>
              <a:t> </a:t>
            </a:r>
            <a:r>
              <a:rPr lang="ar-SA" sz="2000" b="1" dirty="0" err="1" smtClean="0">
                <a:solidFill>
                  <a:srgbClr val="000000"/>
                </a:solidFill>
                <a:latin typeface="Times New Roman" pitchFamily="18" charset="0"/>
                <a:cs typeface="+mn-cs"/>
              </a:rPr>
              <a:t>والقطيف</a:t>
            </a:r>
            <a:r>
              <a:rPr lang="ar-SA" sz="2000" b="1" dirty="0" smtClean="0">
                <a:solidFill>
                  <a:srgbClr val="000000"/>
                </a:solidFill>
                <a:latin typeface="Times New Roman" pitchFamily="18" charset="0"/>
                <a:cs typeface="+mn-cs"/>
              </a:rPr>
              <a:t> عام </a:t>
            </a:r>
            <a:r>
              <a:rPr lang="ar-SA" sz="2000" b="1" dirty="0" err="1" smtClean="0">
                <a:solidFill>
                  <a:srgbClr val="000000"/>
                </a:solidFill>
                <a:latin typeface="Times New Roman" pitchFamily="18" charset="0"/>
                <a:cs typeface="+mn-cs"/>
              </a:rPr>
              <a:t>1288هـ</a:t>
            </a:r>
            <a:r>
              <a:rPr lang="ar-SA" sz="2000" b="1" dirty="0" smtClean="0">
                <a:solidFill>
                  <a:srgbClr val="000000"/>
                </a:solidFill>
                <a:latin typeface="Times New Roman" pitchFamily="18" charset="0"/>
                <a:cs typeface="+mn-cs"/>
              </a:rPr>
              <a:t>/</a:t>
            </a:r>
            <a:r>
              <a:rPr lang="ar-SA" sz="2000" b="1" dirty="0" err="1" smtClean="0">
                <a:solidFill>
                  <a:srgbClr val="000000"/>
                </a:solidFill>
                <a:latin typeface="Times New Roman" pitchFamily="18" charset="0"/>
                <a:cs typeface="+mn-cs"/>
              </a:rPr>
              <a:t>1871م</a:t>
            </a:r>
            <a:r>
              <a:rPr lang="ar-SA" sz="2000" b="1" dirty="0" smtClean="0">
                <a:solidFill>
                  <a:srgbClr val="000000"/>
                </a:solidFill>
                <a:latin typeface="Times New Roman" pitchFamily="18" charset="0"/>
                <a:cs typeface="+mn-cs"/>
              </a:rPr>
              <a:t>، وظلت المنطقة تحت حكم العثمانيين حتى انتزعها منهم الملك  عبد العزيز عام </a:t>
            </a:r>
            <a:r>
              <a:rPr lang="ar-SA" sz="2000" b="1" dirty="0" err="1" smtClean="0">
                <a:solidFill>
                  <a:srgbClr val="000000"/>
                </a:solidFill>
                <a:latin typeface="Times New Roman" pitchFamily="18" charset="0"/>
                <a:cs typeface="+mn-cs"/>
              </a:rPr>
              <a:t>1331هـ</a:t>
            </a:r>
            <a:r>
              <a:rPr lang="ar-SA" sz="2000" b="1" dirty="0" smtClean="0">
                <a:solidFill>
                  <a:srgbClr val="000000"/>
                </a:solidFill>
                <a:latin typeface="Times New Roman" pitchFamily="18" charset="0"/>
                <a:cs typeface="+mn-cs"/>
              </a:rPr>
              <a:t>/</a:t>
            </a:r>
            <a:r>
              <a:rPr lang="ar-SA" sz="2000" b="1" dirty="0" err="1" smtClean="0">
                <a:solidFill>
                  <a:srgbClr val="000000"/>
                </a:solidFill>
                <a:latin typeface="Times New Roman" pitchFamily="18" charset="0"/>
                <a:cs typeface="+mn-cs"/>
              </a:rPr>
              <a:t>1913م</a:t>
            </a:r>
            <a:r>
              <a:rPr lang="ar-SA" sz="2000" b="1" dirty="0" smtClean="0">
                <a:solidFill>
                  <a:srgbClr val="000000"/>
                </a:solidFill>
                <a:latin typeface="Times New Roman" pitchFamily="18" charset="0"/>
                <a:cs typeface="+mn-cs"/>
              </a:rPr>
              <a:t>, وتعاقب على حكم المنطقة خلال تلك الفترة كثير من المتصرفين؛ بعضهم من أصل عربي وبعضهم من أصول غير </a:t>
            </a:r>
            <a:r>
              <a:rPr lang="ar-SA" sz="2000" b="1" dirty="0" err="1" smtClean="0">
                <a:solidFill>
                  <a:srgbClr val="000000"/>
                </a:solidFill>
                <a:latin typeface="Times New Roman" pitchFamily="18" charset="0"/>
                <a:cs typeface="+mn-cs"/>
              </a:rPr>
              <a:t>عربية.</a:t>
            </a:r>
            <a:r>
              <a:rPr lang="ar-SA" sz="2000" b="1" dirty="0" smtClean="0">
                <a:solidFill>
                  <a:srgbClr val="000000"/>
                </a:solidFill>
                <a:latin typeface="Times New Roman" pitchFamily="18" charset="0"/>
                <a:cs typeface="+mn-cs"/>
              </a:rPr>
              <a:t> ولعل من أهم أسباب عزل الولاة واستبدالهم بآخرين عجزهم عن حل المشاكل الأمنية التي كانت تواجه المنطقة، والتي كان يثيرها بعض القبائل لعدة أسباب؛ منها انخفاض مخصصاتهم من الدولة، أو بتحريض بعض رجال السلطات العثمانية في المنطقة لدوافع </a:t>
            </a:r>
            <a:r>
              <a:rPr lang="ar-SA" sz="2000" b="1" dirty="0" err="1" smtClean="0">
                <a:solidFill>
                  <a:srgbClr val="000000"/>
                </a:solidFill>
                <a:latin typeface="Times New Roman" pitchFamily="18" charset="0"/>
                <a:cs typeface="+mn-cs"/>
              </a:rPr>
              <a:t>شخصية.</a:t>
            </a:r>
            <a:r>
              <a:rPr lang="ar-SA" sz="2000" b="1" dirty="0" smtClean="0">
                <a:solidFill>
                  <a:srgbClr val="000000"/>
                </a:solidFill>
                <a:latin typeface="Times New Roman" pitchFamily="18" charset="0"/>
                <a:cs typeface="+mn-cs"/>
              </a:rPr>
              <a:t> </a:t>
            </a:r>
          </a:p>
          <a:p>
            <a:pPr rtl="1"/>
            <a:r>
              <a:rPr lang="ar-SA" sz="2000" b="1" dirty="0" smtClean="0">
                <a:solidFill>
                  <a:srgbClr val="000000"/>
                </a:solidFill>
                <a:latin typeface="Times New Roman" pitchFamily="18" charset="0"/>
                <a:cs typeface="+mn-cs"/>
              </a:rPr>
              <a:t>              وكان من أعمال الفئات القبلية المخلة بالأمن مهاجمة المزارع ونهب </a:t>
            </a:r>
            <a:r>
              <a:rPr lang="ar-SA" sz="2000" b="1" dirty="0" err="1" smtClean="0">
                <a:solidFill>
                  <a:srgbClr val="000000"/>
                </a:solidFill>
                <a:latin typeface="Times New Roman" pitchFamily="18" charset="0"/>
                <a:cs typeface="+mn-cs"/>
              </a:rPr>
              <a:t>التمور.</a:t>
            </a:r>
            <a:r>
              <a:rPr lang="ar-SA" sz="2000" b="1" dirty="0" smtClean="0">
                <a:solidFill>
                  <a:srgbClr val="000000"/>
                </a:solidFill>
                <a:latin typeface="Times New Roman" pitchFamily="18" charset="0"/>
                <a:cs typeface="+mn-cs"/>
              </a:rPr>
              <a:t> وكانت مهاجمة القوافل التجارية البرية من أكثر الأعمال المخلة بالأمن؛ لكنها ل تقتصر على ذلك؛ بل امتدت إلى مهاجمة السفن التجارية في سواحل </a:t>
            </a:r>
            <a:r>
              <a:rPr lang="ar-SA" sz="2000" b="1" dirty="0" err="1" smtClean="0">
                <a:solidFill>
                  <a:srgbClr val="000000"/>
                </a:solidFill>
                <a:latin typeface="Times New Roman" pitchFamily="18" charset="0"/>
                <a:cs typeface="+mn-cs"/>
              </a:rPr>
              <a:t>الخليج.</a:t>
            </a:r>
            <a:r>
              <a:rPr lang="ar-SA" sz="2000" b="1" dirty="0" smtClean="0">
                <a:solidFill>
                  <a:srgbClr val="000000"/>
                </a:solidFill>
                <a:latin typeface="Times New Roman" pitchFamily="18" charset="0"/>
                <a:cs typeface="+mn-cs"/>
              </a:rPr>
              <a:t> مما أوقع السلطات العثمانية في حرج مع بريطانيا التي كانت لها مصالح خاصة في المنطقة.</a:t>
            </a:r>
          </a:p>
          <a:p>
            <a:pPr rtl="1"/>
            <a:r>
              <a:rPr lang="ar-SA" sz="2000" b="1" dirty="0" smtClean="0">
                <a:solidFill>
                  <a:srgbClr val="000000"/>
                </a:solidFill>
                <a:latin typeface="Times New Roman" pitchFamily="18" charset="0"/>
                <a:cs typeface="+mn-cs"/>
              </a:rPr>
              <a:t>              </a:t>
            </a:r>
            <a:r>
              <a:rPr lang="ar-SA" sz="1800" b="1" dirty="0" smtClean="0">
                <a:solidFill>
                  <a:srgbClr val="000000"/>
                </a:solidFill>
                <a:latin typeface="Times New Roman" pitchFamily="18" charset="0"/>
                <a:cs typeface="+mn-cs"/>
              </a:rPr>
              <a:t>وكان كثير ممن تولوا حكم </a:t>
            </a:r>
            <a:r>
              <a:rPr lang="ar-SA" sz="1800" b="1" dirty="0" err="1" smtClean="0">
                <a:solidFill>
                  <a:srgbClr val="000000"/>
                </a:solidFill>
                <a:latin typeface="Times New Roman" pitchFamily="18" charset="0"/>
                <a:cs typeface="+mn-cs"/>
              </a:rPr>
              <a:t>الأحساء</a:t>
            </a:r>
            <a:r>
              <a:rPr lang="ar-SA" sz="1800" b="1" dirty="0" smtClean="0">
                <a:solidFill>
                  <a:srgbClr val="000000"/>
                </a:solidFill>
                <a:latin typeface="Times New Roman" pitchFamily="18" charset="0"/>
                <a:cs typeface="+mn-cs"/>
              </a:rPr>
              <a:t> </a:t>
            </a:r>
            <a:r>
              <a:rPr lang="ar-SA" sz="1800" b="1" dirty="0" err="1" smtClean="0">
                <a:solidFill>
                  <a:srgbClr val="000000"/>
                </a:solidFill>
                <a:latin typeface="Times New Roman" pitchFamily="18" charset="0"/>
                <a:cs typeface="+mn-cs"/>
              </a:rPr>
              <a:t>والقطيف</a:t>
            </a:r>
            <a:r>
              <a:rPr lang="ar-SA" sz="1800" b="1" dirty="0" smtClean="0">
                <a:solidFill>
                  <a:srgbClr val="000000"/>
                </a:solidFill>
                <a:latin typeface="Times New Roman" pitchFamily="18" charset="0"/>
                <a:cs typeface="+mn-cs"/>
              </a:rPr>
              <a:t> بين عامي( 1288-</a:t>
            </a:r>
            <a:r>
              <a:rPr lang="ar-SA" sz="1800" b="1" dirty="0" err="1" smtClean="0">
                <a:solidFill>
                  <a:srgbClr val="000000"/>
                </a:solidFill>
                <a:latin typeface="Times New Roman" pitchFamily="18" charset="0"/>
                <a:cs typeface="+mn-cs"/>
              </a:rPr>
              <a:t>1331هـ</a:t>
            </a:r>
            <a:r>
              <a:rPr lang="ar-SA" sz="1800" b="1" dirty="0" smtClean="0">
                <a:solidFill>
                  <a:srgbClr val="000000"/>
                </a:solidFill>
                <a:latin typeface="Times New Roman" pitchFamily="18" charset="0"/>
                <a:cs typeface="+mn-cs"/>
              </a:rPr>
              <a:t>) غير موفقين في إدارتهم </a:t>
            </a:r>
            <a:r>
              <a:rPr lang="ar-SA" sz="1800" b="1" dirty="0" err="1" smtClean="0">
                <a:solidFill>
                  <a:srgbClr val="000000"/>
                </a:solidFill>
                <a:latin typeface="Times New Roman" pitchFamily="18" charset="0"/>
                <a:cs typeface="+mn-cs"/>
              </a:rPr>
              <a:t>لشؤونها.</a:t>
            </a:r>
            <a:r>
              <a:rPr lang="ar-SA" sz="1800" b="1" dirty="0" smtClean="0">
                <a:solidFill>
                  <a:srgbClr val="000000"/>
                </a:solidFill>
                <a:latin typeface="Times New Roman" pitchFamily="18" charset="0"/>
                <a:cs typeface="+mn-cs"/>
              </a:rPr>
              <a:t> ولما انتهج حزب الاتحاد والترقي سياسة </a:t>
            </a:r>
            <a:r>
              <a:rPr lang="ar-SA" sz="1800" b="1" dirty="0" err="1" smtClean="0">
                <a:solidFill>
                  <a:srgbClr val="000000"/>
                </a:solidFill>
                <a:latin typeface="Times New Roman" pitchFamily="18" charset="0"/>
                <a:cs typeface="+mn-cs"/>
              </a:rPr>
              <a:t>التتريك</a:t>
            </a:r>
            <a:r>
              <a:rPr lang="ar-SA" sz="1800" b="1" dirty="0" smtClean="0">
                <a:solidFill>
                  <a:srgbClr val="000000"/>
                </a:solidFill>
                <a:latin typeface="Times New Roman" pitchFamily="18" charset="0"/>
                <a:cs typeface="+mn-cs"/>
              </a:rPr>
              <a:t> في الولايات العربية التابعة للدولة العثمانية، ازداد نفور حاضرة تلك المنطقة من الحكم التركي، إلى جانب اختلال الأمن؛ فأصبح السكان يتطلعون إلى الخلاص مما هم فيه، وكان الظروف مهيأة  لعبد العزيز آل سعود لاستعادة </a:t>
            </a:r>
            <a:r>
              <a:rPr lang="ar-SA" sz="1800" b="1" dirty="0" err="1" smtClean="0">
                <a:solidFill>
                  <a:srgbClr val="000000"/>
                </a:solidFill>
                <a:latin typeface="Times New Roman" pitchFamily="18" charset="0"/>
                <a:cs typeface="+mn-cs"/>
              </a:rPr>
              <a:t>المنطقة.</a:t>
            </a:r>
            <a:r>
              <a:rPr lang="ar-SA" sz="1800" b="1" dirty="0" smtClean="0">
                <a:solidFill>
                  <a:srgbClr val="000000"/>
                </a:solidFill>
                <a:latin typeface="Times New Roman" pitchFamily="18" charset="0"/>
                <a:cs typeface="+mn-cs"/>
              </a:rPr>
              <a:t> كما سيتضح لاحقا</a:t>
            </a:r>
            <a:endParaRPr lang="ar-SA" sz="1800" b="1" dirty="0" smtClean="0"/>
          </a:p>
          <a:p>
            <a:pPr rtl="1"/>
            <a:endParaRPr lang="ar-SA" sz="1800" dirty="0" smtClean="0"/>
          </a:p>
          <a:p>
            <a:pPr rtl="1"/>
            <a:endParaRPr lang="ar-SA" sz="1800" dirty="0" smtClean="0"/>
          </a:p>
          <a:p>
            <a:pPr rtl="1"/>
            <a:endParaRPr lang="ar-SA" sz="1800" dirty="0" smtClean="0"/>
          </a:p>
          <a:p>
            <a:pPr rtl="1"/>
            <a:endParaRPr lang="ar-SA" sz="1800" b="1" dirty="0" smtClean="0">
              <a:solidFill>
                <a:srgbClr val="FF0000"/>
              </a:solidFill>
              <a:latin typeface="Times New Roman" pitchFamily="18" charset="0"/>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04800"/>
            <a:ext cx="8915400" cy="1143000"/>
          </a:xfrm>
        </p:spPr>
        <p:txBody>
          <a:bodyPr/>
          <a:lstStyle/>
          <a:p>
            <a:pPr rtl="1"/>
            <a:r>
              <a:rPr lang="ar-SA" sz="2400" b="1" dirty="0" smtClean="0">
                <a:solidFill>
                  <a:srgbClr val="FF0000"/>
                </a:solidFill>
              </a:rPr>
              <a:t>5- </a:t>
            </a:r>
            <a:r>
              <a:rPr lang="ar-SA" sz="2400" b="1" dirty="0" err="1" smtClean="0">
                <a:solidFill>
                  <a:srgbClr val="FF0000"/>
                </a:solidFill>
              </a:rPr>
              <a:t>نجد</a:t>
            </a:r>
            <a:r>
              <a:rPr lang="ar-SA" sz="2000" b="1" dirty="0" err="1" smtClean="0">
                <a:solidFill>
                  <a:srgbClr val="FF0000"/>
                </a:solidFill>
              </a:rPr>
              <a:t>:</a:t>
            </a:r>
            <a:r>
              <a:rPr lang="ar-SA" sz="2400" b="1" dirty="0" smtClean="0">
                <a:solidFill>
                  <a:srgbClr val="FF0000"/>
                </a:solidFill>
              </a:rPr>
              <a:t/>
            </a:r>
            <a:br>
              <a:rPr lang="ar-SA" sz="2400" b="1" dirty="0" smtClean="0">
                <a:solidFill>
                  <a:srgbClr val="FF0000"/>
                </a:solidFill>
              </a:rPr>
            </a:br>
            <a:endParaRPr lang="ar-SA" sz="2400" b="1" dirty="0">
              <a:solidFill>
                <a:srgbClr val="FF0000"/>
              </a:solidFill>
              <a:cs typeface="+mn-cs"/>
            </a:endParaRPr>
          </a:p>
        </p:txBody>
      </p:sp>
      <p:sp>
        <p:nvSpPr>
          <p:cNvPr id="3" name="عنصر نائب للمحتوى 2"/>
          <p:cNvSpPr>
            <a:spLocks noGrp="1"/>
          </p:cNvSpPr>
          <p:nvPr>
            <p:ph idx="1"/>
          </p:nvPr>
        </p:nvSpPr>
        <p:spPr>
          <a:xfrm>
            <a:off x="457200" y="1371600"/>
            <a:ext cx="9067800" cy="4876800"/>
          </a:xfrm>
        </p:spPr>
        <p:txBody>
          <a:bodyPr/>
          <a:lstStyle/>
          <a:p>
            <a:pPr rtl="1"/>
            <a:r>
              <a:rPr lang="ar-SA" sz="2000" b="1" dirty="0" smtClean="0"/>
              <a:t>            كانت العلاقة بين الإمام فيصل بن تركي وأميره على جبل شمر عبد الله بن علي بن رشيد، علاقة خاصة تختلف عن العلاقة بين ذلك الإمام وأمرائه </a:t>
            </a:r>
            <a:r>
              <a:rPr lang="ar-SA" sz="2000" b="1" dirty="0" err="1" smtClean="0"/>
              <a:t>الآخرين.</a:t>
            </a:r>
            <a:r>
              <a:rPr lang="ar-SA" sz="2000" b="1" dirty="0" smtClean="0"/>
              <a:t> واستمرت العلاقة الطيبة بين القادة السعوديين وإمارة الجبل حتى بدأ الخلاف بين الطرفين في عهدي الإمام عبد الله بن فيصل والأمير محمد بن </a:t>
            </a:r>
            <a:r>
              <a:rPr lang="ar-SA" sz="2000" b="1" dirty="0" err="1" smtClean="0"/>
              <a:t>رشيد.</a:t>
            </a:r>
            <a:r>
              <a:rPr lang="ar-SA" sz="2000" b="1" dirty="0" smtClean="0"/>
              <a:t> وتحول الخلاف إلى صراع انتهى بتغلب الأمير محمد على آخر أئمة الدولة السعودية الثانية، وهو عبد الرحمن الفيصل، وانتهت تلك الدولة على يديه عام </a:t>
            </a:r>
            <a:r>
              <a:rPr lang="ar-SA" sz="2000" b="1" dirty="0" err="1" smtClean="0"/>
              <a:t>1309هـ</a:t>
            </a:r>
            <a:r>
              <a:rPr lang="ar-SA" sz="2000" b="1" dirty="0" smtClean="0"/>
              <a:t>/</a:t>
            </a:r>
            <a:r>
              <a:rPr lang="ar-SA" sz="2000" b="1" dirty="0" err="1" smtClean="0"/>
              <a:t>1891م</a:t>
            </a:r>
            <a:r>
              <a:rPr lang="ar-SA" sz="1800" b="1" dirty="0" err="1" smtClean="0"/>
              <a:t>.</a:t>
            </a:r>
            <a:r>
              <a:rPr lang="ar-SA" sz="1800" b="1" dirty="0" smtClean="0"/>
              <a:t> وبسط محمد بن رشيد نفوذه على نجد،وعامل السكان معاملة حسنة، وساد البلاد أمن لا بأس </a:t>
            </a:r>
            <a:r>
              <a:rPr lang="ar-SA" sz="1800" b="1" dirty="0" err="1" smtClean="0"/>
              <a:t>به</a:t>
            </a:r>
            <a:r>
              <a:rPr lang="ar-SA" sz="1800" b="1" dirty="0" smtClean="0"/>
              <a:t>، لكن النزاع بين القبائل الرحل ظل قائما، وكان ما يهم الأمير أن تدفع إليه القبائل الزكاة وتعترف بسلطته، وألا تعتدي على القوافل التجارية المشمولة برعايته.</a:t>
            </a:r>
          </a:p>
          <a:p>
            <a:pPr rtl="1"/>
            <a:r>
              <a:rPr lang="ar-SA" sz="1800" b="1" dirty="0" smtClean="0"/>
              <a:t>             واعترف ابن رشيد بتبعيته للدولة العثمانية، وسعى لتوطيد العلاقات الودية معها أسوة </a:t>
            </a:r>
            <a:r>
              <a:rPr lang="ar-SA" sz="1800" b="1" dirty="0" err="1" smtClean="0"/>
              <a:t>بسلفه.</a:t>
            </a:r>
            <a:r>
              <a:rPr lang="ar-SA" sz="1800" b="1" dirty="0" smtClean="0"/>
              <a:t> وكانت له علاقات خاصة بالعراق العثمانية قبل توليه إمارة جبل شمر؛لأنه كان أميرا لقوافل الحج القادمة من العراق والعائدة </a:t>
            </a:r>
            <a:r>
              <a:rPr lang="ar-SA" sz="1800" b="1" dirty="0" err="1" smtClean="0"/>
              <a:t>إليه.</a:t>
            </a:r>
            <a:r>
              <a:rPr lang="ar-SA" sz="1800" b="1" dirty="0" smtClean="0"/>
              <a:t> وكانت العراق موئلا لكثير من </a:t>
            </a:r>
            <a:r>
              <a:rPr lang="ar-SA" sz="1800" b="1" dirty="0" err="1" smtClean="0"/>
              <a:t>الشمريين</a:t>
            </a:r>
            <a:r>
              <a:rPr lang="ar-SA" sz="1800" b="1" dirty="0" smtClean="0"/>
              <a:t> الذين غادروا نجد لأسباب متعددة، كما كانت من أهم مصادر الطعام لسكان الجبل </a:t>
            </a:r>
            <a:r>
              <a:rPr lang="ar-SA" sz="1800" b="1" dirty="0" err="1" smtClean="0"/>
              <a:t>وأمرائه.</a:t>
            </a:r>
            <a:r>
              <a:rPr lang="ar-SA" sz="1800" b="1" dirty="0" smtClean="0"/>
              <a:t> وكانت الدولة العثمانية تسيطر على الحجاز </a:t>
            </a:r>
            <a:r>
              <a:rPr lang="ar-SA" sz="1800" b="1" dirty="0" err="1" smtClean="0"/>
              <a:t>والأحساء</a:t>
            </a:r>
            <a:r>
              <a:rPr lang="ar-SA" sz="1800" b="1" dirty="0" smtClean="0"/>
              <a:t> </a:t>
            </a:r>
            <a:r>
              <a:rPr lang="ar-SA" sz="1800" b="1" dirty="0" err="1" smtClean="0"/>
              <a:t>والقطيف</a:t>
            </a:r>
            <a:r>
              <a:rPr lang="ar-SA" sz="1800" b="1" dirty="0" smtClean="0"/>
              <a:t>، ولأهالي نجد مصالح مهمة في تلك </a:t>
            </a:r>
            <a:r>
              <a:rPr lang="ar-SA" sz="1800" b="1" dirty="0" err="1" smtClean="0"/>
              <a:t>البلاد.</a:t>
            </a:r>
            <a:r>
              <a:rPr lang="ar-SA" sz="1800" b="1" dirty="0" smtClean="0"/>
              <a:t> ثم أن ابن رشيد أصبح حاكم نجد التي تحت حكم الدولة السعودية، التي علاقتها بالدولة العثمانية غير ودية بل عدائية في كثير من الأوقات.</a:t>
            </a:r>
          </a:p>
          <a:p>
            <a:pPr rtl="1"/>
            <a:r>
              <a:rPr lang="ar-SA" sz="1800" b="1" dirty="0" smtClean="0"/>
              <a:t>              وترسخ حكم محمد بن رشيد في نجد حتى وفاته عام </a:t>
            </a:r>
            <a:r>
              <a:rPr lang="ar-SA" sz="1800" b="1" dirty="0" err="1" smtClean="0"/>
              <a:t>1315هـ</a:t>
            </a:r>
            <a:r>
              <a:rPr lang="ar-SA" sz="1800" b="1" dirty="0" smtClean="0"/>
              <a:t>، فخلفه ابن أخيه عبد العزيز بن متعب، الذي وصف بأنه من أعظم رجال زمانه في الفروسية والشجاعة، لكنه لم يتحلى بالدهاء وبعد النظر السياسي </a:t>
            </a:r>
            <a:r>
              <a:rPr lang="ar-SA" sz="1800" b="1" dirty="0" err="1" smtClean="0"/>
              <a:t>كعمه.</a:t>
            </a:r>
            <a:r>
              <a:rPr lang="ar-SA" sz="1800" b="1" dirty="0" smtClean="0"/>
              <a:t> وكان لأسلوبه الشديد في الحكم الأثر الكبير في نفور النجديين منه، واستعدادهم للوقوف مع خصمه.</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4"/>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2"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4"/>
            <a:ext cx="2689226"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2"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7203</TotalTime>
  <Words>1448</Words>
  <Application>Microsoft Office PowerPoint</Application>
  <PresentationFormat>A4 Paper (210x297 mm)</PresentationFormat>
  <Paragraphs>40</Paragraphs>
  <Slides>10</Slides>
  <Notes>0</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Office Theme</vt:lpstr>
      <vt:lpstr>عرض تقديمي في PowerPoint</vt:lpstr>
      <vt:lpstr>                  المحاضرة الأولى</vt:lpstr>
      <vt:lpstr>                    تمهيد :</vt:lpstr>
      <vt:lpstr>1- الحجاز: </vt:lpstr>
      <vt:lpstr>2- عسير :</vt:lpstr>
      <vt:lpstr>3- المخلاف السليماني( جازان) :</vt:lpstr>
      <vt:lpstr>تابع : </vt:lpstr>
      <vt:lpstr>4- الأحساء والقطيف :</vt:lpstr>
      <vt:lpstr>5- نجد: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Fadel Ali Alsabagh</cp:lastModifiedBy>
  <cp:revision>903</cp:revision>
  <dcterms:created xsi:type="dcterms:W3CDTF">2009-10-14T19:14:34Z</dcterms:created>
  <dcterms:modified xsi:type="dcterms:W3CDTF">2012-09-30T11:42:35Z</dcterms:modified>
</cp:coreProperties>
</file>