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3"/>
  </p:notesMasterIdLst>
  <p:sldIdLst>
    <p:sldId id="378" r:id="rId2"/>
    <p:sldId id="379" r:id="rId3"/>
    <p:sldId id="359" r:id="rId4"/>
    <p:sldId id="361" r:id="rId5"/>
    <p:sldId id="348" r:id="rId6"/>
    <p:sldId id="362" r:id="rId7"/>
    <p:sldId id="380" r:id="rId8"/>
    <p:sldId id="381" r:id="rId9"/>
    <p:sldId id="382" r:id="rId10"/>
    <p:sldId id="383"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p" initials="h"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Rg st="1" end="57"/>
    <p:penClr>
      <a:srgbClr val="FF0000"/>
    </p:penClr>
  </p:showPr>
  <p:clrMru>
    <a:srgbClr val="009900"/>
    <a:srgbClr val="000000"/>
    <a:srgbClr val="FF3300"/>
    <a:srgbClr val="709256"/>
    <a:srgbClr val="AD9968"/>
    <a:srgbClr val="3B84AF"/>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230" autoAdjust="0"/>
    <p:restoredTop sz="86168" autoAdjust="0"/>
  </p:normalViewPr>
  <p:slideViewPr>
    <p:cSldViewPr>
      <p:cViewPr>
        <p:scale>
          <a:sx n="60" d="100"/>
          <a:sy n="60" d="100"/>
        </p:scale>
        <p:origin x="-1398" y="-822"/>
      </p:cViewPr>
      <p:guideLst>
        <p:guide orient="horz" pos="2160"/>
        <p:guide pos="3120"/>
      </p:guideLst>
    </p:cSldViewPr>
  </p:slideViewPr>
  <p:outlineViewPr>
    <p:cViewPr>
      <p:scale>
        <a:sx n="33" d="100"/>
        <a:sy n="33" d="100"/>
      </p:scale>
      <p:origin x="24"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8-27T19:07:48.061" idx="4">
    <p:pos x="10" y="10"/>
    <p:text/>
  </p:cm>
  <p:cm authorId="0" dt="2012-08-27T19:07:49.771" idx="5">
    <p:pos x="106" y="106"/>
    <p:text/>
  </p:cm>
  <p:cm authorId="0" dt="2012-08-27T19:07:50.561" idx="6">
    <p:pos x="202" y="202"/>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ctrTitle"/>
          </p:nvPr>
        </p:nvSpPr>
        <p:spPr>
          <a:xfrm>
            <a:off x="742950" y="2130430"/>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2" y="6356354"/>
            <a:ext cx="482600" cy="365125"/>
          </a:xfrm>
          <a:prstGeom prst="rect">
            <a:avLst/>
          </a:prstGeo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5"/>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3"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3"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3"/>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7" y="274643"/>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1"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92"/>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2" y="5791204"/>
            <a:ext cx="838200" cy="938645"/>
          </a:xfrm>
          <a:prstGeom prst="rect">
            <a:avLst/>
          </a:prstGeom>
        </p:spPr>
      </p:pic>
      <p:sp>
        <p:nvSpPr>
          <p:cNvPr id="19" name="Rectangle 18"/>
          <p:cNvSpPr/>
          <p:nvPr/>
        </p:nvSpPr>
        <p:spPr>
          <a:xfrm>
            <a:off x="914400" y="6581005"/>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a:t>
            </a:r>
            <a:r>
              <a:rPr lang="ar-SA" sz="1600" b="1" baseline="0" dirty="0" err="1" smtClean="0">
                <a:solidFill>
                  <a:schemeClr val="bg1"/>
                </a:solidFill>
                <a:latin typeface="+mn-lt"/>
                <a:cs typeface="+mn-cs"/>
              </a:rPr>
              <a:t>الإكتروني</a:t>
            </a:r>
            <a:r>
              <a:rPr lang="ar-SA" sz="1600" b="1" baseline="0" dirty="0" smtClean="0">
                <a:solidFill>
                  <a:schemeClr val="bg1"/>
                </a:solidFill>
                <a:latin typeface="+mn-lt"/>
                <a:cs typeface="+mn-cs"/>
              </a:rPr>
              <a:t>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6096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2"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4"/>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r>
              <a:rPr lang="ar-SA" dirty="0" smtClean="0"/>
              <a:t>عرب</a:t>
            </a:r>
            <a:endParaRPr lang="en-US" dirty="0"/>
          </a:p>
        </p:txBody>
      </p:sp>
      <p:sp>
        <p:nvSpPr>
          <p:cNvPr id="5130" name="Title 1"/>
          <p:cNvSpPr txBox="1">
            <a:spLocks/>
          </p:cNvSpPr>
          <p:nvPr/>
        </p:nvSpPr>
        <p:spPr bwMode="auto">
          <a:xfrm>
            <a:off x="457202" y="2819400"/>
            <a:ext cx="5099050" cy="1981200"/>
          </a:xfrm>
          <a:prstGeom prst="rect">
            <a:avLst/>
          </a:prstGeom>
          <a:noFill/>
          <a:ln w="9525">
            <a:noFill/>
            <a:miter lim="800000"/>
            <a:headEnd/>
            <a:tailEnd/>
          </a:ln>
        </p:spPr>
        <p:txBody>
          <a:bodyPr anchor="ctr"/>
          <a:lstStyle/>
          <a:p>
            <a:pPr algn="ctr"/>
            <a:r>
              <a:rPr lang="ar-EG" sz="3700" b="1" dirty="0" smtClean="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r>
              <a:rPr lang="ar-SA" sz="3200" dirty="0" smtClean="0"/>
              <a:t>تاريخ المملكة العربية السعودية</a:t>
            </a:r>
          </a:p>
          <a:p>
            <a:pPr algn="ctr"/>
            <a:r>
              <a:rPr lang="ar-SA" sz="2800" b="1" dirty="0" err="1" smtClean="0">
                <a:solidFill>
                  <a:srgbClr val="7F7F7F"/>
                </a:solidFill>
                <a:latin typeface="Calibri" pitchFamily="34" charset="0"/>
                <a:cs typeface="Times New Roman" pitchFamily="18" charset="0"/>
              </a:rPr>
              <a:t>د.</a:t>
            </a:r>
            <a:r>
              <a:rPr lang="ar-SA" sz="2800" b="1" dirty="0" smtClean="0">
                <a:solidFill>
                  <a:srgbClr val="7F7F7F"/>
                </a:solidFill>
                <a:latin typeface="Calibri" pitchFamily="34" charset="0"/>
                <a:cs typeface="Times New Roman" pitchFamily="18" charset="0"/>
              </a:rPr>
              <a:t> نضال داود </a:t>
            </a:r>
            <a:r>
              <a:rPr lang="ar-SA" sz="2800" b="1" dirty="0" err="1" smtClean="0">
                <a:solidFill>
                  <a:srgbClr val="7F7F7F"/>
                </a:solidFill>
                <a:latin typeface="Calibri" pitchFamily="34" charset="0"/>
                <a:cs typeface="Times New Roman" pitchFamily="18" charset="0"/>
              </a:rPr>
              <a:t>المومني</a:t>
            </a:r>
            <a:endParaRPr lang="en-US" sz="2800" b="1" dirty="0" smtClean="0">
              <a:solidFill>
                <a:srgbClr val="7F7F7F"/>
              </a:solidFill>
              <a:latin typeface="Calibri" pitchFamily="34" charset="0"/>
            </a:endParaRPr>
          </a:p>
        </p:txBody>
      </p:sp>
      <p:sp>
        <p:nvSpPr>
          <p:cNvPr id="5131" name="Slide Number Placeholder 10"/>
          <p:cNvSpPr txBox="1">
            <a:spLocks/>
          </p:cNvSpPr>
          <p:nvPr/>
        </p:nvSpPr>
        <p:spPr bwMode="auto">
          <a:xfrm>
            <a:off x="381000" y="6405567"/>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r"/>
            <a:r>
              <a:rPr lang="ar-SA" sz="3200" dirty="0" smtClean="0"/>
              <a:t>                  </a:t>
            </a:r>
            <a:r>
              <a:rPr lang="ar-SA" sz="3600" smtClean="0">
                <a:solidFill>
                  <a:srgbClr val="FF0000"/>
                </a:solidFill>
              </a:rPr>
              <a:t>المحاضرة الرابعة</a:t>
            </a:r>
            <a:endParaRPr lang="ar-SA" sz="3600" dirty="0"/>
          </a:p>
        </p:txBody>
      </p:sp>
      <p:sp>
        <p:nvSpPr>
          <p:cNvPr id="3" name="عنوان فرعي 2"/>
          <p:cNvSpPr>
            <a:spLocks noGrp="1"/>
          </p:cNvSpPr>
          <p:nvPr>
            <p:ph type="subTitle" idx="1"/>
          </p:nvPr>
        </p:nvSpPr>
        <p:spPr/>
        <p:txBody>
          <a:bodyPr/>
          <a:lstStyle/>
          <a:p>
            <a:pPr algn="r" rtl="1"/>
            <a:r>
              <a:rPr lang="ar-SA" sz="2800" b="1" dirty="0" smtClean="0">
                <a:solidFill>
                  <a:srgbClr val="FF0000"/>
                </a:solidFill>
              </a:rPr>
              <a:t>القصيم بين توحيده وتثبيت الحكم فيه</a:t>
            </a:r>
          </a:p>
          <a:p>
            <a:pPr algn="r" rtl="1"/>
            <a:r>
              <a:rPr lang="ar-SA" sz="2800" b="1" dirty="0" smtClean="0">
                <a:solidFill>
                  <a:srgbClr val="FF0000"/>
                </a:solidFill>
              </a:rPr>
              <a:t>أولا: قبل معركة روضة مهنا</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400" b="1" dirty="0" smtClean="0">
                <a:solidFill>
                  <a:srgbClr val="FF0000"/>
                </a:solidFill>
              </a:rPr>
              <a:t>أ- معركة </a:t>
            </a:r>
            <a:r>
              <a:rPr lang="ar-SA" sz="2400" b="1" dirty="0" err="1" smtClean="0">
                <a:solidFill>
                  <a:srgbClr val="FF0000"/>
                </a:solidFill>
              </a:rPr>
              <a:t>البكيرية</a:t>
            </a:r>
            <a:r>
              <a:rPr lang="ar-SA" sz="2400" b="1" dirty="0" smtClean="0">
                <a:solidFill>
                  <a:srgbClr val="FF0000"/>
                </a:solidFill>
              </a:rPr>
              <a:t> </a:t>
            </a:r>
            <a:r>
              <a:rPr lang="ar-SA" sz="2400" b="1" dirty="0" err="1" smtClean="0">
                <a:solidFill>
                  <a:srgbClr val="FF0000"/>
                </a:solidFill>
              </a:rPr>
              <a:t>:</a:t>
            </a:r>
            <a:endParaRPr lang="ar-SA" sz="2400" b="1" dirty="0">
              <a:solidFill>
                <a:srgbClr val="FF0000"/>
              </a:solidFill>
            </a:endParaRPr>
          </a:p>
        </p:txBody>
      </p:sp>
      <p:sp>
        <p:nvSpPr>
          <p:cNvPr id="3" name="عنصر نائب للمحتوى 2"/>
          <p:cNvSpPr>
            <a:spLocks noGrp="1"/>
          </p:cNvSpPr>
          <p:nvPr>
            <p:ph idx="1"/>
          </p:nvPr>
        </p:nvSpPr>
        <p:spPr>
          <a:xfrm>
            <a:off x="495300" y="1371600"/>
            <a:ext cx="9182100" cy="4754567"/>
          </a:xfrm>
        </p:spPr>
        <p:txBody>
          <a:bodyPr/>
          <a:lstStyle/>
          <a:p>
            <a:pPr rtl="1"/>
            <a:r>
              <a:rPr lang="ar-SA" sz="1800" b="1" dirty="0" smtClean="0">
                <a:effectLst>
                  <a:outerShdw blurRad="38100" dist="38100" dir="2700000" algn="tl">
                    <a:srgbClr val="000000">
                      <a:alpha val="43137"/>
                    </a:srgbClr>
                  </a:outerShdw>
                </a:effectLst>
              </a:rPr>
              <a:t>  </a:t>
            </a:r>
            <a:r>
              <a:rPr lang="ar-SA" sz="1800" b="1" u="sng" dirty="0" smtClean="0">
                <a:effectLst>
                  <a:outerShdw blurRad="38100" dist="38100" dir="2700000" algn="tl">
                    <a:srgbClr val="000000">
                      <a:alpha val="43137"/>
                    </a:srgbClr>
                  </a:outerShdw>
                </a:effectLst>
              </a:rPr>
              <a:t> </a:t>
            </a:r>
          </a:p>
          <a:p>
            <a:pPr rtl="1"/>
            <a:r>
              <a:rPr lang="ar-SA" sz="1800" b="1" dirty="0" smtClean="0">
                <a:effectLst>
                  <a:outerShdw blurRad="38100" dist="38100" dir="2700000" algn="tl">
                    <a:srgbClr val="000000">
                      <a:alpha val="43137"/>
                    </a:srgbClr>
                  </a:outerShdw>
                </a:effectLst>
              </a:rPr>
              <a:t>              </a:t>
            </a:r>
            <a:r>
              <a:rPr lang="ar-SA" sz="2000" b="1" dirty="0" smtClean="0">
                <a:effectLst>
                  <a:outerShdw blurRad="38100" dist="38100" dir="2700000" algn="tl">
                    <a:srgbClr val="000000">
                      <a:alpha val="43137"/>
                    </a:srgbClr>
                  </a:outerShdw>
                </a:effectLst>
              </a:rPr>
              <a:t>علم ابن رشيد بدخول الملك عبد العزيز عنيزة </a:t>
            </a:r>
            <a:r>
              <a:rPr lang="ar-SA" sz="2000" b="1" dirty="0" err="1" smtClean="0">
                <a:effectLst>
                  <a:outerShdw blurRad="38100" dist="38100" dir="2700000" algn="tl">
                    <a:srgbClr val="000000">
                      <a:alpha val="43137"/>
                    </a:srgbClr>
                  </a:outerShdw>
                </a:effectLst>
              </a:rPr>
              <a:t>وبريدة</a:t>
            </a:r>
            <a:r>
              <a:rPr lang="ar-SA" sz="2000" b="1" dirty="0" smtClean="0">
                <a:effectLst>
                  <a:outerShdw blurRad="38100" dist="38100" dir="2700000" algn="tl">
                    <a:srgbClr val="000000">
                      <a:alpha val="43137"/>
                    </a:srgbClr>
                  </a:outerShdw>
                </a:effectLst>
              </a:rPr>
              <a:t>، وهو لا يزال قرب السماوة في العراق، وقد أثار موقف أهل القصيم غضبه؛ فحجز ما وجده من إبل العقيلات </a:t>
            </a:r>
            <a:r>
              <a:rPr lang="ar-SA" sz="2000" b="1" dirty="0" err="1" smtClean="0">
                <a:effectLst>
                  <a:outerShdw blurRad="38100" dist="38100" dir="2700000" algn="tl">
                    <a:srgbClr val="000000">
                      <a:alpha val="43137"/>
                    </a:srgbClr>
                  </a:outerShdw>
                </a:effectLst>
              </a:rPr>
              <a:t>القصيميين</a:t>
            </a:r>
            <a:r>
              <a:rPr lang="ar-SA" sz="2000" b="1" dirty="0" smtClean="0">
                <a:effectLst>
                  <a:outerShdw blurRad="38100" dist="38100" dir="2700000" algn="tl">
                    <a:srgbClr val="000000">
                      <a:alpha val="43137"/>
                    </a:srgbClr>
                  </a:outerShdw>
                </a:effectLst>
              </a:rPr>
              <a:t> في شمال الجزيرة، وحمل عليها قسما كبيرا مما حصل عليه من مؤن وأسلحة من العراق إلى </a:t>
            </a:r>
            <a:r>
              <a:rPr lang="ar-SA" sz="2000" b="1" dirty="0" err="1" smtClean="0">
                <a:effectLst>
                  <a:outerShdw blurRad="38100" dist="38100" dir="2700000" algn="tl">
                    <a:srgbClr val="000000">
                      <a:alpha val="43137"/>
                    </a:srgbClr>
                  </a:outerShdw>
                </a:effectLst>
              </a:rPr>
              <a:t>نجد.</a:t>
            </a:r>
            <a:r>
              <a:rPr lang="ar-SA" sz="2000" b="1" dirty="0" smtClean="0">
                <a:effectLst>
                  <a:outerShdw blurRad="38100" dist="38100" dir="2700000" algn="tl">
                    <a:srgbClr val="000000">
                      <a:alpha val="43137"/>
                    </a:srgbClr>
                  </a:outerShdw>
                </a:effectLst>
              </a:rPr>
              <a:t> واستعمل الهدايا لإغراء السلطات العثمانية في العراق، وادعى أن ابن سعود ومبارك الصباح قد تحالفا مع بريطانيا للسيطرة على جزيرة </a:t>
            </a:r>
            <a:r>
              <a:rPr lang="ar-SA" sz="2000" b="1" dirty="0" err="1" smtClean="0">
                <a:effectLst>
                  <a:outerShdw blurRad="38100" dist="38100" dir="2700000" algn="tl">
                    <a:srgbClr val="000000">
                      <a:alpha val="43137"/>
                    </a:srgbClr>
                  </a:outerShdw>
                </a:effectLst>
              </a:rPr>
              <a:t>العرب.</a:t>
            </a:r>
            <a:r>
              <a:rPr lang="ar-SA" sz="2000" b="1" dirty="0" smtClean="0">
                <a:effectLst>
                  <a:outerShdw blurRad="38100" dist="38100" dir="2700000" algn="tl">
                    <a:srgbClr val="000000">
                      <a:alpha val="43137"/>
                    </a:srgbClr>
                  </a:outerShdw>
                </a:effectLst>
              </a:rPr>
              <a:t> وكانت الدول العثمانية تعلم باتفاق ابن الصباح مع بريطانيا، أما الملك عبد العزيز </a:t>
            </a:r>
            <a:r>
              <a:rPr lang="ar-SA" sz="2000" b="1" dirty="0" err="1" smtClean="0">
                <a:effectLst>
                  <a:outerShdw blurRad="38100" dist="38100" dir="2700000" algn="tl">
                    <a:srgbClr val="000000">
                      <a:alpha val="43137"/>
                    </a:srgbClr>
                  </a:outerShdw>
                </a:effectLst>
              </a:rPr>
              <a:t>فلا .</a:t>
            </a:r>
            <a:r>
              <a:rPr lang="ar-SA" sz="2000" b="1" dirty="0" smtClean="0">
                <a:effectLst>
                  <a:outerShdw blurRad="38100" dist="38100" dir="2700000" algn="tl">
                    <a:srgbClr val="000000">
                      <a:alpha val="43137"/>
                    </a:srgbClr>
                  </a:outerShdw>
                </a:effectLst>
              </a:rPr>
              <a:t> لكن </a:t>
            </a:r>
            <a:r>
              <a:rPr lang="ar-SA" sz="2000" b="1" dirty="0" smtClean="0">
                <a:effectLst>
                  <a:outerShdw blurRad="38100" dist="38100" dir="2700000" algn="tl">
                    <a:srgbClr val="000000">
                      <a:alpha val="43137"/>
                    </a:srgbClr>
                  </a:outerShdw>
                </a:effectLst>
              </a:rPr>
              <a:t>نجاح الملك في نجد عامة </a:t>
            </a:r>
            <a:r>
              <a:rPr lang="ar-SA" sz="2000" b="1" dirty="0" err="1" smtClean="0">
                <a:effectLst>
                  <a:outerShdw blurRad="38100" dist="38100" dir="2700000" algn="tl">
                    <a:srgbClr val="000000">
                      <a:alpha val="43137"/>
                    </a:srgbClr>
                  </a:outerShdw>
                </a:effectLst>
              </a:rPr>
              <a:t>والقصيم</a:t>
            </a:r>
            <a:r>
              <a:rPr lang="ar-SA" sz="2000" b="1" dirty="0" smtClean="0">
                <a:effectLst>
                  <a:outerShdw blurRad="38100" dist="38100" dir="2700000" algn="tl">
                    <a:srgbClr val="000000">
                      <a:alpha val="43137"/>
                    </a:srgbClr>
                  </a:outerShdw>
                </a:effectLst>
              </a:rPr>
              <a:t> خاصة، جعل السلطات العثمانية تحسب حساب ذلك النجاح، وربما ساهم ذلك بإجابتها لطلبات ابن رشيد وتزويده بالأسلحة والقوات النظامية العثمانية، وكانت تدرك أن توحيد نجد تحت حكم آل سعود قد يؤدي إلى فتح الطريق لتوحيد </a:t>
            </a:r>
            <a:r>
              <a:rPr lang="ar-SA" sz="2000" b="1" dirty="0" err="1" smtClean="0">
                <a:effectLst>
                  <a:outerShdw blurRad="38100" dist="38100" dir="2700000" algn="tl">
                    <a:srgbClr val="000000">
                      <a:alpha val="43137"/>
                    </a:srgbClr>
                  </a:outerShdw>
                </a:effectLst>
              </a:rPr>
              <a:t>الأحساء</a:t>
            </a:r>
            <a:r>
              <a:rPr lang="ar-SA" sz="2000" b="1" dirty="0" smtClean="0">
                <a:effectLst>
                  <a:outerShdw blurRad="38100" dist="38100" dir="2700000" algn="tl">
                    <a:srgbClr val="000000">
                      <a:alpha val="43137"/>
                    </a:srgbClr>
                  </a:outerShdw>
                </a:effectLst>
              </a:rPr>
              <a:t> </a:t>
            </a:r>
            <a:r>
              <a:rPr lang="ar-SA" sz="2000" b="1" dirty="0" err="1" smtClean="0">
                <a:effectLst>
                  <a:outerShdw blurRad="38100" dist="38100" dir="2700000" algn="tl">
                    <a:srgbClr val="000000">
                      <a:alpha val="43137"/>
                    </a:srgbClr>
                  </a:outerShdw>
                </a:effectLst>
              </a:rPr>
              <a:t>والقطيف</a:t>
            </a:r>
            <a:r>
              <a:rPr lang="ar-SA" sz="2000" b="1" dirty="0" smtClean="0">
                <a:effectLst>
                  <a:outerShdw blurRad="38100" dist="38100" dir="2700000" algn="tl">
                    <a:srgbClr val="000000">
                      <a:alpha val="43137"/>
                    </a:srgbClr>
                  </a:outerShdw>
                </a:effectLst>
              </a:rPr>
              <a:t> الواقعة آنذاك تحت الحكم العثماني.</a:t>
            </a:r>
          </a:p>
          <a:p>
            <a:pPr rtl="1"/>
            <a:r>
              <a:rPr lang="ar-SA" sz="2000" b="1" dirty="0" smtClean="0">
                <a:effectLst>
                  <a:outerShdw blurRad="38100" dist="38100" dir="2700000" algn="tl">
                    <a:srgbClr val="000000">
                      <a:alpha val="43137"/>
                    </a:srgbClr>
                  </a:outerShdw>
                </a:effectLst>
              </a:rPr>
              <a:t>           وسار ابن رشيد من الحدود العراقية باتجاه القصيم، ومعه القوة النظامية العثمانية، وأعداد كبيرة من مؤيديه أغلبهم من قبيلة </a:t>
            </a:r>
            <a:r>
              <a:rPr lang="ar-SA" sz="2000" b="1" dirty="0" err="1" smtClean="0">
                <a:effectLst>
                  <a:outerShdw blurRad="38100" dist="38100" dir="2700000" algn="tl">
                    <a:srgbClr val="000000">
                      <a:alpha val="43137"/>
                    </a:srgbClr>
                  </a:outerShdw>
                </a:effectLst>
              </a:rPr>
              <a:t>شمر.</a:t>
            </a:r>
            <a:r>
              <a:rPr lang="ar-SA" sz="2000" b="1" dirty="0" smtClean="0">
                <a:effectLst>
                  <a:outerShdw blurRad="38100" dist="38100" dir="2700000" algn="tl">
                    <a:srgbClr val="000000">
                      <a:alpha val="43137"/>
                    </a:srgbClr>
                  </a:outerShdw>
                </a:effectLst>
              </a:rPr>
              <a:t> ولما دخل القصيم انضم إليه ماجد </a:t>
            </a:r>
            <a:r>
              <a:rPr lang="ar-SA" sz="2000" b="1" dirty="0" err="1" smtClean="0">
                <a:effectLst>
                  <a:outerShdw blurRad="38100" dist="38100" dir="2700000" algn="tl">
                    <a:srgbClr val="000000">
                      <a:alpha val="43137"/>
                    </a:srgbClr>
                  </a:outerShdw>
                </a:effectLst>
              </a:rPr>
              <a:t>الحمود</a:t>
            </a:r>
            <a:r>
              <a:rPr lang="ar-SA" sz="2000" b="1" dirty="0" smtClean="0">
                <a:effectLst>
                  <a:outerShdw blurRad="38100" dist="38100" dir="2700000" algn="tl">
                    <a:srgbClr val="000000">
                      <a:alpha val="43137"/>
                    </a:srgbClr>
                  </a:outerShdw>
                </a:effectLst>
              </a:rPr>
              <a:t> الرشيد ومن خرج معه من حائل، ووصل الجميع إلى بلدة </a:t>
            </a:r>
            <a:r>
              <a:rPr lang="ar-SA" sz="2000" b="1" dirty="0" err="1" smtClean="0">
                <a:effectLst>
                  <a:outerShdw blurRad="38100" dist="38100" dir="2700000" algn="tl">
                    <a:srgbClr val="000000">
                      <a:alpha val="43137"/>
                    </a:srgbClr>
                  </a:outerShdw>
                </a:effectLst>
              </a:rPr>
              <a:t>قصيباء</a:t>
            </a:r>
            <a:r>
              <a:rPr lang="ar-SA" sz="2000" b="1" dirty="0" smtClean="0">
                <a:effectLst>
                  <a:outerShdw blurRad="38100" dist="38100" dir="2700000" algn="tl">
                    <a:srgbClr val="000000">
                      <a:alpha val="43137"/>
                    </a:srgbClr>
                  </a:outerShdw>
                </a:effectLst>
              </a:rPr>
              <a:t>( 74 كم شمال غرب بريدة</a:t>
            </a:r>
            <a:r>
              <a:rPr lang="ar-SA" sz="2000" b="1" dirty="0" err="1" smtClean="0">
                <a:effectLst>
                  <a:outerShdw blurRad="38100" dist="38100" dir="2700000" algn="tl">
                    <a:srgbClr val="000000">
                      <a:alpha val="43137"/>
                    </a:srgbClr>
                  </a:outerShdw>
                </a:effectLst>
              </a:rPr>
              <a:t>).</a:t>
            </a:r>
            <a:r>
              <a:rPr lang="ar-SA" sz="2000" b="1" dirty="0" smtClean="0">
                <a:effectLst>
                  <a:outerShdw blurRad="38100" dist="38100" dir="2700000" algn="tl">
                    <a:srgbClr val="000000">
                      <a:alpha val="43137"/>
                    </a:srgbClr>
                  </a:outerShdw>
                </a:effectLst>
              </a:rPr>
              <a:t> وزحف ابن رشيد </a:t>
            </a:r>
            <a:r>
              <a:rPr lang="ar-SA" sz="2000" b="1" dirty="0" err="1" smtClean="0">
                <a:effectLst>
                  <a:outerShdw blurRad="38100" dist="38100" dir="2700000" algn="tl">
                    <a:srgbClr val="000000">
                      <a:alpha val="43137"/>
                    </a:srgbClr>
                  </a:outerShdw>
                </a:effectLst>
              </a:rPr>
              <a:t>بقواتة</a:t>
            </a:r>
            <a:r>
              <a:rPr lang="ar-SA" sz="2000" b="1" dirty="0" smtClean="0">
                <a:effectLst>
                  <a:outerShdw blurRad="38100" dist="38100" dir="2700000" algn="tl">
                    <a:srgbClr val="000000">
                      <a:alpha val="43137"/>
                    </a:srgbClr>
                  </a:outerShdw>
                </a:effectLst>
              </a:rPr>
              <a:t> صوب بريدة، حتى وصل نهاية الأمر إلى </a:t>
            </a:r>
            <a:r>
              <a:rPr lang="ar-SA" sz="2000" b="1" dirty="0" err="1" smtClean="0">
                <a:effectLst>
                  <a:outerShdw blurRad="38100" dist="38100" dir="2700000" algn="tl">
                    <a:srgbClr val="000000">
                      <a:alpha val="43137"/>
                    </a:srgbClr>
                  </a:outerShdw>
                </a:effectLst>
              </a:rPr>
              <a:t>الشيحية</a:t>
            </a:r>
            <a:r>
              <a:rPr lang="ar-SA" sz="2000" b="1" dirty="0" smtClean="0">
                <a:effectLst>
                  <a:outerShdw blurRad="38100" dist="38100" dir="2700000" algn="tl">
                    <a:srgbClr val="000000">
                      <a:alpha val="43137"/>
                    </a:srgbClr>
                  </a:outerShdw>
                </a:effectLst>
              </a:rPr>
              <a:t> المجاورة </a:t>
            </a:r>
            <a:r>
              <a:rPr lang="ar-SA" sz="2000" b="1" dirty="0" err="1" smtClean="0">
                <a:effectLst>
                  <a:outerShdw blurRad="38100" dist="38100" dir="2700000" algn="tl">
                    <a:srgbClr val="000000">
                      <a:alpha val="43137"/>
                    </a:srgbClr>
                  </a:outerShdw>
                </a:effectLst>
              </a:rPr>
              <a:t>للبكيرية.</a:t>
            </a:r>
            <a:r>
              <a:rPr lang="ar-SA" sz="2000" b="1" dirty="0" smtClean="0">
                <a:effectLst>
                  <a:outerShdw blurRad="38100" dist="38100" dir="2700000" algn="tl">
                    <a:srgbClr val="000000">
                      <a:alpha val="43137"/>
                    </a:srgbClr>
                  </a:outerShdw>
                </a:effectLst>
              </a:rPr>
              <a:t>( انظر خط سير ابن رشيد خريطة رقم 6 ص 371 من الكتاب المقرر</a:t>
            </a:r>
            <a:r>
              <a:rPr lang="ar-SA" sz="2000" b="1" dirty="0" err="1" smtClean="0">
                <a:effectLst>
                  <a:outerShdw blurRad="38100" dist="38100" dir="2700000" algn="tl">
                    <a:srgbClr val="000000">
                      <a:alpha val="43137"/>
                    </a:srgbClr>
                  </a:outerShdw>
                </a:effectLst>
              </a:rPr>
              <a:t>)</a:t>
            </a:r>
            <a:endParaRPr lang="ar-SA" sz="2000" b="1" dirty="0" smtClean="0">
              <a:effectLst>
                <a:outerShdw blurRad="38100" dist="38100" dir="2700000" algn="tl">
                  <a:srgbClr val="000000">
                    <a:alpha val="43137"/>
                  </a:srgbClr>
                </a:outerShdw>
              </a:effectLst>
            </a:endParaRPr>
          </a:p>
          <a:p>
            <a:pPr rtl="1"/>
            <a:endParaRPr lang="ar-SA" sz="20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400" b="1" dirty="0" smtClean="0">
                <a:solidFill>
                  <a:srgbClr val="FF0000"/>
                </a:solidFill>
                <a:effectLst>
                  <a:outerShdw blurRad="38100" dist="38100" dir="2700000" algn="tl">
                    <a:srgbClr val="000000">
                      <a:alpha val="43137"/>
                    </a:srgbClr>
                  </a:outerShdw>
                </a:effectLst>
              </a:rPr>
              <a:t>تابع </a:t>
            </a:r>
            <a:r>
              <a:rPr lang="ar-SA" sz="2400" b="1" dirty="0" err="1" smtClean="0">
                <a:solidFill>
                  <a:srgbClr val="FF0000"/>
                </a:solidFill>
                <a:effectLst>
                  <a:outerShdw blurRad="38100" dist="38100" dir="2700000" algn="tl">
                    <a:srgbClr val="000000">
                      <a:alpha val="43137"/>
                    </a:srgbClr>
                  </a:outerShdw>
                </a:effectLst>
              </a:rPr>
              <a:t>البكيرية</a:t>
            </a:r>
            <a:r>
              <a:rPr lang="ar-SA" sz="2400" b="1" dirty="0" smtClean="0">
                <a:solidFill>
                  <a:srgbClr val="FF0000"/>
                </a:solidFill>
                <a:effectLst>
                  <a:outerShdw blurRad="38100" dist="38100" dir="2700000" algn="tl">
                    <a:srgbClr val="000000">
                      <a:alpha val="43137"/>
                    </a:srgbClr>
                  </a:outerShdw>
                </a:effectLst>
              </a:rPr>
              <a:t> </a:t>
            </a:r>
            <a:r>
              <a:rPr lang="ar-SA" sz="2000" b="1" dirty="0" err="1" smtClean="0">
                <a:solidFill>
                  <a:srgbClr val="FF0000"/>
                </a:solidFill>
                <a:effectLst>
                  <a:outerShdw blurRad="38100" dist="38100" dir="2700000" algn="tl">
                    <a:srgbClr val="000000">
                      <a:alpha val="43137"/>
                    </a:srgbClr>
                  </a:outerShdw>
                </a:effectLst>
              </a:rPr>
              <a:t>:</a:t>
            </a:r>
            <a:endParaRPr lang="ar-SA" sz="2000" b="1" dirty="0">
              <a:solidFill>
                <a:srgbClr val="FF0000"/>
              </a:solidFill>
            </a:endParaRPr>
          </a:p>
        </p:txBody>
      </p:sp>
      <p:sp>
        <p:nvSpPr>
          <p:cNvPr id="3" name="عنصر نائب للمحتوى 2"/>
          <p:cNvSpPr>
            <a:spLocks noGrp="1"/>
          </p:cNvSpPr>
          <p:nvPr>
            <p:ph idx="1"/>
          </p:nvPr>
        </p:nvSpPr>
        <p:spPr>
          <a:xfrm>
            <a:off x="495300" y="1371600"/>
            <a:ext cx="9105900" cy="4754567"/>
          </a:xfrm>
        </p:spPr>
        <p:txBody>
          <a:bodyPr/>
          <a:lstStyle/>
          <a:p>
            <a:pPr rtl="1"/>
            <a:r>
              <a:rPr lang="ar-SA" sz="1800" b="1" dirty="0" smtClean="0">
                <a:effectLst>
                  <a:outerShdw blurRad="38100" dist="38100" dir="2700000" algn="tl">
                    <a:srgbClr val="000000">
                      <a:alpha val="43137"/>
                    </a:srgbClr>
                  </a:outerShdw>
                </a:effectLst>
              </a:rPr>
              <a:t>     </a:t>
            </a:r>
            <a:r>
              <a:rPr lang="ar-SA" sz="2000" b="1" dirty="0" smtClean="0">
                <a:solidFill>
                  <a:srgbClr val="FF0000"/>
                </a:solidFill>
                <a:effectLst>
                  <a:outerShdw blurRad="38100" dist="38100" dir="2700000" algn="tl">
                    <a:srgbClr val="000000">
                      <a:alpha val="43137"/>
                    </a:srgbClr>
                  </a:outerShdw>
                </a:effectLst>
              </a:rPr>
              <a:t> </a:t>
            </a:r>
            <a:r>
              <a:rPr lang="ar-SA" sz="2000" b="1" dirty="0" err="1" smtClean="0">
                <a:solidFill>
                  <a:srgbClr val="FF0000"/>
                </a:solidFill>
                <a:effectLst>
                  <a:outerShdw blurRad="38100" dist="38100" dir="2700000" algn="tl">
                    <a:srgbClr val="000000">
                      <a:alpha val="43137"/>
                    </a:srgbClr>
                  </a:outerShdw>
                </a:effectLst>
              </a:rPr>
              <a:t>المعركة :</a:t>
            </a:r>
            <a:endParaRPr lang="ar-SA" sz="2000" b="1" u="sng" dirty="0" smtClean="0">
              <a:solidFill>
                <a:srgbClr val="FF0000"/>
              </a:solidFill>
              <a:effectLst>
                <a:outerShdw blurRad="38100" dist="38100" dir="2700000" algn="tl">
                  <a:srgbClr val="000000">
                    <a:alpha val="43137"/>
                  </a:srgbClr>
                </a:outerShdw>
              </a:effectLst>
            </a:endParaRPr>
          </a:p>
          <a:p>
            <a:pPr rtl="1"/>
            <a:r>
              <a:rPr lang="ar-SA" sz="2000" b="1" dirty="0" smtClean="0">
                <a:effectLst>
                  <a:outerShdw blurRad="38100" dist="38100" dir="2700000" algn="tl">
                    <a:srgbClr val="000000">
                      <a:alpha val="43137"/>
                    </a:srgbClr>
                  </a:outerShdw>
                </a:effectLst>
              </a:rPr>
              <a:t>               علم الملك عبد العزيز بحجم قوات ابن رشيد وتابع تحركاته، فاستنهض أتباعه، ثم خرج من بريدة ونزل البُصر، ثم إلى </a:t>
            </a:r>
            <a:r>
              <a:rPr lang="ar-SA" sz="2000" b="1" dirty="0" err="1" smtClean="0">
                <a:effectLst>
                  <a:outerShdw blurRad="38100" dist="38100" dir="2700000" algn="tl">
                    <a:srgbClr val="000000">
                      <a:alpha val="43137"/>
                    </a:srgbClr>
                  </a:outerShdw>
                </a:effectLst>
              </a:rPr>
              <a:t>البكيرية</a:t>
            </a:r>
            <a:r>
              <a:rPr lang="ar-SA" sz="2000" b="1" dirty="0" smtClean="0">
                <a:effectLst>
                  <a:outerShdw blurRad="38100" dist="38100" dir="2700000" algn="tl">
                    <a:srgbClr val="000000">
                      <a:alpha val="43137"/>
                    </a:srgbClr>
                  </a:outerShdw>
                </a:effectLst>
              </a:rPr>
              <a:t>، حيث أصبح في مواجهة خصمه، وذلك في شهر ربيع الثاني عام </a:t>
            </a:r>
            <a:r>
              <a:rPr lang="ar-SA" sz="2000" b="1" dirty="0" err="1" smtClean="0">
                <a:effectLst>
                  <a:outerShdw blurRad="38100" dist="38100" dir="2700000" algn="tl">
                    <a:srgbClr val="000000">
                      <a:alpha val="43137"/>
                    </a:srgbClr>
                  </a:outerShdw>
                </a:effectLst>
              </a:rPr>
              <a:t>1322هـ</a:t>
            </a:r>
            <a:r>
              <a:rPr lang="ar-SA" sz="2000" b="1" dirty="0" smtClean="0">
                <a:effectLst>
                  <a:outerShdw blurRad="38100" dist="38100" dir="2700000" algn="tl">
                    <a:srgbClr val="000000">
                      <a:alpha val="43137"/>
                    </a:srgbClr>
                  </a:outerShdw>
                </a:effectLst>
              </a:rPr>
              <a:t>/ يوليو </a:t>
            </a:r>
            <a:r>
              <a:rPr lang="ar-SA" sz="2000" b="1" dirty="0" err="1" smtClean="0">
                <a:effectLst>
                  <a:outerShdw blurRad="38100" dist="38100" dir="2700000" algn="tl">
                    <a:srgbClr val="000000">
                      <a:alpha val="43137"/>
                    </a:srgbClr>
                  </a:outerShdw>
                </a:effectLst>
              </a:rPr>
              <a:t>1904م.</a:t>
            </a:r>
            <a:endParaRPr lang="ar-SA" sz="2000" b="1" dirty="0" smtClean="0">
              <a:effectLst>
                <a:outerShdw blurRad="38100" dist="38100" dir="2700000" algn="tl">
                  <a:srgbClr val="000000">
                    <a:alpha val="43137"/>
                  </a:srgbClr>
                </a:outerShdw>
              </a:effectLst>
            </a:endParaRPr>
          </a:p>
          <a:p>
            <a:pPr rtl="1"/>
            <a:r>
              <a:rPr lang="ar-SA" sz="2000" b="1" dirty="0" smtClean="0">
                <a:effectLst>
                  <a:outerShdw blurRad="38100" dist="38100" dir="2700000" algn="tl">
                    <a:srgbClr val="000000">
                      <a:alpha val="43137"/>
                    </a:srgbClr>
                  </a:outerShdw>
                </a:effectLst>
              </a:rPr>
              <a:t>             وبدأ القتال بين الطرفين بعد وصول الملك عبد العزيز إلى </a:t>
            </a:r>
            <a:r>
              <a:rPr lang="ar-SA" sz="2000" b="1" dirty="0" err="1" smtClean="0">
                <a:effectLst>
                  <a:outerShdw blurRad="38100" dist="38100" dir="2700000" algn="tl">
                    <a:srgbClr val="000000">
                      <a:alpha val="43137"/>
                    </a:srgbClr>
                  </a:outerShdw>
                </a:effectLst>
              </a:rPr>
              <a:t>البكيرية</a:t>
            </a:r>
            <a:r>
              <a:rPr lang="ar-SA" sz="2000" b="1" dirty="0" smtClean="0">
                <a:effectLst>
                  <a:outerShdw blurRad="38100" dist="38100" dir="2700000" algn="tl">
                    <a:srgbClr val="000000">
                      <a:alpha val="43137"/>
                    </a:srgbClr>
                  </a:outerShdw>
                </a:effectLst>
              </a:rPr>
              <a:t>، وركز ابن رشيد وأتباعه هجومهم على الجهة التي فيها الملك، ومن معه من أهل العارض وجنوب القصيم،  الذين لم يأت عصر ذلك اليوم أإلا وقد أنهكوا خاصة من نيران المدافع، وأصابت شظية اليد اليسرى للملك عبد العزيز، </a:t>
            </a:r>
            <a:r>
              <a:rPr lang="ar-SA" sz="2000" b="1" dirty="0" err="1" smtClean="0">
                <a:effectLst>
                  <a:outerShdw blurRad="38100" dist="38100" dir="2700000" algn="tl">
                    <a:srgbClr val="000000">
                      <a:alpha val="43137"/>
                    </a:srgbClr>
                  </a:outerShdw>
                </a:effectLst>
              </a:rPr>
              <a:t>فبدأوا</a:t>
            </a:r>
            <a:r>
              <a:rPr lang="ar-SA" sz="2000" b="1" dirty="0" smtClean="0">
                <a:effectLst>
                  <a:outerShdw blurRad="38100" dist="38100" dir="2700000" algn="tl">
                    <a:srgbClr val="000000">
                      <a:alpha val="43137"/>
                    </a:srgbClr>
                  </a:outerShdw>
                </a:effectLst>
              </a:rPr>
              <a:t> ينهزمون؛ واقتفى أثرهم ابن </a:t>
            </a:r>
            <a:r>
              <a:rPr lang="ar-SA" sz="2000" b="1" dirty="0" err="1" smtClean="0">
                <a:effectLst>
                  <a:outerShdw blurRad="38100" dist="38100" dir="2700000" algn="tl">
                    <a:srgbClr val="000000">
                      <a:alpha val="43137"/>
                    </a:srgbClr>
                  </a:outerShdw>
                </a:effectLst>
              </a:rPr>
              <a:t>رشيد.</a:t>
            </a:r>
            <a:r>
              <a:rPr lang="ar-SA" sz="2000" b="1" dirty="0" smtClean="0">
                <a:effectLst>
                  <a:outerShdw blurRad="38100" dist="38100" dir="2700000" algn="tl">
                    <a:srgbClr val="000000">
                      <a:alpha val="43137"/>
                    </a:srgbClr>
                  </a:outerShdw>
                </a:effectLst>
              </a:rPr>
              <a:t> وكان أهل القصيم قد أحرزوا تقدما في الجهة التي يقاتلون فيها، وهزموا جيش ابن رشيد، ولم يعلموا بهزيمة الملك ومن معه، لدرجة أنهم اعتقدوا ان ابن سعود لم ينهزم وإنما عمل التفافا </a:t>
            </a:r>
            <a:r>
              <a:rPr lang="ar-SA" sz="2000" b="1" dirty="0" err="1" smtClean="0">
                <a:effectLst>
                  <a:outerShdw blurRad="38100" dist="38100" dir="2700000" algn="tl">
                    <a:srgbClr val="000000">
                      <a:alpha val="43137"/>
                    </a:srgbClr>
                  </a:outerShdw>
                </a:effectLst>
              </a:rPr>
              <a:t>حولهم.</a:t>
            </a:r>
            <a:r>
              <a:rPr lang="ar-SA" sz="2000" b="1" dirty="0" smtClean="0">
                <a:effectLst>
                  <a:outerShdw blurRad="38100" dist="38100" dir="2700000" algn="tl">
                    <a:srgbClr val="000000">
                      <a:alpha val="43137"/>
                    </a:srgbClr>
                  </a:outerShdw>
                </a:effectLst>
              </a:rPr>
              <a:t> وبقي الأمر كذلك حتى دخل الليل.</a:t>
            </a:r>
          </a:p>
          <a:p>
            <a:pPr rtl="1"/>
            <a:r>
              <a:rPr lang="ar-SA" sz="2000" b="1" dirty="0" smtClean="0">
                <a:effectLst>
                  <a:outerShdw blurRad="38100" dist="38100" dir="2700000" algn="tl">
                    <a:srgbClr val="000000">
                      <a:alpha val="43137"/>
                    </a:srgbClr>
                  </a:outerShdw>
                </a:effectLst>
              </a:rPr>
              <a:t>           وكانت خسائر الطرفين المتحاربين كبيرة</a:t>
            </a:r>
            <a:r>
              <a:rPr lang="ar-SA" sz="2000" b="1" dirty="0" smtClean="0">
                <a:effectLst>
                  <a:outerShdw blurRad="38100" dist="38100" dir="2700000" algn="tl">
                    <a:srgbClr val="000000">
                      <a:alpha val="43137"/>
                    </a:srgbClr>
                  </a:outerShdw>
                </a:effectLst>
              </a:rPr>
              <a:t>، وكثر </a:t>
            </a:r>
            <a:r>
              <a:rPr lang="ar-SA" sz="2000" b="1" dirty="0" smtClean="0">
                <a:effectLst>
                  <a:outerShdw blurRad="38100" dist="38100" dir="2700000" algn="tl">
                    <a:srgbClr val="000000">
                      <a:alpha val="43137"/>
                    </a:srgbClr>
                  </a:outerShdw>
                </a:effectLst>
              </a:rPr>
              <a:t>القتلى في الجبهة التي كان يقاتل فيها الملك عبد العزيز؛ لأن ابن رشيد ركز هجومها عليها، أما القتلى من جيش ابن رشيد فكان أكثرهم من القوات النظامية، الذين ربما شعروا أنهم تركوا في الميدان وحدهم، مما أثر في معنوياتهم لاحقا، بعد هرب فرسان ابن رشيد أمام بنادق أهل القصيم.</a:t>
            </a:r>
            <a:endParaRPr lang="ar-SA" sz="20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solidFill>
                  <a:srgbClr val="FF0000"/>
                </a:solidFill>
              </a:rPr>
              <a:t> </a:t>
            </a:r>
            <a:r>
              <a:rPr lang="ar-SA" sz="3200" b="1" dirty="0" err="1" smtClean="0">
                <a:solidFill>
                  <a:srgbClr val="FF0000"/>
                </a:solidFill>
              </a:rPr>
              <a:t>تابع :</a:t>
            </a:r>
            <a:r>
              <a:rPr lang="ar-SA" sz="2000" b="1" dirty="0" smtClean="0">
                <a:solidFill>
                  <a:srgbClr val="FF0000"/>
                </a:solidFill>
              </a:rPr>
              <a:t> </a:t>
            </a:r>
            <a:endParaRPr lang="ar-SA" sz="2000" b="1" dirty="0">
              <a:solidFill>
                <a:srgbClr val="FF0000"/>
              </a:solidFill>
            </a:endParaRPr>
          </a:p>
        </p:txBody>
      </p:sp>
      <p:sp>
        <p:nvSpPr>
          <p:cNvPr id="3" name="عنصر نائب للمحتوى 2"/>
          <p:cNvSpPr>
            <a:spLocks noGrp="1"/>
          </p:cNvSpPr>
          <p:nvPr>
            <p:ph idx="1"/>
          </p:nvPr>
        </p:nvSpPr>
        <p:spPr>
          <a:xfrm>
            <a:off x="495300" y="1524000"/>
            <a:ext cx="9105900" cy="4602167"/>
          </a:xfrm>
        </p:spPr>
        <p:txBody>
          <a:bodyPr/>
          <a:lstStyle/>
          <a:p>
            <a:pPr rtl="1"/>
            <a:r>
              <a:rPr lang="ar-SA" sz="1800" b="1" dirty="0" smtClean="0"/>
              <a:t>                 وعاد أهل القصيم إلى </a:t>
            </a:r>
            <a:r>
              <a:rPr lang="ar-SA" sz="1800" b="1" dirty="0" err="1" smtClean="0"/>
              <a:t>البكيرية</a:t>
            </a:r>
            <a:r>
              <a:rPr lang="ar-SA" sz="1800" b="1" dirty="0" smtClean="0"/>
              <a:t> ومعهم الغنائم من أموال وأسلحة ومدافع، وبعض الأسرى من الجنود النظاميين، وخافوا أن يعلم ابن رشيد أنهم وحدهم في </a:t>
            </a:r>
            <a:r>
              <a:rPr lang="ar-SA" sz="1800" b="1" dirty="0" err="1" smtClean="0"/>
              <a:t>البكيرية</a:t>
            </a:r>
            <a:r>
              <a:rPr lang="ar-SA" sz="1800" b="1" dirty="0" smtClean="0"/>
              <a:t>؛ فغادروها إلى بلدانهم بما استطاعوا حمله من </a:t>
            </a:r>
            <a:r>
              <a:rPr lang="ar-SA" sz="1800" b="1" dirty="0" err="1" smtClean="0"/>
              <a:t>الغنائم.</a:t>
            </a:r>
            <a:r>
              <a:rPr lang="ar-SA" sz="1800" b="1" dirty="0" smtClean="0"/>
              <a:t> ولما علم ابن رشيد عاد مسرعا إلى </a:t>
            </a:r>
            <a:r>
              <a:rPr lang="ar-SA" sz="1800" b="1" dirty="0" err="1" smtClean="0"/>
              <a:t>البكيرية</a:t>
            </a:r>
            <a:r>
              <a:rPr lang="ar-SA" sz="1800" b="1" dirty="0" smtClean="0"/>
              <a:t>،فأخذ الاسرى </a:t>
            </a:r>
            <a:r>
              <a:rPr lang="ar-SA" sz="1800" b="1" dirty="0" smtClean="0"/>
              <a:t>وما </a:t>
            </a:r>
            <a:r>
              <a:rPr lang="ar-SA" sz="1800" b="1" dirty="0" smtClean="0"/>
              <a:t>بقي من الغنائم، وتوجه إلى بلدة الخبراء فهاجمها بالمدافع، وقد صمد أهلها امام قوات ابن رشيد أياما، مما جعل القوات النظامية تدرك صعوبة الاستيلاء على بلدان القصيم بعكس ما قاله لهم ابن رشيد.</a:t>
            </a:r>
          </a:p>
          <a:p>
            <a:pPr rtl="1"/>
            <a:r>
              <a:rPr lang="ar-SA" sz="1800" b="1" dirty="0" smtClean="0"/>
              <a:t>               أما الملك عبد العزيز فقد اتجه بمن معه جنوبا حتى وصل بلدة المذنب، وتفرق بقية جيش، وعاد بعضهم إلى عنيزة يحملون خبر </a:t>
            </a:r>
            <a:r>
              <a:rPr lang="ar-SA" sz="1800" b="1" dirty="0" err="1" smtClean="0"/>
              <a:t>الهزيمة.</a:t>
            </a:r>
            <a:r>
              <a:rPr lang="ar-SA" sz="1800" b="1" dirty="0" smtClean="0"/>
              <a:t> وقبل انتصاف الليل علم أمير عنيزة عبد العزيز بن سليم، عن طريق رسالة وصلته من أمير غزو عنيزة  صالح </a:t>
            </a:r>
            <a:r>
              <a:rPr lang="ar-SA" sz="1800" b="1" dirty="0" err="1" smtClean="0"/>
              <a:t>الزامل</a:t>
            </a:r>
            <a:r>
              <a:rPr lang="ar-SA" sz="1800" b="1" dirty="0" smtClean="0"/>
              <a:t>، بخبر انتصار أهل القصيم على ابن </a:t>
            </a:r>
            <a:r>
              <a:rPr lang="ar-SA" sz="1800" b="1" dirty="0" err="1" smtClean="0"/>
              <a:t>رشيد.</a:t>
            </a:r>
            <a:r>
              <a:rPr lang="ar-SA" sz="1800" b="1" dirty="0" smtClean="0"/>
              <a:t> فبعث أمير عنيزة للملك عبد العزيز بالخبر ويطلب منه العودة إلى عنيزة كي يعيد الكرة على ابن </a:t>
            </a:r>
            <a:r>
              <a:rPr lang="ar-SA" sz="1800" b="1" dirty="0" err="1" smtClean="0"/>
              <a:t>رشيد.</a:t>
            </a:r>
            <a:r>
              <a:rPr lang="ar-SA" sz="1800" b="1" dirty="0" smtClean="0"/>
              <a:t> ولما اطمأن الملك إلى صحة الأخبار التي وصلته عاد إلى </a:t>
            </a:r>
            <a:r>
              <a:rPr lang="ar-SA" sz="1800" b="1" dirty="0" err="1" smtClean="0"/>
              <a:t>عنيزة.</a:t>
            </a:r>
            <a:r>
              <a:rPr lang="ar-SA" sz="1800" b="1" dirty="0" smtClean="0"/>
              <a:t>  وحاول الملك عبد العزيز بعد وصوله عنيزة، أن يسبق ابن رشيد إلى </a:t>
            </a:r>
            <a:r>
              <a:rPr lang="ar-SA" sz="1800" b="1" dirty="0" err="1" smtClean="0"/>
              <a:t>البكيرية</a:t>
            </a:r>
            <a:r>
              <a:rPr lang="ar-SA" sz="1800" b="1" dirty="0" smtClean="0"/>
              <a:t> ؛ فبعث سرية إليها، ولما اكتشفت أن ابن رشيد قد سبقها، عادت إلى عنيزة.</a:t>
            </a:r>
          </a:p>
          <a:p>
            <a:pPr rtl="1"/>
            <a:r>
              <a:rPr lang="ar-SA" sz="1800" b="1" dirty="0" smtClean="0"/>
              <a:t>                واستنفر الملك أتباعه لمهاجمة </a:t>
            </a:r>
            <a:r>
              <a:rPr lang="ar-SA" sz="1800" b="1" dirty="0" err="1" smtClean="0"/>
              <a:t>البكيرية</a:t>
            </a:r>
            <a:r>
              <a:rPr lang="ar-SA" sz="1800" b="1" dirty="0" smtClean="0"/>
              <a:t>، وأرسل ابن رشيد قسما من خيالته للدفاع عنها، فاشتبكوا مع جيش الملك عبد العزيز وانهزموا، ثم اقتفى الملك وأتباعه أثر ابن رشيد الذي اتجه إلى </a:t>
            </a:r>
            <a:r>
              <a:rPr lang="ar-SA" sz="1800" b="1" dirty="0" err="1" smtClean="0"/>
              <a:t>الشيحية</a:t>
            </a:r>
            <a:r>
              <a:rPr lang="ar-SA" sz="1800" b="1" dirty="0" smtClean="0"/>
              <a:t> ثم الخبراء، ثم إلى </a:t>
            </a:r>
            <a:r>
              <a:rPr lang="ar-SA" sz="1800" b="1" dirty="0" err="1" smtClean="0"/>
              <a:t>الشنانة.</a:t>
            </a:r>
            <a:r>
              <a:rPr lang="ar-SA" sz="1800" b="1" dirty="0" smtClean="0"/>
              <a:t> </a:t>
            </a:r>
          </a:p>
          <a:p>
            <a:pPr rtl="1"/>
            <a:endParaRPr lang="ar-SA" sz="1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smtClean="0">
                <a:solidFill>
                  <a:srgbClr val="FF0000"/>
                </a:solidFill>
              </a:rPr>
              <a:t> ب- معركة </a:t>
            </a:r>
            <a:r>
              <a:rPr lang="ar-SA" sz="2400" b="1" dirty="0" err="1" smtClean="0">
                <a:solidFill>
                  <a:srgbClr val="FF0000"/>
                </a:solidFill>
              </a:rPr>
              <a:t>الشَنانة</a:t>
            </a:r>
            <a:r>
              <a:rPr lang="ar-SA" sz="2400" b="1" dirty="0" smtClean="0">
                <a:solidFill>
                  <a:srgbClr val="FF0000"/>
                </a:solidFill>
              </a:rPr>
              <a:t> </a:t>
            </a:r>
            <a:r>
              <a:rPr lang="ar-SA" sz="2400" b="1" dirty="0" err="1" smtClean="0">
                <a:solidFill>
                  <a:srgbClr val="FF0000"/>
                </a:solidFill>
              </a:rPr>
              <a:t>:</a:t>
            </a:r>
            <a:endParaRPr lang="ar-SA" sz="2400" b="1" dirty="0">
              <a:solidFill>
                <a:srgbClr val="FF0000"/>
              </a:solidFill>
            </a:endParaRPr>
          </a:p>
        </p:txBody>
      </p:sp>
      <p:sp>
        <p:nvSpPr>
          <p:cNvPr id="3" name="عنصر نائب للمحتوى 2"/>
          <p:cNvSpPr>
            <a:spLocks noGrp="1"/>
          </p:cNvSpPr>
          <p:nvPr>
            <p:ph idx="1"/>
          </p:nvPr>
        </p:nvSpPr>
        <p:spPr>
          <a:xfrm>
            <a:off x="495300" y="1447800"/>
            <a:ext cx="9029700" cy="4678367"/>
          </a:xfrm>
        </p:spPr>
        <p:txBody>
          <a:bodyPr/>
          <a:lstStyle/>
          <a:p>
            <a:pPr rtl="1"/>
            <a:r>
              <a:rPr lang="ar-SA" sz="2000" dirty="0" smtClean="0"/>
              <a:t>            </a:t>
            </a:r>
            <a:r>
              <a:rPr lang="ar-SA" sz="2000" b="1" dirty="0" smtClean="0"/>
              <a:t>عسكر ابن رشيد في </a:t>
            </a:r>
            <a:r>
              <a:rPr lang="ar-SA" sz="2000" b="1" dirty="0" err="1" smtClean="0"/>
              <a:t>الشنانة</a:t>
            </a:r>
            <a:r>
              <a:rPr lang="ar-SA" sz="2000" b="1" dirty="0" smtClean="0"/>
              <a:t>، بينما اتخذ الملك عبد العزيز الرس مركزا </a:t>
            </a:r>
            <a:r>
              <a:rPr lang="ar-SA" sz="2000" b="1" dirty="0" err="1" smtClean="0"/>
              <a:t>له.</a:t>
            </a:r>
            <a:r>
              <a:rPr lang="ar-SA" sz="2000" b="1" dirty="0" smtClean="0"/>
              <a:t> واستمر الطرفان على ذلك حوالي الشهرين، مع حدوث مناوشات خفيفة، حتى مل الطرفان، خاصة القبائل البدوية التي تحبذ الحرب الخاطفة </a:t>
            </a:r>
            <a:r>
              <a:rPr lang="ar-SA" sz="2000" b="1" dirty="0" err="1" smtClean="0"/>
              <a:t>السريعة.</a:t>
            </a:r>
            <a:r>
              <a:rPr lang="ar-SA" sz="2000" b="1" dirty="0" smtClean="0"/>
              <a:t> وأرسل الملك عبد العزيز بفهد </a:t>
            </a:r>
            <a:r>
              <a:rPr lang="ar-SA" sz="2000" b="1" dirty="0" err="1" smtClean="0"/>
              <a:t>الرشودي</a:t>
            </a:r>
            <a:r>
              <a:rPr lang="ar-SA" sz="2000" b="1" dirty="0" smtClean="0"/>
              <a:t> أحد وجهاء بريدة، إلى ابن رشيد يعرض عليه الهدنة، لكن ابن رشيد رفض العرض وسخر منه، وهدد وتوعد بهزيمة خصومه، وأدت سخريته إلى حماس أتباع الملك ضد ابن </a:t>
            </a:r>
            <a:r>
              <a:rPr lang="ar-SA" sz="2000" b="1" dirty="0" err="1" smtClean="0"/>
              <a:t>رشيد.</a:t>
            </a:r>
            <a:r>
              <a:rPr lang="ar-SA" sz="2000" b="1" dirty="0" smtClean="0"/>
              <a:t> وكان زعماء القبائل الذين مع ابن رشيد</a:t>
            </a:r>
            <a:r>
              <a:rPr lang="ar-SA" sz="2000" b="1" dirty="0" smtClean="0"/>
              <a:t>، قد </a:t>
            </a:r>
            <a:r>
              <a:rPr lang="ar-SA" sz="2000" b="1" dirty="0" smtClean="0"/>
              <a:t>أبلغوه معاناتهم من طول الانتظار</a:t>
            </a:r>
            <a:r>
              <a:rPr lang="ar-SA" sz="2000" b="1" dirty="0" smtClean="0"/>
              <a:t>، وأثر </a:t>
            </a:r>
            <a:r>
              <a:rPr lang="ar-SA" sz="2000" b="1" dirty="0" smtClean="0"/>
              <a:t>ذلك علي خيلهم ومواشيهم، وأنه لابد من </a:t>
            </a:r>
            <a:r>
              <a:rPr lang="ar-SA" sz="2000" b="1" dirty="0" err="1" smtClean="0"/>
              <a:t>مناجزة</a:t>
            </a:r>
            <a:r>
              <a:rPr lang="ar-SA" sz="2000" b="1" dirty="0" smtClean="0"/>
              <a:t> ابن سعود أو الرحيل؛ فاختار الرحيل، وشدت القبائل رحالها </a:t>
            </a:r>
            <a:r>
              <a:rPr lang="ar-SA" sz="2000" b="1" dirty="0" err="1" smtClean="0"/>
              <a:t>قبله.</a:t>
            </a:r>
            <a:r>
              <a:rPr lang="ar-SA" sz="2000" b="1" dirty="0" smtClean="0"/>
              <a:t> ولما بدأ ابن رشيد وجيشه بالتحرك فاجأهم الملك عبد العزيز وأتباعه بالهجوم، وعاد الملك إلى مركزه في </a:t>
            </a:r>
            <a:r>
              <a:rPr lang="ar-SA" sz="2000" b="1" dirty="0" smtClean="0"/>
              <a:t>الرس.</a:t>
            </a:r>
            <a:endParaRPr lang="ar-SA" sz="2000" b="1" dirty="0" smtClean="0"/>
          </a:p>
          <a:p>
            <a:pPr rtl="1"/>
            <a:r>
              <a:rPr lang="ar-SA" sz="2000" b="1" dirty="0" smtClean="0"/>
              <a:t>             وفي اليوم التالي توجه ابن رشيد إلى قصر ابن </a:t>
            </a:r>
            <a:r>
              <a:rPr lang="ar-SA" sz="2000" b="1" dirty="0" err="1" smtClean="0"/>
              <a:t>عقيل</a:t>
            </a:r>
            <a:r>
              <a:rPr lang="ar-SA" sz="2000" b="1" dirty="0" smtClean="0"/>
              <a:t>، وضربه بنيران </a:t>
            </a:r>
            <a:r>
              <a:rPr lang="ar-SA" sz="2000" b="1" dirty="0" err="1" smtClean="0"/>
              <a:t>المدافع.</a:t>
            </a:r>
            <a:r>
              <a:rPr lang="ar-SA" sz="2000" b="1" dirty="0" smtClean="0"/>
              <a:t> ولما علم ابن سعود، انطلق بأتباعه إلى القصر ودخلوه </a:t>
            </a:r>
            <a:r>
              <a:rPr lang="ar-SA" sz="2000" b="1" dirty="0" err="1" smtClean="0"/>
              <a:t>ليلا.</a:t>
            </a:r>
            <a:r>
              <a:rPr lang="ar-SA" sz="2000" b="1" dirty="0" smtClean="0"/>
              <a:t> وبعد أن أدرك ابن رشيد عدم قدرته على احتلال القصر</a:t>
            </a:r>
            <a:r>
              <a:rPr lang="ar-SA" sz="2000" b="1" dirty="0" smtClean="0"/>
              <a:t>، أراد </a:t>
            </a:r>
            <a:r>
              <a:rPr lang="ar-SA" sz="2000" b="1" dirty="0" smtClean="0"/>
              <a:t>الرحيل، ولما انتهى من تحميل معداته، هاجمه ابن </a:t>
            </a:r>
            <a:r>
              <a:rPr lang="ar-SA" sz="2000" b="1" dirty="0" err="1" smtClean="0"/>
              <a:t>سعود.</a:t>
            </a:r>
            <a:r>
              <a:rPr lang="ar-SA" sz="2000" b="1" dirty="0" smtClean="0"/>
              <a:t> ولما اشتد القتال بينهما، انهزمت القوات النظامية التي مع ابن الرشيد، ثم تبعها باقي جيشه، مخلفين وراءهم المدافع والأسلحة وصناديق من الذهب.</a:t>
            </a:r>
          </a:p>
          <a:p>
            <a:pPr rtl="1"/>
            <a:r>
              <a:rPr lang="ar-SA" sz="2000" b="1" dirty="0" smtClean="0"/>
              <a:t>      </a:t>
            </a:r>
          </a:p>
          <a:p>
            <a:pPr rtl="1"/>
            <a:r>
              <a:rPr lang="ar-SA" sz="2000" b="1" dirty="0" smtClean="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400" b="1" dirty="0" smtClean="0">
                <a:solidFill>
                  <a:srgbClr val="FF0000"/>
                </a:solidFill>
              </a:rPr>
              <a:t> تابع معركة </a:t>
            </a:r>
            <a:r>
              <a:rPr lang="ar-SA" sz="2400" b="1" dirty="0" err="1" smtClean="0">
                <a:solidFill>
                  <a:srgbClr val="FF0000"/>
                </a:solidFill>
              </a:rPr>
              <a:t>الشنانة</a:t>
            </a:r>
            <a:r>
              <a:rPr lang="ar-SA" sz="2400" b="1" dirty="0" smtClean="0">
                <a:solidFill>
                  <a:srgbClr val="FF0000"/>
                </a:solidFill>
              </a:rPr>
              <a:t> </a:t>
            </a:r>
            <a:r>
              <a:rPr lang="ar-SA" sz="2400" b="1" dirty="0" err="1" smtClean="0">
                <a:solidFill>
                  <a:srgbClr val="FF0000"/>
                </a:solidFill>
              </a:rPr>
              <a:t>:</a:t>
            </a:r>
            <a:endParaRPr lang="ar-SA" sz="2400" b="1" dirty="0">
              <a:solidFill>
                <a:srgbClr val="FF0000"/>
              </a:solidFill>
            </a:endParaRPr>
          </a:p>
        </p:txBody>
      </p:sp>
      <p:sp>
        <p:nvSpPr>
          <p:cNvPr id="3" name="عنصر نائب للمحتوى 2"/>
          <p:cNvSpPr>
            <a:spLocks noGrp="1"/>
          </p:cNvSpPr>
          <p:nvPr>
            <p:ph idx="1"/>
          </p:nvPr>
        </p:nvSpPr>
        <p:spPr>
          <a:xfrm>
            <a:off x="495300" y="1524000"/>
            <a:ext cx="9105900" cy="4602167"/>
          </a:xfrm>
        </p:spPr>
        <p:txBody>
          <a:bodyPr/>
          <a:lstStyle/>
          <a:p>
            <a:pPr rtl="1"/>
            <a:r>
              <a:rPr lang="ar-SA" sz="1800" b="1" dirty="0" smtClean="0">
                <a:solidFill>
                  <a:srgbClr val="FF0000"/>
                </a:solidFill>
              </a:rPr>
              <a:t>             </a:t>
            </a:r>
            <a:r>
              <a:rPr lang="ar-SA" sz="1800" b="1" dirty="0" smtClean="0"/>
              <a:t> وهكذا انتهت المعركة المعروفة باسم </a:t>
            </a:r>
            <a:r>
              <a:rPr lang="ar-SA" sz="1800" b="1" dirty="0" err="1" smtClean="0"/>
              <a:t>الشنانة</a:t>
            </a:r>
            <a:r>
              <a:rPr lang="ar-SA" sz="1800" b="1" dirty="0" smtClean="0"/>
              <a:t>، وإن لم تدر رحاها على أرض تلك البلدة،  وذلك في 18 رجب </a:t>
            </a:r>
            <a:r>
              <a:rPr lang="ar-SA" sz="1800" b="1" dirty="0" err="1" smtClean="0"/>
              <a:t>1322هـ</a:t>
            </a:r>
            <a:r>
              <a:rPr lang="ar-SA" sz="1800" b="1" dirty="0" smtClean="0"/>
              <a:t>/ 27-9- </a:t>
            </a:r>
            <a:r>
              <a:rPr lang="ar-SA" sz="1800" b="1" dirty="0" err="1" smtClean="0"/>
              <a:t>1904م.</a:t>
            </a:r>
            <a:r>
              <a:rPr lang="ar-SA" sz="1800" b="1" dirty="0" smtClean="0"/>
              <a:t> وكانت معركة ضارية، ووصف البعض نتيجتها بأنها أقرب ما يكون إلى  الانسحاب.</a:t>
            </a:r>
            <a:endParaRPr lang="ar-SA" sz="1800" b="1" dirty="0" smtClean="0">
              <a:solidFill>
                <a:srgbClr val="FF0000"/>
              </a:solidFill>
            </a:endParaRPr>
          </a:p>
          <a:p>
            <a:pPr rtl="1"/>
            <a:endParaRPr lang="ar-SA" sz="1800" b="1" dirty="0" smtClean="0">
              <a:solidFill>
                <a:srgbClr val="FF0000"/>
              </a:solidFill>
            </a:endParaRPr>
          </a:p>
          <a:p>
            <a:pPr rtl="1"/>
            <a:r>
              <a:rPr lang="ar-SA" sz="1800" b="1" dirty="0" smtClean="0">
                <a:solidFill>
                  <a:srgbClr val="FF0000"/>
                </a:solidFill>
              </a:rPr>
              <a:t>            </a:t>
            </a:r>
            <a:r>
              <a:rPr lang="ar-SA" sz="2000" b="1" dirty="0" smtClean="0"/>
              <a:t>وتكمن أهمية المعركة في نتائجها وآثارها، التي من أبرزها: حصول ابن سعود وأتباعه على غنائم كثيرة، وتفكك جبهة خصمه؛ إذ حدث خلاف بعد المعركة بين ابن رشيد وحلفائه العثمانيين، ولم يخوضوا معه معركة ضد ابن سعود بعد </a:t>
            </a:r>
            <a:r>
              <a:rPr lang="ar-SA" sz="2000" b="1" dirty="0" err="1" smtClean="0"/>
              <a:t>الشنانة</a:t>
            </a:r>
            <a:r>
              <a:rPr lang="ar-SA" sz="1800" b="1" dirty="0" err="1" smtClean="0">
                <a:solidFill>
                  <a:srgbClr val="FF0000"/>
                </a:solidFill>
              </a:rPr>
              <a:t>.</a:t>
            </a:r>
            <a:endParaRPr lang="ar-SA" sz="1800" b="1"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000" b="1" dirty="0" smtClean="0">
                <a:solidFill>
                  <a:srgbClr val="C00000"/>
                </a:solidFill>
              </a:rPr>
              <a:t> </a:t>
            </a:r>
            <a:r>
              <a:rPr lang="ar-SA" sz="2400" b="1" dirty="0" smtClean="0">
                <a:solidFill>
                  <a:srgbClr val="C00000"/>
                </a:solidFill>
              </a:rPr>
              <a:t>ج- القصيم بين معركتي </a:t>
            </a:r>
            <a:r>
              <a:rPr lang="ar-SA" sz="2400" b="1" dirty="0" err="1" smtClean="0">
                <a:solidFill>
                  <a:srgbClr val="C00000"/>
                </a:solidFill>
              </a:rPr>
              <a:t>الشنانة</a:t>
            </a:r>
            <a:r>
              <a:rPr lang="ar-SA" sz="2400" b="1" dirty="0" smtClean="0">
                <a:solidFill>
                  <a:srgbClr val="C00000"/>
                </a:solidFill>
              </a:rPr>
              <a:t> وروضة </a:t>
            </a:r>
            <a:r>
              <a:rPr lang="ar-SA" sz="2400" b="1" dirty="0" err="1" smtClean="0">
                <a:solidFill>
                  <a:srgbClr val="C00000"/>
                </a:solidFill>
              </a:rPr>
              <a:t>مهنا :</a:t>
            </a:r>
            <a:endParaRPr lang="ar-SA" sz="2400" b="1" dirty="0">
              <a:solidFill>
                <a:srgbClr val="C00000"/>
              </a:solidFill>
            </a:endParaRPr>
          </a:p>
        </p:txBody>
      </p:sp>
      <p:sp>
        <p:nvSpPr>
          <p:cNvPr id="3" name="عنصر نائب للمحتوى 2"/>
          <p:cNvSpPr>
            <a:spLocks noGrp="1"/>
          </p:cNvSpPr>
          <p:nvPr>
            <p:ph idx="1"/>
          </p:nvPr>
        </p:nvSpPr>
        <p:spPr/>
        <p:txBody>
          <a:bodyPr/>
          <a:lstStyle/>
          <a:p>
            <a:pPr rtl="1"/>
            <a:r>
              <a:rPr lang="ar-SA" sz="2000" b="1" dirty="0" smtClean="0"/>
              <a:t>           وصل ابن رشيد بعد خروجه منهزما من </a:t>
            </a:r>
            <a:r>
              <a:rPr lang="ar-SA" sz="2000" b="1" dirty="0" err="1" smtClean="0"/>
              <a:t>الشنانة</a:t>
            </a:r>
            <a:r>
              <a:rPr lang="ar-SA" sz="2000" b="1" dirty="0" smtClean="0"/>
              <a:t> إلى </a:t>
            </a:r>
            <a:r>
              <a:rPr lang="ar-SA" sz="2000" b="1" dirty="0" err="1" smtClean="0"/>
              <a:t>النبهانية</a:t>
            </a:r>
            <a:r>
              <a:rPr lang="ar-SA" sz="2000" b="1" dirty="0" smtClean="0"/>
              <a:t>، ثم اتجه شمالا حتى وصل إلى </a:t>
            </a:r>
            <a:r>
              <a:rPr lang="ar-SA" sz="2000" b="1" dirty="0" err="1" smtClean="0"/>
              <a:t>الكهفة.</a:t>
            </a:r>
            <a:r>
              <a:rPr lang="ar-SA" sz="2000" b="1" dirty="0" smtClean="0"/>
              <a:t> وكانت حالة الجنود النظاميين سيئة جدا، وبلغ عدد الذين وصلوا منهم إلى </a:t>
            </a:r>
            <a:r>
              <a:rPr lang="ar-SA" sz="2000" b="1" dirty="0" err="1" smtClean="0"/>
              <a:t>الكهفة</a:t>
            </a:r>
            <a:r>
              <a:rPr lang="ar-SA" sz="2000" b="1" dirty="0" smtClean="0"/>
              <a:t> (700) </a:t>
            </a:r>
            <a:r>
              <a:rPr lang="ar-SA" sz="2000" b="1" dirty="0" err="1" smtClean="0"/>
              <a:t>رجل.</a:t>
            </a:r>
            <a:r>
              <a:rPr lang="ar-SA" sz="2000" b="1" dirty="0" smtClean="0"/>
              <a:t> وأقام ابن رشيد ثلاثة شهور في </a:t>
            </a:r>
            <a:r>
              <a:rPr lang="ar-SA" sz="2000" b="1" dirty="0" err="1" smtClean="0"/>
              <a:t>الكهفة</a:t>
            </a:r>
            <a:r>
              <a:rPr lang="ar-SA" sz="2000" b="1" dirty="0" smtClean="0"/>
              <a:t> دون أن يقوم بعمل عسكري يذكر، سوى بعض الغارات على بعض القبائل هنا </a:t>
            </a:r>
            <a:r>
              <a:rPr lang="ar-SA" sz="2000" b="1" dirty="0" smtClean="0"/>
              <a:t>و</a:t>
            </a:r>
            <a:r>
              <a:rPr lang="ar-SA" sz="2000" b="1" dirty="0" smtClean="0"/>
              <a:t>هناك،وواصل </a:t>
            </a:r>
            <a:r>
              <a:rPr lang="ar-SA" sz="2000" b="1" dirty="0" smtClean="0"/>
              <a:t>جهوده للحصول على معونة عثمانية جديدة.</a:t>
            </a:r>
          </a:p>
          <a:p>
            <a:pPr rtl="1"/>
            <a:r>
              <a:rPr lang="ar-SA" sz="2000" b="1" dirty="0" smtClean="0"/>
              <a:t>           وكان من نتائج معركة </a:t>
            </a:r>
            <a:r>
              <a:rPr lang="ar-SA" sz="2000" b="1" dirty="0" err="1" smtClean="0"/>
              <a:t>الشنانة</a:t>
            </a:r>
            <a:r>
              <a:rPr lang="ar-SA" sz="2000" b="1" dirty="0" smtClean="0"/>
              <a:t> أن بدأت الاتصالات بين العثمانيين والملك عبد العزيز</a:t>
            </a:r>
            <a:r>
              <a:rPr lang="ar-SA" sz="2000" b="1" dirty="0" smtClean="0"/>
              <a:t>، واعتبر </a:t>
            </a:r>
            <a:r>
              <a:rPr lang="ar-SA" sz="2000" b="1" dirty="0" smtClean="0"/>
              <a:t>انتصاره في </a:t>
            </a:r>
            <a:r>
              <a:rPr lang="ar-SA" sz="2000" b="1" dirty="0" err="1" smtClean="0"/>
              <a:t>الشنانة</a:t>
            </a:r>
            <a:r>
              <a:rPr lang="ar-SA" sz="2000" b="1" dirty="0" smtClean="0"/>
              <a:t> انتصارا جزئيا على الدولة العثمانية التي ساندت ابن </a:t>
            </a:r>
            <a:r>
              <a:rPr lang="ar-SA" sz="2000" b="1" dirty="0" err="1" smtClean="0"/>
              <a:t>رشيد.</a:t>
            </a:r>
            <a:r>
              <a:rPr lang="ar-SA" sz="2000" b="1" dirty="0" smtClean="0"/>
              <a:t> وربما بادر ابن سعود للاتصال بوالي البصرة العثماني ليعرب من خلاله عن حسن نواياه نحو الدولة العثمانية، حتى يتجنب إرسال قوات عثمانية جديدة  تقاتل ضده مع ابن </a:t>
            </a:r>
            <a:r>
              <a:rPr lang="ar-SA" sz="2000" b="1" dirty="0" err="1" smtClean="0"/>
              <a:t>رشيد.</a:t>
            </a:r>
            <a:r>
              <a:rPr lang="ar-SA" sz="2000" b="1" dirty="0" smtClean="0"/>
              <a:t> وجاء اتصاله بعد </a:t>
            </a:r>
            <a:r>
              <a:rPr lang="ar-SA" sz="2000" b="1" dirty="0" err="1" smtClean="0"/>
              <a:t>الشنانة</a:t>
            </a:r>
            <a:r>
              <a:rPr lang="ar-SA" sz="2000" b="1" dirty="0" smtClean="0"/>
              <a:t> في توقيت مناسب، وهو حالة انتصار.</a:t>
            </a:r>
          </a:p>
          <a:p>
            <a:pPr rtl="1"/>
            <a:r>
              <a:rPr lang="ar-SA" sz="2000" b="1" dirty="0" smtClean="0"/>
              <a:t>         وكانت الدولة العثمانية راغبة بمعرفة وجهة نظر الملك عبد العزيز، خصوصا بعد أن أدركت عدم تجاوب النجديين بصفة عامة، مع حليفها ابن </a:t>
            </a:r>
            <a:r>
              <a:rPr lang="ar-SA" sz="2000" b="1" dirty="0" err="1" smtClean="0"/>
              <a:t>رشيد.</a:t>
            </a:r>
            <a:r>
              <a:rPr lang="ar-SA" sz="2000" b="1" dirty="0" smtClean="0"/>
              <a:t> وحتى لا يبدو مركزها </a:t>
            </a:r>
            <a:r>
              <a:rPr lang="ar-SA" sz="2000" b="1" dirty="0" smtClean="0"/>
              <a:t>ضعيفا أمام </a:t>
            </a:r>
            <a:r>
              <a:rPr lang="ar-SA" sz="2000" b="1" dirty="0" smtClean="0"/>
              <a:t>ابن سعود، بعثت إلى نجد قوة من العراق بقيادة المشير أحمد فيضي، وقوة أخرى من المدينة بقيادة الفريق صدقي </a:t>
            </a:r>
            <a:r>
              <a:rPr lang="ar-SA" sz="2000" b="1" dirty="0" err="1" smtClean="0"/>
              <a:t>باشا.</a:t>
            </a:r>
            <a:r>
              <a:rPr lang="ar-SA" sz="2000" b="1" dirty="0" smtClean="0"/>
              <a:t> وقابل ابن رشيد المشير، لكنه عجز عن إقناعه بوجهة نظره، فعاد إلى معسكره في </a:t>
            </a:r>
            <a:r>
              <a:rPr lang="ar-SA" sz="2000" b="1" dirty="0" err="1" smtClean="0"/>
              <a:t>الكهفة</a:t>
            </a:r>
            <a:r>
              <a:rPr lang="ar-SA" sz="2000" b="1" dirty="0" smtClean="0"/>
              <a:t> </a:t>
            </a:r>
            <a:r>
              <a:rPr lang="ar-SA" sz="2000" b="1" dirty="0" err="1" smtClean="0"/>
              <a:t>متوترا.</a:t>
            </a:r>
            <a:r>
              <a:rPr lang="ar-SA" sz="2000" b="1" dirty="0" smtClean="0"/>
              <a:t> ووصل الجميع إلى القصيم بقيادة المشير أحمد فيضي.</a:t>
            </a:r>
            <a:endParaRPr lang="ar-SA" sz="20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800" b="1" dirty="0" smtClean="0">
                <a:solidFill>
                  <a:srgbClr val="C00000"/>
                </a:solidFill>
              </a:rPr>
              <a:t> </a:t>
            </a:r>
            <a:r>
              <a:rPr lang="ar-SA" sz="2800" b="1" dirty="0" err="1" smtClean="0">
                <a:solidFill>
                  <a:srgbClr val="C00000"/>
                </a:solidFill>
              </a:rPr>
              <a:t>تابع:</a:t>
            </a:r>
            <a:endParaRPr lang="ar-SA" sz="2800" b="1" dirty="0">
              <a:solidFill>
                <a:srgbClr val="C00000"/>
              </a:solidFill>
            </a:endParaRPr>
          </a:p>
        </p:txBody>
      </p:sp>
      <p:sp>
        <p:nvSpPr>
          <p:cNvPr id="3" name="عنصر نائب للمحتوى 2"/>
          <p:cNvSpPr>
            <a:spLocks noGrp="1"/>
          </p:cNvSpPr>
          <p:nvPr>
            <p:ph idx="1"/>
          </p:nvPr>
        </p:nvSpPr>
        <p:spPr>
          <a:xfrm>
            <a:off x="495300" y="1524000"/>
            <a:ext cx="9105900" cy="4602167"/>
          </a:xfrm>
        </p:spPr>
        <p:txBody>
          <a:bodyPr/>
          <a:lstStyle/>
          <a:p>
            <a:pPr rtl="1"/>
            <a:r>
              <a:rPr lang="ar-SA" sz="2000" b="1" dirty="0" smtClean="0"/>
              <a:t>                ونتج عن الاتصال بين العثمانيين والملك عبد العزيز، أن توجه الإمام عبد الرحمن الفيصل إلى العراق عبر الكويت، حيث انضم إليه مبارك الصباح، والتقى قرب الزبير مع والي البصرة لبحث الأوضاع في </a:t>
            </a:r>
            <a:r>
              <a:rPr lang="ar-SA" sz="2000" b="1" dirty="0" err="1" smtClean="0"/>
              <a:t>نجد.</a:t>
            </a:r>
            <a:r>
              <a:rPr lang="ar-SA" sz="2000" b="1" dirty="0" smtClean="0"/>
              <a:t> وعرض عليه الوالي أن تكون الأقاليم الواقعة جنوب القصيم تابعة للملك عبد العزيز، والأقاليم الواقعة شمال القصيم تابعة لابن رشيد، وأن يكون القصيم فاصلا بينهما تحت سيادة الدولة العثمانية، التي ستجعل فيه حاميتين عسكريتين إحداهما في بريدة والأخرى في </a:t>
            </a:r>
            <a:r>
              <a:rPr lang="ar-SA" sz="2000" b="1" dirty="0" err="1" smtClean="0"/>
              <a:t>عنيزة.</a:t>
            </a:r>
            <a:r>
              <a:rPr lang="ar-SA" sz="2000" b="1" dirty="0" smtClean="0"/>
              <a:t> ولم يصرح الامام بموقفه من العرض، ووعد بعرضه على ابنه وأهل نجد </a:t>
            </a:r>
            <a:r>
              <a:rPr lang="ar-SA" sz="2000" b="1" dirty="0" err="1" smtClean="0"/>
              <a:t>لدراسته.</a:t>
            </a:r>
            <a:r>
              <a:rPr lang="ar-SA" sz="2000" b="1" dirty="0" smtClean="0"/>
              <a:t> ولذلك أخبره الوالي أن المباحثات لاحقا ستكون بين الإمام والمشير أحمد فيضي، الذي كان في طريقه حينذاك إلى القصيم.</a:t>
            </a:r>
          </a:p>
          <a:p>
            <a:pPr rtl="1"/>
            <a:r>
              <a:rPr lang="ar-SA" sz="2000" b="1" dirty="0" smtClean="0"/>
              <a:t>              ولما وصل المشير إلى القصيم؛ أرسل إلى الملك عبد العزيز يخبره بأنه لم يحضر إلى نجد للحرب</a:t>
            </a:r>
            <a:r>
              <a:rPr lang="ar-SA" sz="2000" b="1" dirty="0" smtClean="0"/>
              <a:t>، وإنما </a:t>
            </a:r>
            <a:r>
              <a:rPr lang="ar-SA" sz="2000" b="1" dirty="0" smtClean="0"/>
              <a:t>للصلح وتحقيق </a:t>
            </a:r>
            <a:r>
              <a:rPr lang="ar-SA" sz="2000" b="1" dirty="0" err="1" smtClean="0"/>
              <a:t>الأمن.</a:t>
            </a:r>
            <a:r>
              <a:rPr lang="ar-SA" sz="2000" b="1" dirty="0" smtClean="0"/>
              <a:t> وبعث المشير مندوبا إلى أمير بريدة، وآخر إلى أمير عنيزة؛ لإرسال مندوبين إليه </a:t>
            </a:r>
            <a:r>
              <a:rPr lang="ar-SA" sz="2000" b="1" dirty="0" err="1" smtClean="0"/>
              <a:t>للتفاوض.</a:t>
            </a:r>
            <a:r>
              <a:rPr lang="ar-SA" sz="2000" b="1" dirty="0" smtClean="0"/>
              <a:t> ووصل المندوبون واجتمع المشير بهم اجتماعا </a:t>
            </a:r>
            <a:r>
              <a:rPr lang="ar-SA" sz="2000" b="1" dirty="0" err="1" smtClean="0"/>
              <a:t>تمهيديا.</a:t>
            </a:r>
            <a:r>
              <a:rPr lang="ar-SA" sz="2000" b="1" dirty="0" smtClean="0"/>
              <a:t> ولما نزل المشير قرب بريدة في الأول من صفر </a:t>
            </a:r>
            <a:r>
              <a:rPr lang="ar-SA" sz="2000" b="1" dirty="0" err="1" smtClean="0"/>
              <a:t>1323هـ</a:t>
            </a:r>
            <a:r>
              <a:rPr lang="ar-SA" sz="2000" b="1" dirty="0" smtClean="0"/>
              <a:t>، خرج إليه صالح الحسن </a:t>
            </a:r>
            <a:r>
              <a:rPr lang="ar-SA" sz="2000" b="1" dirty="0" err="1" smtClean="0"/>
              <a:t>المهنا</a:t>
            </a:r>
            <a:r>
              <a:rPr lang="ar-SA" sz="2000" b="1" dirty="0" smtClean="0"/>
              <a:t>، </a:t>
            </a:r>
            <a:r>
              <a:rPr lang="ar-SA" sz="2000" b="1" dirty="0" smtClean="0"/>
              <a:t>وتفاوض </a:t>
            </a:r>
            <a:r>
              <a:rPr lang="ar-SA" sz="2000" b="1" dirty="0" smtClean="0"/>
              <a:t>معه، وفيما يبدو أن أمير بريدة استعد للتبعية للدولة العثمانية مستقلا عن كل من ابن سعود وابن </a:t>
            </a:r>
            <a:r>
              <a:rPr lang="ar-SA" sz="2000" b="1" dirty="0" err="1" smtClean="0"/>
              <a:t>رشيد.</a:t>
            </a:r>
            <a:r>
              <a:rPr lang="ar-SA" sz="2000" b="1" dirty="0" smtClean="0"/>
              <a:t> ولما وصل المشير إلى عنيزة بعد ثلاثة أيام، وتفاوض مع أميرها عبد العزيز بن عبد الله بن سليم، الذي أظهر للمشير </a:t>
            </a:r>
            <a:r>
              <a:rPr lang="ar-SA" sz="2000" b="1" dirty="0" smtClean="0"/>
              <a:t>طاعته </a:t>
            </a:r>
            <a:r>
              <a:rPr lang="ar-SA" sz="2000" b="1" dirty="0" smtClean="0"/>
              <a:t>للدولة العثمانية، لكن لابد من الرجوع  لابن سعود لتقرير شؤون </a:t>
            </a:r>
            <a:r>
              <a:rPr lang="ar-SA" sz="2000" b="1" dirty="0" err="1" smtClean="0"/>
              <a:t>البلاد.</a:t>
            </a:r>
            <a:r>
              <a:rPr lang="ar-SA" sz="2000" b="1" dirty="0" smtClean="0"/>
              <a:t> </a:t>
            </a:r>
          </a:p>
          <a:p>
            <a:pPr rtl="1"/>
            <a:r>
              <a:rPr lang="ar-SA" sz="2000" b="1" dirty="0" smtClean="0"/>
              <a:t>     </a:t>
            </a:r>
            <a:endParaRPr lang="ar-SA"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400" b="1" dirty="0" err="1" smtClean="0">
                <a:solidFill>
                  <a:srgbClr val="FF0000"/>
                </a:solidFill>
              </a:rPr>
              <a:t>تابع:</a:t>
            </a:r>
            <a:r>
              <a:rPr lang="ar-SA" dirty="0" smtClean="0"/>
              <a:t> </a:t>
            </a:r>
            <a:endParaRPr lang="ar-SA" dirty="0"/>
          </a:p>
        </p:txBody>
      </p:sp>
      <p:sp>
        <p:nvSpPr>
          <p:cNvPr id="3" name="عنصر نائب للمحتوى 2"/>
          <p:cNvSpPr>
            <a:spLocks noGrp="1"/>
          </p:cNvSpPr>
          <p:nvPr>
            <p:ph idx="1"/>
          </p:nvPr>
        </p:nvSpPr>
        <p:spPr>
          <a:xfrm>
            <a:off x="495300" y="1676400"/>
            <a:ext cx="8953500" cy="4449767"/>
          </a:xfrm>
        </p:spPr>
        <p:txBody>
          <a:bodyPr/>
          <a:lstStyle/>
          <a:p>
            <a:pPr rtl="1"/>
            <a:r>
              <a:rPr lang="ar-SA" sz="2000" b="1" dirty="0" smtClean="0"/>
              <a:t>          ولما </a:t>
            </a:r>
            <a:r>
              <a:rPr lang="ar-SA" sz="2000" b="1" smtClean="0"/>
              <a:t>وصل </a:t>
            </a:r>
            <a:r>
              <a:rPr lang="ar-SA" sz="2000" b="1" smtClean="0"/>
              <a:t>المشير إلى </a:t>
            </a:r>
            <a:r>
              <a:rPr lang="ar-SA" sz="2000" b="1" dirty="0" smtClean="0"/>
              <a:t>عنيزة بعث إلى عبد العزيز بن سعود ليحضر الإمام عبد الرحمن إليه للتفاوض، فحضر الامام وتباحث مع المشير، الذي أعاد ما سبق أن عرضه والي البصرة، فرفض الامام العرض؛ ثم اقترح المشير، أن يكون في كل من بريدة </a:t>
            </a:r>
            <a:r>
              <a:rPr lang="ar-SA" sz="2000" b="1" dirty="0" err="1" smtClean="0"/>
              <a:t>وعنيزة</a:t>
            </a:r>
            <a:r>
              <a:rPr lang="ar-SA" sz="2000" b="1" dirty="0" smtClean="0"/>
              <a:t> مركز عثماني مؤقت فيه عدد من الجنود يرفعون العلم العثماني، ربما ليظهر امام دولته أنه حقق شيئا من </a:t>
            </a:r>
            <a:r>
              <a:rPr lang="ar-SA" sz="2000" b="1" dirty="0" err="1" smtClean="0"/>
              <a:t>النجاح.</a:t>
            </a:r>
            <a:r>
              <a:rPr lang="ar-SA" sz="2000" b="1" dirty="0" smtClean="0"/>
              <a:t> وقبل الامام العرض ربما لاعتقاده أن هذا الوضع لن </a:t>
            </a:r>
            <a:r>
              <a:rPr lang="ar-SA" sz="2000" b="1" dirty="0" err="1" smtClean="0"/>
              <a:t>يستمر.</a:t>
            </a:r>
            <a:r>
              <a:rPr lang="ar-SA" sz="2000" b="1" dirty="0" smtClean="0"/>
              <a:t> وفي تلك الأثناء صدر أمرا للمشير بمغادرة نجد إلى اليمن لمواجهة الثورة </a:t>
            </a:r>
            <a:r>
              <a:rPr lang="ar-SA" sz="2000" b="1" dirty="0" err="1" smtClean="0"/>
              <a:t>هناك.</a:t>
            </a:r>
            <a:r>
              <a:rPr lang="ar-SA" sz="2000" b="1" dirty="0" smtClean="0"/>
              <a:t> ولما غادر القصيم تولى الفريق صدقي استكمال متابعة الاتفاق، وانتقل الفريق صدقي إلى </a:t>
            </a:r>
            <a:r>
              <a:rPr lang="ar-SA" sz="2000" b="1" dirty="0" err="1" smtClean="0"/>
              <a:t>الشيحية</a:t>
            </a:r>
            <a:r>
              <a:rPr lang="ar-SA" sz="2000" b="1" dirty="0" smtClean="0"/>
              <a:t>، وتمركز فيها دون أن يقوم بأي نشاط </a:t>
            </a:r>
            <a:r>
              <a:rPr lang="ar-SA" sz="2000" b="1" dirty="0" err="1" smtClean="0"/>
              <a:t>عسكري.</a:t>
            </a:r>
            <a:r>
              <a:rPr lang="ar-SA" sz="2000" b="1" dirty="0" smtClean="0"/>
              <a:t> وتم تنفيذ الاتفاق ودخلت إلى كل من بريدة </a:t>
            </a:r>
            <a:r>
              <a:rPr lang="ar-SA" sz="2000" b="1" dirty="0" err="1" smtClean="0"/>
              <a:t>وعنيزة</a:t>
            </a:r>
            <a:r>
              <a:rPr lang="ar-SA" sz="2000" b="1" dirty="0" smtClean="0"/>
              <a:t> </a:t>
            </a:r>
            <a:r>
              <a:rPr lang="ar-SA" sz="2000" b="1" dirty="0" err="1" smtClean="0"/>
              <a:t>مفرزة</a:t>
            </a:r>
            <a:r>
              <a:rPr lang="ar-SA" sz="2000" b="1" dirty="0" smtClean="0"/>
              <a:t> صغيرة من الجنود العثمانيين، ورفع العلم العثماني فيهما.</a:t>
            </a:r>
            <a:endParaRPr lang="ar-SA" sz="20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4"/>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2"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4"/>
            <a:ext cx="2689226"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2"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7228</TotalTime>
  <Words>1670</Words>
  <Application>Microsoft Office PowerPoint</Application>
  <PresentationFormat>A4 Paper (210x297 mm)‎</PresentationFormat>
  <Paragraphs>44</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Office Theme</vt:lpstr>
      <vt:lpstr>الشريحة 1</vt:lpstr>
      <vt:lpstr>                  المحاضرة الرابعة</vt:lpstr>
      <vt:lpstr>أ- معركة البكيرية :</vt:lpstr>
      <vt:lpstr>تابع البكيرية :</vt:lpstr>
      <vt:lpstr> تابع : </vt:lpstr>
      <vt:lpstr> ب- معركة الشَنانة :</vt:lpstr>
      <vt:lpstr> تابع معركة الشنانة :</vt:lpstr>
      <vt:lpstr> ج- القصيم بين معركتي الشنانة وروضة مهنا :</vt:lpstr>
      <vt:lpstr> تابع:</vt:lpstr>
      <vt:lpstr>تابع: </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nmomani</cp:lastModifiedBy>
  <cp:revision>930</cp:revision>
  <dcterms:created xsi:type="dcterms:W3CDTF">2009-10-14T19:14:34Z</dcterms:created>
  <dcterms:modified xsi:type="dcterms:W3CDTF">2012-10-06T10:14:46Z</dcterms:modified>
</cp:coreProperties>
</file>