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378" r:id="rId2"/>
    <p:sldId id="379" r:id="rId3"/>
    <p:sldId id="339" r:id="rId4"/>
    <p:sldId id="338" r:id="rId5"/>
    <p:sldId id="381" r:id="rId6"/>
    <p:sldId id="342" r:id="rId7"/>
    <p:sldId id="341" r:id="rId8"/>
    <p:sldId id="340" r:id="rId9"/>
    <p:sldId id="382" r:id="rId10"/>
    <p:sldId id="383"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Rg st="1" end="57"/>
    <p:penClr>
      <a:srgbClr val="FF0000"/>
    </p:penClr>
  </p:showPr>
  <p:clrMru>
    <a:srgbClr val="009900"/>
    <a:srgbClr val="000000"/>
    <a:srgbClr val="FF3300"/>
    <a:srgbClr val="709256"/>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230" autoAdjust="0"/>
    <p:restoredTop sz="86168" autoAdjust="0"/>
  </p:normalViewPr>
  <p:slideViewPr>
    <p:cSldViewPr>
      <p:cViewPr>
        <p:scale>
          <a:sx n="60" d="100"/>
          <a:sy n="60" d="100"/>
        </p:scale>
        <p:origin x="-1398" y="-822"/>
      </p:cViewPr>
      <p:guideLst>
        <p:guide orient="horz" pos="2160"/>
        <p:guide pos="3120"/>
      </p:guideLst>
    </p:cSldViewPr>
  </p:slideViewPr>
  <p:outlineViewPr>
    <p:cViewPr>
      <p:scale>
        <a:sx n="33" d="100"/>
        <a:sy n="33" d="100"/>
      </p:scale>
      <p:origin x="24"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8-27T19:07:48.061" idx="4">
    <p:pos x="10" y="10"/>
    <p:text/>
  </p:cm>
  <p:cm authorId="0" dt="2012-08-27T19:07:49.771" idx="5">
    <p:pos x="106" y="106"/>
    <p:text/>
  </p:cm>
  <p:cm authorId="0" dt="2012-08-27T19:07:50.561" idx="6">
    <p:pos x="202" y="202"/>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ctrTitle"/>
          </p:nvPr>
        </p:nvSpPr>
        <p:spPr>
          <a:xfrm>
            <a:off x="742950" y="2130430"/>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2" y="6356354"/>
            <a:ext cx="482600" cy="365125"/>
          </a:xfrm>
          <a:prstGeom prst="rect">
            <a:avLst/>
          </a:prstGeo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3"/>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7" y="27464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1"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92"/>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2" y="5791204"/>
            <a:ext cx="838200" cy="938645"/>
          </a:xfrm>
          <a:prstGeom prst="rect">
            <a:avLst/>
          </a:prstGeom>
        </p:spPr>
      </p:pic>
      <p:sp>
        <p:nvSpPr>
          <p:cNvPr id="19" name="Rectangle 18"/>
          <p:cNvSpPr/>
          <p:nvPr/>
        </p:nvSpPr>
        <p:spPr>
          <a:xfrm>
            <a:off x="914400" y="6581005"/>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a:t>
            </a:r>
            <a:r>
              <a:rPr lang="ar-SA" sz="1600" b="1" baseline="0" dirty="0" err="1" smtClean="0">
                <a:solidFill>
                  <a:schemeClr val="bg1"/>
                </a:solidFill>
                <a:latin typeface="+mn-lt"/>
                <a:cs typeface="+mn-cs"/>
              </a:rPr>
              <a:t>الإكتروني</a:t>
            </a:r>
            <a:r>
              <a:rPr lang="ar-SA" sz="1600" b="1" baseline="0" dirty="0" smtClean="0">
                <a:solidFill>
                  <a:schemeClr val="bg1"/>
                </a:solidFill>
                <a:latin typeface="+mn-lt"/>
                <a:cs typeface="+mn-cs"/>
              </a:rPr>
              <a:t>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6096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2"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4"/>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dirty="0" smtClean="0"/>
              <a:t>عرب</a:t>
            </a:r>
            <a:endParaRPr lang="en-US" dirty="0"/>
          </a:p>
        </p:txBody>
      </p:sp>
      <p:sp>
        <p:nvSpPr>
          <p:cNvPr id="5130" name="Title 1"/>
          <p:cNvSpPr txBox="1">
            <a:spLocks/>
          </p:cNvSpPr>
          <p:nvPr/>
        </p:nvSpPr>
        <p:spPr bwMode="auto">
          <a:xfrm>
            <a:off x="457202" y="2819400"/>
            <a:ext cx="5099050" cy="1981200"/>
          </a:xfrm>
          <a:prstGeom prst="rect">
            <a:avLst/>
          </a:prstGeom>
          <a:noFill/>
          <a:ln w="9525">
            <a:noFill/>
            <a:miter lim="800000"/>
            <a:headEnd/>
            <a:tailEnd/>
          </a:ln>
        </p:spPr>
        <p:txBody>
          <a:bodyPr anchor="ctr"/>
          <a:lstStyle/>
          <a:p>
            <a:pPr algn="ctr"/>
            <a:r>
              <a:rPr lang="ar-EG" sz="3700" b="1" dirty="0" smtClean="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r>
              <a:rPr lang="ar-SA" sz="3200" dirty="0" smtClean="0"/>
              <a:t>تاريخ المملكة العربية السعودية</a:t>
            </a:r>
          </a:p>
          <a:p>
            <a:pPr algn="ctr"/>
            <a:r>
              <a:rPr lang="ar-SA" sz="2800" b="1" dirty="0" err="1" smtClean="0">
                <a:solidFill>
                  <a:srgbClr val="7F7F7F"/>
                </a:solidFill>
                <a:latin typeface="Calibri" pitchFamily="34" charset="0"/>
                <a:cs typeface="Times New Roman" pitchFamily="18" charset="0"/>
              </a:rPr>
              <a:t>د.</a:t>
            </a:r>
            <a:r>
              <a:rPr lang="ar-SA" sz="2800" b="1" dirty="0" smtClean="0">
                <a:solidFill>
                  <a:srgbClr val="7F7F7F"/>
                </a:solidFill>
                <a:latin typeface="Calibri" pitchFamily="34" charset="0"/>
                <a:cs typeface="Times New Roman" pitchFamily="18" charset="0"/>
              </a:rPr>
              <a:t> نضال داود </a:t>
            </a:r>
            <a:r>
              <a:rPr lang="ar-SA" sz="2800" b="1" dirty="0" err="1" smtClean="0">
                <a:solidFill>
                  <a:srgbClr val="7F7F7F"/>
                </a:solidFill>
                <a:latin typeface="Calibri" pitchFamily="34" charset="0"/>
                <a:cs typeface="Times New Roman" pitchFamily="18" charset="0"/>
              </a:rPr>
              <a:t>المومني</a:t>
            </a:r>
            <a:endParaRPr lang="en-US" sz="28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7"/>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r"/>
            <a:r>
              <a:rPr lang="ar-SA" sz="3200" dirty="0" smtClean="0"/>
              <a:t>                  </a:t>
            </a:r>
            <a:r>
              <a:rPr lang="ar-SA" sz="3600" smtClean="0">
                <a:solidFill>
                  <a:srgbClr val="FF0000"/>
                </a:solidFill>
              </a:rPr>
              <a:t>المحاضرة الخامسة</a:t>
            </a:r>
            <a:endParaRPr lang="ar-SA" sz="3600" dirty="0"/>
          </a:p>
        </p:txBody>
      </p:sp>
      <p:sp>
        <p:nvSpPr>
          <p:cNvPr id="3" name="عنوان فرعي 2"/>
          <p:cNvSpPr>
            <a:spLocks noGrp="1"/>
          </p:cNvSpPr>
          <p:nvPr>
            <p:ph type="subTitle" idx="1"/>
          </p:nvPr>
        </p:nvSpPr>
        <p:spPr>
          <a:xfrm>
            <a:off x="1485900" y="3733800"/>
            <a:ext cx="7200900" cy="2057400"/>
          </a:xfrm>
        </p:spPr>
        <p:txBody>
          <a:bodyPr/>
          <a:lstStyle/>
          <a:p>
            <a:pPr algn="r" rtl="1"/>
            <a:r>
              <a:rPr lang="ar-SA" b="1" dirty="0" smtClean="0">
                <a:solidFill>
                  <a:srgbClr val="FF0000"/>
                </a:solidFill>
              </a:rPr>
              <a:t> </a:t>
            </a:r>
            <a:r>
              <a:rPr lang="ar-SA" sz="2800" b="1" dirty="0" smtClean="0">
                <a:solidFill>
                  <a:srgbClr val="FF0000"/>
                </a:solidFill>
              </a:rPr>
              <a:t>تابع:   القصيم بين توحيده وتثبيت الحكم فيه</a:t>
            </a:r>
          </a:p>
          <a:p>
            <a:pPr algn="r" rtl="1"/>
            <a:r>
              <a:rPr lang="ar-SA" sz="2800" b="1" dirty="0" smtClean="0">
                <a:solidFill>
                  <a:srgbClr val="FF0000"/>
                </a:solidFill>
              </a:rPr>
              <a:t>   </a:t>
            </a:r>
            <a:r>
              <a:rPr lang="ar-SA" sz="2400" b="1" dirty="0" smtClean="0">
                <a:solidFill>
                  <a:srgbClr val="FF0000"/>
                </a:solidFill>
              </a:rPr>
              <a:t>ثانيا: القصيم خلال معركة روضة مهنا وما بعدها</a:t>
            </a:r>
            <a:endParaRPr lang="ar-SA" sz="2400" b="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400" b="1" dirty="0" smtClean="0">
                <a:solidFill>
                  <a:srgbClr val="FF0000"/>
                </a:solidFill>
              </a:rPr>
              <a:t>:</a:t>
            </a:r>
            <a:r>
              <a:rPr lang="ar-SA" sz="2400" b="1" dirty="0" smtClean="0">
                <a:solidFill>
                  <a:srgbClr val="FF0000"/>
                </a:solidFill>
              </a:rPr>
              <a:t>معركة روضة مهنا </a:t>
            </a:r>
            <a:endParaRPr lang="ar-SA" sz="2400" b="1" dirty="0">
              <a:solidFill>
                <a:srgbClr val="FF0000"/>
              </a:solidFill>
            </a:endParaRPr>
          </a:p>
        </p:txBody>
      </p:sp>
      <p:sp>
        <p:nvSpPr>
          <p:cNvPr id="3" name="عنصر نائب للمحتوى 2"/>
          <p:cNvSpPr>
            <a:spLocks noGrp="1"/>
          </p:cNvSpPr>
          <p:nvPr>
            <p:ph idx="1"/>
          </p:nvPr>
        </p:nvSpPr>
        <p:spPr>
          <a:xfrm>
            <a:off x="495300" y="1447800"/>
            <a:ext cx="9029700" cy="4800600"/>
          </a:xfrm>
        </p:spPr>
        <p:txBody>
          <a:bodyPr/>
          <a:lstStyle/>
          <a:p>
            <a:pPr rtl="1"/>
            <a:r>
              <a:rPr lang="ar-SA" sz="2000" b="1" dirty="0" smtClean="0">
                <a:cs typeface="+mn-cs"/>
              </a:rPr>
              <a:t>           انقسم زعماء القصيم  تجاه اتفاق الامام مع العثمانيين إلى ثلاثة أقسام: قسم يرى التمسك بالقيادة السعودية، وهم أمراء عنيزة وأهلها وكثير من أهل بريدة والبلدان التابعة </a:t>
            </a:r>
            <a:r>
              <a:rPr lang="ar-SA" sz="2000" b="1" dirty="0" err="1" smtClean="0">
                <a:cs typeface="+mn-cs"/>
              </a:rPr>
              <a:t>لها.</a:t>
            </a:r>
            <a:r>
              <a:rPr lang="ar-SA" sz="2000" b="1" dirty="0" smtClean="0">
                <a:cs typeface="+mn-cs"/>
              </a:rPr>
              <a:t> وقسم يرى التبعية المباشرة للدولة العثمانية والاستقلال عن قيادة آل سعود، ومثل هذا القسم أمراء بريدة وقليل من </a:t>
            </a:r>
            <a:r>
              <a:rPr lang="ar-SA" sz="2000" b="1" dirty="0" err="1" smtClean="0">
                <a:cs typeface="+mn-cs"/>
              </a:rPr>
              <a:t>أهلها.</a:t>
            </a:r>
            <a:r>
              <a:rPr lang="ar-SA" sz="2000" b="1" dirty="0" smtClean="0">
                <a:cs typeface="+mn-cs"/>
              </a:rPr>
              <a:t> وقسم ثالث يرى الانضمام إلى ابن رشيد والتعاون معه، ومثل هذا القسم بعض زعماء الرس، خاصة الذين فقدوا إمارة بلدتهم، ورغبوا بالعودة إليها.</a:t>
            </a:r>
          </a:p>
          <a:p>
            <a:pPr rtl="1"/>
            <a:r>
              <a:rPr lang="ar-SA" sz="2000" b="1" dirty="0" smtClean="0">
                <a:cs typeface="+mn-cs"/>
              </a:rPr>
              <a:t>              وغادر الملك عبد العزيز القصيم في ذلك الوقت لنجدة حاكم قطر، قاسم بن ثاني، وليظهر لأمراء بريدة  ومن يرى رأيهم، عجزهم عن مواجهة خطر ابن رشيد بدون الملك عبد </a:t>
            </a:r>
            <a:r>
              <a:rPr lang="ar-SA" sz="2000" b="1" dirty="0" err="1" smtClean="0">
                <a:cs typeface="+mn-cs"/>
              </a:rPr>
              <a:t>العزيز.</a:t>
            </a:r>
            <a:r>
              <a:rPr lang="ar-SA" sz="2000" b="1" dirty="0" smtClean="0">
                <a:cs typeface="+mn-cs"/>
              </a:rPr>
              <a:t> وكان ابن رشيد مستاء من الاتفاق الي تم بين العثمانيين وابن سعود، وأخذ يستعيد نشاطه العسكري في القصيم منفردا</a:t>
            </a:r>
            <a:r>
              <a:rPr lang="ar-SA" sz="2000" b="1" dirty="0" smtClean="0">
                <a:cs typeface="+mn-cs"/>
              </a:rPr>
              <a:t>، فبعث </a:t>
            </a:r>
            <a:r>
              <a:rPr lang="ar-SA" sz="2000" b="1" dirty="0" smtClean="0">
                <a:cs typeface="+mn-cs"/>
              </a:rPr>
              <a:t>سرية إلى الرس، ونجحت في </a:t>
            </a:r>
            <a:r>
              <a:rPr lang="ar-SA" sz="2000" b="1" dirty="0" err="1" smtClean="0">
                <a:cs typeface="+mn-cs"/>
              </a:rPr>
              <a:t>دخولها</a:t>
            </a:r>
            <a:r>
              <a:rPr lang="ar-SA" sz="2000" b="1" dirty="0" err="1" smtClean="0">
                <a:cs typeface="+mn-cs"/>
              </a:rPr>
              <a:t>.</a:t>
            </a:r>
            <a:r>
              <a:rPr lang="ar-SA" sz="2000" b="1" dirty="0" smtClean="0">
                <a:cs typeface="+mn-cs"/>
              </a:rPr>
              <a:t> وبدأت </a:t>
            </a:r>
            <a:r>
              <a:rPr lang="ar-SA" sz="2000" b="1" dirty="0" smtClean="0">
                <a:cs typeface="+mn-cs"/>
              </a:rPr>
              <a:t>مناوشات بين أمير بريدة وجماعته وابن </a:t>
            </a:r>
            <a:r>
              <a:rPr lang="ar-SA" sz="2000" b="1" dirty="0" err="1" smtClean="0">
                <a:cs typeface="+mn-cs"/>
              </a:rPr>
              <a:t>رشيد.</a:t>
            </a:r>
            <a:r>
              <a:rPr lang="ar-SA" sz="2000" b="1" dirty="0" smtClean="0">
                <a:cs typeface="+mn-cs"/>
              </a:rPr>
              <a:t> وبالتالي أدرك أمير بريدة خطأ موقفه؛ وتوسط أمير عنيزة له عن الملك عبد العزيز، فعفا عما بدر من أمير </a:t>
            </a:r>
            <a:r>
              <a:rPr lang="ar-SA" sz="2000" b="1" dirty="0" err="1" smtClean="0">
                <a:cs typeface="+mn-cs"/>
              </a:rPr>
              <a:t>بريدة.</a:t>
            </a:r>
            <a:r>
              <a:rPr lang="ar-SA" sz="2000" b="1" dirty="0" smtClean="0">
                <a:cs typeface="+mn-cs"/>
              </a:rPr>
              <a:t> وحضر الملك بنفسه إلى عنيزة في 10 شعبان </a:t>
            </a:r>
            <a:r>
              <a:rPr lang="ar-SA" sz="2000" b="1" dirty="0" err="1" smtClean="0">
                <a:cs typeface="+mn-cs"/>
              </a:rPr>
              <a:t>1323هـ</a:t>
            </a:r>
            <a:r>
              <a:rPr lang="ar-SA" sz="2000" b="1" dirty="0" smtClean="0">
                <a:cs typeface="+mn-cs"/>
              </a:rPr>
              <a:t>، وبدأت المناوشات بين ابن رشيد ومن معه، وبين ابن سعود ومن معه، دون أن تحدث مواجهة حاسمة، وعاد ابن سعود إلى الرياض.</a:t>
            </a:r>
          </a:p>
          <a:p>
            <a:pPr rtl="1"/>
            <a:r>
              <a:rPr lang="ar-SA" sz="2000" b="1" dirty="0" smtClean="0">
                <a:cs typeface="+mn-cs"/>
              </a:rPr>
              <a:t>            وفي 25 ذو الحجة خرج الملك عبد العزيز </a:t>
            </a:r>
            <a:r>
              <a:rPr lang="ar-SA" sz="2000" b="1" dirty="0" err="1" smtClean="0">
                <a:cs typeface="+mn-cs"/>
              </a:rPr>
              <a:t>بأتباعة</a:t>
            </a:r>
            <a:r>
              <a:rPr lang="ar-SA" sz="2000" b="1" dirty="0" smtClean="0">
                <a:cs typeface="+mn-cs"/>
              </a:rPr>
              <a:t> </a:t>
            </a:r>
            <a:r>
              <a:rPr lang="ar-SA" sz="2000" b="1" dirty="0" err="1" smtClean="0">
                <a:cs typeface="+mn-cs"/>
              </a:rPr>
              <a:t>غازيا </a:t>
            </a:r>
            <a:r>
              <a:rPr lang="ar-SA" sz="2000" b="1" dirty="0" smtClean="0">
                <a:cs typeface="+mn-cs"/>
              </a:rPr>
              <a:t>, ونزل </a:t>
            </a:r>
            <a:r>
              <a:rPr lang="ar-SA" sz="2000" b="1" dirty="0" err="1" smtClean="0">
                <a:cs typeface="+mn-cs"/>
              </a:rPr>
              <a:t>الأسياح</a:t>
            </a:r>
            <a:r>
              <a:rPr lang="ar-SA" sz="2000" b="1" dirty="0" smtClean="0">
                <a:cs typeface="+mn-cs"/>
              </a:rPr>
              <a:t> </a:t>
            </a:r>
            <a:r>
              <a:rPr lang="ar-SA" sz="2000" b="1" dirty="0" err="1" smtClean="0">
                <a:cs typeface="+mn-cs"/>
              </a:rPr>
              <a:t>.</a:t>
            </a:r>
            <a:r>
              <a:rPr lang="ar-SA" sz="2000" b="1" dirty="0" smtClean="0">
                <a:cs typeface="+mn-cs"/>
              </a:rPr>
              <a:t> ولاحق ابن رشيد الذي توجه الى اقليم </a:t>
            </a:r>
            <a:r>
              <a:rPr lang="ar-SA" sz="2000" b="1" dirty="0" err="1" smtClean="0">
                <a:cs typeface="+mn-cs"/>
              </a:rPr>
              <a:t>سدير.</a:t>
            </a:r>
            <a:r>
              <a:rPr lang="ar-SA" sz="2000" b="1" dirty="0" smtClean="0">
                <a:cs typeface="+mn-cs"/>
              </a:rPr>
              <a:t> ولما وصل الى </a:t>
            </a:r>
            <a:r>
              <a:rPr lang="ar-SA" sz="2000" b="1" dirty="0" err="1" smtClean="0">
                <a:cs typeface="+mn-cs"/>
              </a:rPr>
              <a:t>الزلفي</a:t>
            </a:r>
            <a:r>
              <a:rPr lang="ar-SA" sz="2000" b="1" dirty="0" smtClean="0">
                <a:cs typeface="+mn-cs"/>
              </a:rPr>
              <a:t> بلغه ان خصمه امتار وعاد </a:t>
            </a:r>
            <a:r>
              <a:rPr lang="ar-SA" sz="2000" b="1" dirty="0" err="1" smtClean="0">
                <a:cs typeface="+mn-cs"/>
              </a:rPr>
              <a:t>شمالا.</a:t>
            </a:r>
            <a:r>
              <a:rPr lang="ar-SA" sz="2000" b="1" dirty="0" smtClean="0">
                <a:cs typeface="+mn-cs"/>
              </a:rPr>
              <a:t> وتابع الملك </a:t>
            </a:r>
            <a:r>
              <a:rPr lang="ar-SA" sz="2000" b="1" dirty="0" smtClean="0">
                <a:cs typeface="+mn-cs"/>
              </a:rPr>
              <a:t>سيره حتى </a:t>
            </a:r>
            <a:r>
              <a:rPr lang="ar-SA" sz="2000" b="1" dirty="0" smtClean="0">
                <a:cs typeface="+mn-cs"/>
              </a:rPr>
              <a:t>وصل الى مجمع البطنان غرب </a:t>
            </a:r>
            <a:r>
              <a:rPr lang="ar-SA" sz="2000" b="1" dirty="0" err="1" smtClean="0">
                <a:cs typeface="+mn-cs"/>
              </a:rPr>
              <a:t>الدهناء.</a:t>
            </a:r>
            <a:r>
              <a:rPr lang="ar-SA" sz="2000" b="1" dirty="0" smtClean="0">
                <a:cs typeface="+mn-cs"/>
              </a:rPr>
              <a:t> وهاجم بعض القبائل المؤيدة </a:t>
            </a:r>
            <a:r>
              <a:rPr lang="ar-SA" sz="2000" b="1" dirty="0" err="1" smtClean="0">
                <a:cs typeface="+mn-cs"/>
              </a:rPr>
              <a:t>لخصمه .</a:t>
            </a:r>
            <a:endParaRPr lang="ar-SA" sz="2000" b="1" dirty="0" smtClean="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pPr rtl="1"/>
            <a:r>
              <a:rPr lang="ar-SA" sz="2000" b="1" dirty="0" smtClean="0"/>
              <a:t>            وفي 16 صفر </a:t>
            </a:r>
            <a:r>
              <a:rPr lang="ar-SA" sz="2000" b="1" dirty="0" err="1" smtClean="0"/>
              <a:t>1324 </a:t>
            </a:r>
            <a:r>
              <a:rPr lang="ar-SA" sz="2000" b="1" dirty="0" smtClean="0"/>
              <a:t>/ 10-4-</a:t>
            </a:r>
            <a:r>
              <a:rPr lang="ar-SA" sz="2000" b="1" dirty="0" err="1" smtClean="0"/>
              <a:t>1906م</a:t>
            </a:r>
            <a:r>
              <a:rPr lang="ar-SA" sz="2000" b="1" dirty="0" smtClean="0"/>
              <a:t> , علم الملك عبد العزيز بنزول ابن رشيد على بعد ساعتين منه في روضة </a:t>
            </a:r>
            <a:r>
              <a:rPr lang="ar-SA" sz="2000" b="1" dirty="0" smtClean="0"/>
              <a:t>مهنا </a:t>
            </a:r>
            <a:r>
              <a:rPr lang="ar-SA" sz="2000" b="1" dirty="0" smtClean="0"/>
              <a:t>غربي رمال </a:t>
            </a:r>
            <a:r>
              <a:rPr lang="ar-SA" sz="2000" b="1" dirty="0" err="1" smtClean="0"/>
              <a:t>الثويرات</a:t>
            </a:r>
            <a:r>
              <a:rPr lang="ar-SA" sz="2000" b="1" dirty="0" smtClean="0"/>
              <a:t>؛ فأمر اتباعه المكونين من(1600) مقاتل, بالتوجه لمهاجمة خصمه, الذي كان جيشه يزيد على هؤلاء </a:t>
            </a:r>
            <a:r>
              <a:rPr lang="ar-SA" sz="2000" b="1" dirty="0" err="1" smtClean="0"/>
              <a:t>بمئتي</a:t>
            </a:r>
            <a:r>
              <a:rPr lang="ar-SA" sz="2000" b="1" dirty="0" smtClean="0"/>
              <a:t> مقاتل </a:t>
            </a:r>
            <a:r>
              <a:rPr lang="ar-SA" sz="2000" b="1" dirty="0" err="1" smtClean="0"/>
              <a:t>تقريبا.</a:t>
            </a:r>
            <a:r>
              <a:rPr lang="ar-SA" sz="2000" b="1" dirty="0" smtClean="0"/>
              <a:t> </a:t>
            </a:r>
            <a:r>
              <a:rPr lang="ar-SA" sz="2000" b="1" dirty="0" err="1" smtClean="0"/>
              <a:t>وبدأوا</a:t>
            </a:r>
            <a:r>
              <a:rPr lang="ar-SA" sz="2000" b="1" dirty="0" smtClean="0"/>
              <a:t> هجومهم ليلة 17 صفر, وحميت المعركة تحت جنح الظلام, فتقهقر المهاجمون الذين اخذتهم المفاجأة نوعا </a:t>
            </a:r>
            <a:r>
              <a:rPr lang="ar-SA" sz="2000" b="1" dirty="0" err="1" smtClean="0"/>
              <a:t>ما.</a:t>
            </a:r>
            <a:r>
              <a:rPr lang="ar-SA" sz="2000" b="1" dirty="0" smtClean="0"/>
              <a:t> وأثناء تجوال ابن رشيد بين اتباعه لتحريضهم على القتال, عرفه اتباع ابن سعود وقتلوه, وانهزم أتباعه، وبذلك انتهت المعركة, واخذ اتباع الملك عبد العزيز خاتم ابن رشيد وسيفه الى </a:t>
            </a:r>
            <a:r>
              <a:rPr lang="ar-SA" sz="2000" b="1" dirty="0" err="1" smtClean="0"/>
              <a:t>الملك.</a:t>
            </a:r>
            <a:r>
              <a:rPr lang="ar-SA" sz="2000" b="1" dirty="0" smtClean="0"/>
              <a:t> وبمقتل عبد العزيز بن رشيد أصبح مركز ابن سعود أكثر قوة وثباتا.</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000" b="1" dirty="0" smtClean="0">
                <a:solidFill>
                  <a:srgbClr val="FF0000"/>
                </a:solidFill>
              </a:rPr>
              <a:t>القصيم بين سنتي 1324- </a:t>
            </a:r>
            <a:r>
              <a:rPr lang="ar-SA" sz="2000" b="1" dirty="0" err="1" smtClean="0">
                <a:solidFill>
                  <a:srgbClr val="FF0000"/>
                </a:solidFill>
              </a:rPr>
              <a:t>1326هـ</a:t>
            </a:r>
            <a:endParaRPr lang="ar-SA" sz="20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pPr rtl="1"/>
            <a:r>
              <a:rPr lang="ar-SA" sz="2000" b="1" dirty="0" smtClean="0"/>
              <a:t>            بعد انتصار ابن سعود في روضة </a:t>
            </a:r>
            <a:r>
              <a:rPr lang="ar-SA" sz="2000" b="1" dirty="0" smtClean="0"/>
              <a:t>مهنا </a:t>
            </a:r>
            <a:r>
              <a:rPr lang="ar-SA" sz="2000" b="1" dirty="0" smtClean="0"/>
              <a:t>هاجم فئات من قبيلة حرب التي كانت موالية لابن </a:t>
            </a:r>
            <a:r>
              <a:rPr lang="ar-SA" sz="2000" b="1" dirty="0" err="1" smtClean="0"/>
              <a:t>رشيد </a:t>
            </a:r>
            <a:r>
              <a:rPr lang="ar-SA" sz="2000" b="1" dirty="0" smtClean="0"/>
              <a:t>، وكسب منها بعض </a:t>
            </a:r>
            <a:r>
              <a:rPr lang="ar-SA" sz="2000" b="1" dirty="0" err="1" smtClean="0"/>
              <a:t>الغنائم.</a:t>
            </a:r>
            <a:r>
              <a:rPr lang="ar-SA" sz="2000" b="1" dirty="0" smtClean="0"/>
              <a:t> ثم عادت بلدة الرس الى طاعته, ولما كانت بعض مواقف أمير بريدة صالح الحسن </a:t>
            </a:r>
            <a:r>
              <a:rPr lang="ar-SA" sz="2000" b="1" dirty="0" err="1" smtClean="0"/>
              <a:t>المهنا</a:t>
            </a:r>
            <a:r>
              <a:rPr lang="ar-SA" sz="2000" b="1" dirty="0" smtClean="0"/>
              <a:t>, تتعارض مع رؤية الملك عبد العزيز رغم تبعيته الرسمية </a:t>
            </a:r>
            <a:r>
              <a:rPr lang="ar-SA" sz="2000" b="1" dirty="0" err="1" smtClean="0"/>
              <a:t>له.</a:t>
            </a:r>
            <a:r>
              <a:rPr lang="ar-SA" sz="2000" b="1" dirty="0" smtClean="0"/>
              <a:t> واقتنع الملك بضرورة ابعادة عن الإمارة, وكان مقتل ابن رشيد من أكبر العوامل التي هيأت للملك عزله.</a:t>
            </a:r>
          </a:p>
          <a:p>
            <a:pPr rtl="1"/>
            <a:r>
              <a:rPr lang="ar-SA" sz="2000" b="1" dirty="0" smtClean="0"/>
              <a:t>             وفي 2 ربيع الثاني </a:t>
            </a:r>
            <a:r>
              <a:rPr lang="ar-SA" sz="2000" b="1" dirty="0" err="1" smtClean="0"/>
              <a:t>1324هـ</a:t>
            </a:r>
            <a:r>
              <a:rPr lang="ar-SA" sz="2000" b="1" dirty="0" smtClean="0"/>
              <a:t>، وجد الملك الوسيلة المناسبة لتحقيق هدفه, ودخل قصر امارة بريدة حيث كان يوجد الامير وبعض اخوانه, ودعا بعض اتباعه لدخول القصر على دفعات؛ مظهرا أنه سيجهزهم ليذهبوا لجمع الزكاة من </a:t>
            </a:r>
            <a:r>
              <a:rPr lang="ar-SA" sz="2000" b="1" dirty="0" err="1" smtClean="0"/>
              <a:t>القبائل.</a:t>
            </a:r>
            <a:r>
              <a:rPr lang="ar-SA" sz="2000" b="1" dirty="0" smtClean="0"/>
              <a:t> وكان قد رتب معهم ان يغلقوا ابواب القصر اذا اكتمل دخولهم, ويسارعوا بالقبض على صالح وإخوانه، وتم ذلك دون اراقة الدماء, وبعثهم ليسجنوا في </a:t>
            </a:r>
            <a:r>
              <a:rPr lang="ar-SA" sz="2000" b="1" dirty="0" err="1" smtClean="0"/>
              <a:t>الرياض.</a:t>
            </a:r>
            <a:r>
              <a:rPr lang="ar-SA" sz="2000" b="1" dirty="0" smtClean="0"/>
              <a:t> وعين محمد بن عبد الله أبا الخيل اميرا في بريدة.</a:t>
            </a:r>
          </a:p>
          <a:p>
            <a:pPr rtl="1"/>
            <a:r>
              <a:rPr lang="ar-SA" sz="2000" b="1" dirty="0" smtClean="0"/>
              <a:t>           وكان الامير متعب بن عبد العزيز ال الرشيد قد خلف اباه في الإمارة، وحاول ان يحسن علاقته بابن سعود؛ فبادر الى اطلاق سراح من كانوا مسجونين في حائل من آل </a:t>
            </a:r>
            <a:r>
              <a:rPr lang="ar-SA" sz="2000" b="1" dirty="0" err="1" smtClean="0"/>
              <a:t>سعود.</a:t>
            </a:r>
            <a:r>
              <a:rPr lang="ar-SA" sz="2000" b="1" dirty="0" smtClean="0"/>
              <a:t> ثم اتفق معه على ان تكون المناطق الواقعة شمال القصيم تحت امارته, وما عداها من اقاليم نجد تحت حكم ابن سعود.</a:t>
            </a:r>
            <a:endParaRPr lang="ar-SA"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smtClean="0">
                <a:solidFill>
                  <a:srgbClr val="FF0000"/>
                </a:solidFill>
              </a:rPr>
              <a:t>رحيل القوات العثمانية عن </a:t>
            </a:r>
            <a:r>
              <a:rPr lang="ar-SA" sz="2400" b="1" dirty="0" err="1" smtClean="0">
                <a:solidFill>
                  <a:srgbClr val="FF0000"/>
                </a:solidFill>
              </a:rPr>
              <a:t>القصيم :</a:t>
            </a:r>
            <a:endParaRPr lang="ar-SA" sz="2400" b="1" dirty="0">
              <a:solidFill>
                <a:srgbClr val="FF0000"/>
              </a:solidFill>
            </a:endParaRPr>
          </a:p>
        </p:txBody>
      </p:sp>
      <p:sp>
        <p:nvSpPr>
          <p:cNvPr id="4" name="عنصر نائب للمحتوى 3"/>
          <p:cNvSpPr>
            <a:spLocks noGrp="1"/>
          </p:cNvSpPr>
          <p:nvPr>
            <p:ph idx="1"/>
          </p:nvPr>
        </p:nvSpPr>
        <p:spPr>
          <a:xfrm>
            <a:off x="495300" y="1524000"/>
            <a:ext cx="9105900" cy="4724399"/>
          </a:xfrm>
        </p:spPr>
        <p:txBody>
          <a:bodyPr/>
          <a:lstStyle/>
          <a:p>
            <a:pPr rtl="1"/>
            <a:r>
              <a:rPr lang="ar-SA" sz="2000" b="1" dirty="0" smtClean="0"/>
              <a:t>            أدرك قادة الدولة العثمانية ان الفريق صدقي باشا لم يحقق هدفهم في القصيم؛ ولذلك بعثوا من المدينة المنورة قائدا اخر اسمة سامي الفاروقي؛ فمر هذا القائد بالأمير متعب بن رشيد, واتفق معه على ان يكون القصيم اقليما تابعا للدولة </a:t>
            </a:r>
            <a:r>
              <a:rPr lang="ar-SA" sz="2000" b="1" dirty="0" err="1" smtClean="0"/>
              <a:t>العثمانية.</a:t>
            </a:r>
            <a:r>
              <a:rPr lang="ar-SA" sz="2000" b="1" dirty="0" smtClean="0"/>
              <a:t> واجتمع سامي الفاروقي بالملك عبد العزيز في البكيرية؛ ورفض ابن سعود ما وافق عليه ابن رشيد, واحتدم النقاش بينهما, فغضب ابن سعود  وغادر </a:t>
            </a:r>
            <a:r>
              <a:rPr lang="ar-SA" sz="2000" b="1" dirty="0" err="1" smtClean="0"/>
              <a:t>الاجتماع.</a:t>
            </a:r>
            <a:r>
              <a:rPr lang="ar-SA" sz="2000" b="1" dirty="0" smtClean="0"/>
              <a:t> وعاد الفاروقي الى معسكرة في </a:t>
            </a:r>
            <a:r>
              <a:rPr lang="ar-SA" sz="2000" b="1" dirty="0" err="1" smtClean="0"/>
              <a:t>الشيحية.</a:t>
            </a:r>
            <a:r>
              <a:rPr lang="ar-SA" sz="2000" b="1" dirty="0" smtClean="0"/>
              <a:t> وبدا أن الملك عازما على مهاجمة جيش الفاروقي؛ مما دفع الفاروقي الى إرسال مندوبين الى الملك مظهرا حسن نيته؛ فاطمئن الملك نسبيا وعاد الى الرياض.</a:t>
            </a:r>
          </a:p>
          <a:p>
            <a:pPr rtl="1"/>
            <a:r>
              <a:rPr lang="ar-SA" sz="2000" b="1" dirty="0" smtClean="0"/>
              <a:t>           وظلت مخاوف أمراء القصيم من الجيش العثماني قائمة؛ خاصة أنه قد لجأ الى قائد ذلك الجيش سليمان الحسن </a:t>
            </a:r>
            <a:r>
              <a:rPr lang="ar-SA" sz="2000" b="1" dirty="0" err="1" smtClean="0"/>
              <a:t>المهنا</a:t>
            </a:r>
            <a:r>
              <a:rPr lang="ar-SA" sz="2000" b="1" dirty="0" smtClean="0"/>
              <a:t> الراغب في استعادة امارة </a:t>
            </a:r>
            <a:r>
              <a:rPr lang="ar-SA" sz="2000" b="1" dirty="0" err="1" smtClean="0"/>
              <a:t>بريدة.</a:t>
            </a:r>
            <a:r>
              <a:rPr lang="ar-SA" sz="2000" b="1" dirty="0" smtClean="0"/>
              <a:t> ونجح سليمان في مسعاه بالاتفاق مع عدد من أهل البلدة ودخلها ليلة 25 رجب </a:t>
            </a:r>
            <a:r>
              <a:rPr lang="ar-SA" sz="2000" b="1" dirty="0" err="1" smtClean="0"/>
              <a:t>1324هـ</a:t>
            </a:r>
            <a:r>
              <a:rPr lang="ar-SA" sz="2000" b="1" dirty="0" smtClean="0"/>
              <a:t>؛ لكن محاولته فشلت وهرب.</a:t>
            </a:r>
          </a:p>
          <a:p>
            <a:pPr rtl="1"/>
            <a:r>
              <a:rPr lang="ar-SA" sz="2000" b="1" dirty="0" smtClean="0"/>
              <a:t>            وازداد موقف القوات العثمانية سوءا بعد ان منع امراء القصيم اتباعهم من بيعها ما تحتاجه من أطعمة, وأصبحت تتوق الى مغادرة ذلك </a:t>
            </a:r>
            <a:r>
              <a:rPr lang="ar-SA" sz="2000" b="1" dirty="0" err="1" smtClean="0"/>
              <a:t>الإقليم .</a:t>
            </a:r>
            <a:r>
              <a:rPr lang="ar-SA" sz="2000" b="1" dirty="0" smtClean="0"/>
              <a:t> وفي 10 شعبان وصل الملك عبد العزيز الى عنيزة, وتفاوض مع امراء القصيم, واستقر رأيهم على وجوب انسحاب القوات العثمانية من القصيم سلما او </a:t>
            </a:r>
            <a:r>
              <a:rPr lang="ar-SA" sz="2000" b="1" dirty="0" err="1" smtClean="0"/>
              <a:t>حربا.</a:t>
            </a:r>
            <a:r>
              <a:rPr lang="ar-SA" sz="2000" b="1" dirty="0" smtClean="0"/>
              <a:t> ولما احس الفاروقي بحرج موقفه, اتفق مع ابن رشيد على نقل قواته الى جبل شمر على إبل ابن رشيد, حتى تأتيه أوامر من السلطات العثمانية </a:t>
            </a:r>
            <a:r>
              <a:rPr lang="ar-SA" sz="2000" b="1" dirty="0" err="1" smtClean="0"/>
              <a:t>العليا.</a:t>
            </a:r>
            <a:r>
              <a:rPr lang="ar-SA" sz="2000" b="1" dirty="0" smtClean="0"/>
              <a:t> لكن الملك عبد العزيز حال دون اتمام عملية رحيل القوات العثمانية, ونزل بأتباعه في البكيرية.</a:t>
            </a:r>
            <a:endParaRPr lang="ar-SA" sz="2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 :</a:t>
            </a:r>
            <a:endParaRPr lang="ar-SA" sz="2400" b="1" dirty="0">
              <a:solidFill>
                <a:srgbClr val="FF0000"/>
              </a:solidFill>
            </a:endParaRPr>
          </a:p>
        </p:txBody>
      </p:sp>
      <p:sp>
        <p:nvSpPr>
          <p:cNvPr id="3" name="عنصر نائب للمحتوى 2"/>
          <p:cNvSpPr>
            <a:spLocks noGrp="1"/>
          </p:cNvSpPr>
          <p:nvPr>
            <p:ph idx="1"/>
          </p:nvPr>
        </p:nvSpPr>
        <p:spPr>
          <a:xfrm>
            <a:off x="495300" y="1524000"/>
            <a:ext cx="9029700" cy="4602167"/>
          </a:xfrm>
        </p:spPr>
        <p:txBody>
          <a:bodyPr/>
          <a:lstStyle/>
          <a:p>
            <a:pPr rtl="1"/>
            <a:r>
              <a:rPr lang="ar-SA" sz="2000" b="1" dirty="0" smtClean="0"/>
              <a:t>           وخيًر الملك الفاروقي بين أن يرحل بقواته الى السر, ليكون بعيدا نوعا ما عن التنسيق مع ابن رشيد, او يُرحل الملك تلك القوات الى العراق والمدينة المنورة؛ فإن رفض هذا او ذاك فإنه </a:t>
            </a:r>
            <a:r>
              <a:rPr lang="ar-SA" sz="2000" b="1" dirty="0" err="1" smtClean="0"/>
              <a:t>سيهاجمه.</a:t>
            </a:r>
            <a:r>
              <a:rPr lang="ar-SA" sz="2000" b="1" dirty="0" smtClean="0"/>
              <a:t> وقبل الفاروقي ان ترحل قواته من نجد, ودبر الملك عودة القوات الشامية الى المدينة والعراقية الى العراق وقد وصلوا جميعا </a:t>
            </a:r>
            <a:r>
              <a:rPr lang="ar-SA" sz="2000" b="1" dirty="0" err="1" smtClean="0"/>
              <a:t>بسلام.</a:t>
            </a:r>
            <a:r>
              <a:rPr lang="ar-SA" sz="2000" b="1" dirty="0" smtClean="0"/>
              <a:t>  وأظهر الملك للسلطات العثمانية أن رحيل تلك </a:t>
            </a:r>
            <a:r>
              <a:rPr lang="ar-SA" sz="2000" b="1" dirty="0" smtClean="0"/>
              <a:t>القوات كان </a:t>
            </a:r>
            <a:r>
              <a:rPr lang="ar-SA" sz="2000" b="1" dirty="0" smtClean="0"/>
              <a:t>بناء على طلبها, ولمصلحة السلطان العثماني, وقد شكرت السلطات العثمانية ابن سعود على عمله, وطلبت منه إرسال من يعتمد عليه الى عاصمة الدولة لمقابلة السلطان؛ فأرسل وفدا برئاسة صالح بن عذل, ونال الوفد التكريم, ومنح اعضاؤه نياشين, كما منح رئيسه لقب الباشوية.</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400" b="1" dirty="0" smtClean="0">
                <a:solidFill>
                  <a:srgbClr val="FF0000"/>
                </a:solidFill>
              </a:rPr>
              <a:t> القصيم بعد رحيل القوات </a:t>
            </a:r>
            <a:r>
              <a:rPr lang="ar-SA" sz="2400" b="1" dirty="0" err="1" smtClean="0">
                <a:solidFill>
                  <a:srgbClr val="FF0000"/>
                </a:solidFill>
              </a:rPr>
              <a:t>العثمانية:</a:t>
            </a:r>
            <a:endParaRPr lang="ar-SA" sz="2400" b="1" dirty="0">
              <a:solidFill>
                <a:srgbClr val="FF0000"/>
              </a:solidFill>
            </a:endParaRPr>
          </a:p>
        </p:txBody>
      </p:sp>
      <p:sp>
        <p:nvSpPr>
          <p:cNvPr id="4" name="عنصر نائب للمحتوى 3"/>
          <p:cNvSpPr>
            <a:spLocks noGrp="1"/>
          </p:cNvSpPr>
          <p:nvPr>
            <p:ph idx="1"/>
          </p:nvPr>
        </p:nvSpPr>
        <p:spPr>
          <a:xfrm>
            <a:off x="495300" y="1447800"/>
            <a:ext cx="9105900" cy="4876800"/>
          </a:xfrm>
        </p:spPr>
        <p:txBody>
          <a:bodyPr/>
          <a:lstStyle/>
          <a:p>
            <a:pPr rtl="1"/>
            <a:r>
              <a:rPr lang="ar-SA" sz="2000" b="1" dirty="0" smtClean="0"/>
              <a:t>             تولى حكم جبل شمر سلطان حمود العبيد بن رشيد بعد ان اغتال أميره </a:t>
            </a:r>
            <a:r>
              <a:rPr lang="ar-SA" sz="2000" b="1" dirty="0" err="1" smtClean="0"/>
              <a:t>متعب.</a:t>
            </a:r>
            <a:r>
              <a:rPr lang="ar-SA" sz="2000" b="1" dirty="0" smtClean="0"/>
              <a:t> وقد اظهر سلطان بن رشيد بداية الأمر المودة لابن </a:t>
            </a:r>
            <a:r>
              <a:rPr lang="en-US" sz="2000" b="1" dirty="0" smtClean="0"/>
              <a:t> </a:t>
            </a:r>
            <a:r>
              <a:rPr lang="ar-SA" sz="2000" b="1" dirty="0" smtClean="0"/>
              <a:t>سعود, واتصل في الوقت نفسه</a:t>
            </a:r>
            <a:r>
              <a:rPr lang="en-US" sz="2000" b="1" dirty="0" smtClean="0"/>
              <a:t> </a:t>
            </a:r>
            <a:r>
              <a:rPr lang="ar-SA" sz="2000" b="1" dirty="0" smtClean="0"/>
              <a:t>بزعماء القصيم ليقفوا معه </a:t>
            </a:r>
            <a:r>
              <a:rPr lang="ar-SA" sz="2000" b="1" dirty="0" err="1" smtClean="0"/>
              <a:t>ضده.</a:t>
            </a:r>
            <a:r>
              <a:rPr lang="ar-SA" sz="2000" b="1" dirty="0" smtClean="0"/>
              <a:t> </a:t>
            </a:r>
            <a:r>
              <a:rPr lang="ar-SA" sz="2000" b="1" dirty="0" smtClean="0"/>
              <a:t>وفي شهر ذو الحجة 1324 اخذ يهاجم بعض القبائل التابعة لابن سعود.وبينما كان الملك قرب بريدة أمسك أتباعه برسول من أميرها يحمل مكاتيب الى سلطان بن رشيد متضمنة استعداده للوقوف معه ضد ابن سعود؛ فدخل ابن سعود بريدة واجتمع بأهلها وأخذ البيعة منهم مجددا, رغم عدم ثقته بأميرها, </a:t>
            </a:r>
            <a:r>
              <a:rPr lang="ar-SA" sz="2000" b="1" dirty="0" err="1" smtClean="0"/>
              <a:t>فإنة</a:t>
            </a:r>
            <a:r>
              <a:rPr lang="ar-SA" sz="2000" b="1" dirty="0" smtClean="0"/>
              <a:t> لم ير الوقت مناسبا للتخلص منه.ويعود تريث الملك في التعامل مع أمير بريدة لأنه أراد التفرغ لتأديب زعيم قبيلة مطير فيصل </a:t>
            </a:r>
            <a:r>
              <a:rPr lang="ar-SA" sz="2000" b="1" dirty="0" err="1" smtClean="0"/>
              <a:t>الدويش</a:t>
            </a:r>
            <a:r>
              <a:rPr lang="ar-SA" sz="2000" b="1" dirty="0" smtClean="0"/>
              <a:t> الذي خرج عن </a:t>
            </a:r>
            <a:r>
              <a:rPr lang="ar-SA" sz="2000" b="1" dirty="0" err="1" smtClean="0"/>
              <a:t>طاعته.</a:t>
            </a:r>
            <a:r>
              <a:rPr lang="ar-SA" sz="2000" b="1" dirty="0" smtClean="0"/>
              <a:t> وانطلق الملك وأتباعه لمهاجمة </a:t>
            </a:r>
            <a:r>
              <a:rPr lang="ar-SA" sz="2000" b="1" dirty="0" err="1" smtClean="0"/>
              <a:t>الدويش</a:t>
            </a:r>
            <a:r>
              <a:rPr lang="ar-SA" sz="2000" b="1" dirty="0" smtClean="0"/>
              <a:t> في المجمعة, ودارت بين الطرفين معركة ضارية جرح خلالها </a:t>
            </a:r>
            <a:r>
              <a:rPr lang="ar-SA" sz="2000" b="1" dirty="0" err="1" smtClean="0"/>
              <a:t>الدويش.</a:t>
            </a:r>
            <a:r>
              <a:rPr lang="ar-SA" sz="2000" b="1" dirty="0" smtClean="0"/>
              <a:t> ثم طلب زعيم مطير العفو من الملك فعفا </a:t>
            </a:r>
            <a:r>
              <a:rPr lang="ar-SA" sz="2000" b="1" dirty="0" err="1" smtClean="0"/>
              <a:t>عنه.</a:t>
            </a:r>
            <a:r>
              <a:rPr lang="ar-SA" sz="2000" b="1" dirty="0" smtClean="0"/>
              <a:t> وكانت تلك المعركة في 23 ربيع الاول </a:t>
            </a:r>
            <a:r>
              <a:rPr lang="ar-SA" sz="2000" b="1" dirty="0" err="1" smtClean="0"/>
              <a:t>1325هـ.</a:t>
            </a:r>
            <a:endParaRPr lang="ar-SA" sz="2000" b="1" dirty="0" smtClean="0"/>
          </a:p>
          <a:p>
            <a:pPr rtl="1"/>
            <a:r>
              <a:rPr lang="ar-SA" sz="2000" b="1" dirty="0" smtClean="0"/>
              <a:t>          عاد ابن سعود الى الرياض بعد اخضاعه فيصل </a:t>
            </a:r>
            <a:r>
              <a:rPr lang="ar-SA" sz="2000" b="1" dirty="0" err="1" smtClean="0"/>
              <a:t>الدويش</a:t>
            </a:r>
            <a:r>
              <a:rPr lang="ar-SA" sz="2000" b="1" dirty="0" smtClean="0"/>
              <a:t>.أما أمير بريدة فنكث عهده للملك, واتفق مع سلطان بن رشيد على أن يكونا يدا واحدة, وأرسل الى أمير عنيزة لإقناعه بالوقوف </a:t>
            </a:r>
            <a:r>
              <a:rPr lang="ar-SA" sz="2000" b="1" dirty="0" err="1" smtClean="0"/>
              <a:t>معهما.</a:t>
            </a:r>
            <a:r>
              <a:rPr lang="ar-SA" sz="2000" b="1" dirty="0" smtClean="0"/>
              <a:t> وتوهم ابن رشيد بان أهل عنيزة سينضمون اليه حال وصوله الى القصيم؛ وتحرك من بلاده الى هذا الاقليم وتحالف معه فيصل </a:t>
            </a:r>
            <a:r>
              <a:rPr lang="ar-SA" sz="2000" b="1" dirty="0" err="1" smtClean="0"/>
              <a:t>الدويش</a:t>
            </a:r>
            <a:r>
              <a:rPr lang="ar-SA" sz="2000" b="1" dirty="0" smtClean="0"/>
              <a:t>,لكن اتضح له لاحقا أن أهل عنيزة ليسوا معه بل مع ابن </a:t>
            </a:r>
            <a:r>
              <a:rPr lang="ar-SA" sz="2000" b="1" dirty="0" err="1" smtClean="0"/>
              <a:t>سعود.</a:t>
            </a:r>
            <a:r>
              <a:rPr lang="ar-SA" sz="2000" b="1" dirty="0" smtClean="0"/>
              <a:t> ولما علم ابن سعود بتحركات ابن رشيد في القصيم حضر الى عنيزة بأتباعه في منتصف شعبان عام </a:t>
            </a:r>
            <a:r>
              <a:rPr lang="ar-SA" sz="2000" b="1" dirty="0" err="1" smtClean="0"/>
              <a:t>1325هـ</a:t>
            </a:r>
            <a:r>
              <a:rPr lang="ar-SA" sz="2000" b="1" dirty="0" smtClean="0"/>
              <a:t> ،وهاجم سلطان ابن رشيد حول بريدة, فدخل ابن رشيد البلدة  وتحصن </a:t>
            </a:r>
            <a:r>
              <a:rPr lang="ar-SA" sz="2000" b="1" dirty="0" err="1" smtClean="0"/>
              <a:t>فيها.</a:t>
            </a:r>
            <a:r>
              <a:rPr lang="ar-SA" sz="2000" b="1" dirty="0" smtClean="0"/>
              <a:t> </a:t>
            </a:r>
            <a:endParaRPr lang="ar-SA" sz="20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err="1" smtClean="0">
                <a:solidFill>
                  <a:srgbClr val="FF0000"/>
                </a:solidFill>
              </a:rPr>
              <a:t>تابع :</a:t>
            </a:r>
            <a:endParaRPr lang="ar-SA" sz="2800" b="1" dirty="0">
              <a:solidFill>
                <a:srgbClr val="FF0000"/>
              </a:solidFill>
            </a:endParaRPr>
          </a:p>
        </p:txBody>
      </p:sp>
      <p:sp>
        <p:nvSpPr>
          <p:cNvPr id="3" name="عنصر نائب للمحتوى 2"/>
          <p:cNvSpPr>
            <a:spLocks noGrp="1"/>
          </p:cNvSpPr>
          <p:nvPr>
            <p:ph idx="1"/>
          </p:nvPr>
        </p:nvSpPr>
        <p:spPr/>
        <p:txBody>
          <a:bodyPr/>
          <a:lstStyle/>
          <a:p>
            <a:pPr rtl="1"/>
            <a:r>
              <a:rPr lang="ar-SA" sz="2000" b="1" dirty="0" smtClean="0"/>
              <a:t>           وفي صباح اليوم التالي تجددت المناوشات بين الطرفين, وخلالها أقبل </a:t>
            </a:r>
            <a:r>
              <a:rPr lang="ar-SA" sz="2000" b="1" dirty="0" err="1" smtClean="0"/>
              <a:t>الدويش</a:t>
            </a:r>
            <a:r>
              <a:rPr lang="ar-SA" sz="2000" b="1" dirty="0" smtClean="0"/>
              <a:t> مناصرا لابن رشيد وأبا الخيل, فتصدى لهم ابن سعود بأتباعه وهزموهم, وتتبعوهم حتى وصلوا الى مخيم ابن رشيد في الطرفيه واستولوا عليه, وانسحب ابن رشيد وأتباعه الى بريدة, الذين اتفقوا على مهاجمة ابن سعود ليلا في الطرفية فهاجموه لكنه </a:t>
            </a:r>
            <a:r>
              <a:rPr lang="ar-SA" sz="2000" b="1" dirty="0" err="1" smtClean="0"/>
              <a:t>هزمهم.</a:t>
            </a:r>
            <a:r>
              <a:rPr lang="ar-SA" sz="2000" b="1" dirty="0" smtClean="0"/>
              <a:t> وعاد المنهزمون الى بريدة </a:t>
            </a:r>
            <a:r>
              <a:rPr lang="ar-SA" sz="2000" b="1" dirty="0" err="1" smtClean="0"/>
              <a:t>ببنهم</a:t>
            </a:r>
            <a:r>
              <a:rPr lang="ar-SA" sz="2000" b="1" dirty="0" smtClean="0"/>
              <a:t> فئة من شمر بقيادة فيصل </a:t>
            </a:r>
            <a:r>
              <a:rPr lang="ar-SA" sz="2000" b="1" dirty="0" err="1" smtClean="0"/>
              <a:t>الحمود</a:t>
            </a:r>
            <a:r>
              <a:rPr lang="ar-SA" sz="2000" b="1" dirty="0" smtClean="0"/>
              <a:t> بن رشيد, أما الامير سلطان فاتجه شمالا, ثم قرر العودة الى بريدة للدفاع عنها امام ابن </a:t>
            </a:r>
            <a:r>
              <a:rPr lang="ar-SA" sz="2000" b="1" dirty="0" err="1" smtClean="0"/>
              <a:t>سعود.</a:t>
            </a:r>
            <a:r>
              <a:rPr lang="ar-SA" sz="2000" b="1" dirty="0" smtClean="0"/>
              <a:t> </a:t>
            </a:r>
          </a:p>
          <a:p>
            <a:pPr rtl="1"/>
            <a:r>
              <a:rPr lang="ar-SA" sz="2000" b="1" dirty="0" smtClean="0"/>
              <a:t>              ونزل ابن سعود قرب بريدة, وسمح لأتباعه بالإغارة على القرى التابعة لها وأخذ ما يقدرون علية من ثمار نخيلها وممتلكاتها؛ مما اضطر سكان تلك القرى لطلب العفو من ابن سعود فعفا </a:t>
            </a:r>
            <a:r>
              <a:rPr lang="ar-SA" sz="2000" b="1" dirty="0" err="1" smtClean="0"/>
              <a:t>عنهم.</a:t>
            </a:r>
            <a:r>
              <a:rPr lang="ar-SA" sz="2000" b="1" dirty="0" smtClean="0"/>
              <a:t> ثم وصل ابن سعود الى عنيزة اخر شعبان ثم رحل الى الرس, وكان هدفه اخراج سلطان ابن رشيد لمنازلته بعيدا عن بريدة, لكن ابن رشيد لم يخرج بل غادر بريدة الى </a:t>
            </a:r>
            <a:r>
              <a:rPr lang="ar-SA" sz="2000" b="1" dirty="0" err="1" smtClean="0"/>
              <a:t>حائل.</a:t>
            </a:r>
            <a:r>
              <a:rPr lang="ar-SA" sz="2000" b="1" dirty="0" smtClean="0"/>
              <a:t> وقام ابن سعود بغارات وصلت الى اطراف جبل شمر ثم رجع الى الرياض.</a:t>
            </a:r>
            <a:endParaRPr lang="ar-S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2800" dirty="0" smtClean="0">
                <a:solidFill>
                  <a:srgbClr val="FF0000"/>
                </a:solidFill>
              </a:rPr>
              <a:t> </a:t>
            </a:r>
            <a:r>
              <a:rPr lang="ar-SA" sz="2400" b="1" dirty="0" smtClean="0">
                <a:solidFill>
                  <a:srgbClr val="FF0000"/>
                </a:solidFill>
              </a:rPr>
              <a:t>نهاية إمارة أبا </a:t>
            </a:r>
            <a:r>
              <a:rPr lang="ar-SA" sz="2400" b="1" dirty="0" err="1" smtClean="0">
                <a:solidFill>
                  <a:srgbClr val="FF0000"/>
                </a:solidFill>
              </a:rPr>
              <a:t>الخيل :</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pPr rtl="1"/>
            <a:r>
              <a:rPr lang="ar-SA" dirty="0" smtClean="0"/>
              <a:t>       </a:t>
            </a:r>
            <a:r>
              <a:rPr lang="ar-SA" sz="2000" b="1" dirty="0" smtClean="0"/>
              <a:t>أقدم سلطان بن رشيد بالاستيلاء على قافلة لجماعة من أهل بريدة كانت في طريقها إلى الشام؛ فغضبوا عليه وعلى أميرهم المتحالف معه، وازداد عدد المؤيدين للملك عبد العزيز؛ فكتبوا إليه  يحثونه على الحضور </a:t>
            </a:r>
            <a:r>
              <a:rPr lang="ar-SA" sz="2000" b="1" dirty="0" err="1" smtClean="0"/>
              <a:t>إليهم.</a:t>
            </a:r>
            <a:r>
              <a:rPr lang="ar-SA" sz="2000" b="1" dirty="0" smtClean="0"/>
              <a:t> وخرج ابن سعود بأتباعه من الرياض نحو القصيم، ولما وصل عنيزة انتظر فيها أسبوعا حتى مهد أنصاره له الطريق إلى </a:t>
            </a:r>
            <a:r>
              <a:rPr lang="ar-SA" sz="2000" b="1" dirty="0" err="1" smtClean="0"/>
              <a:t>بريدة.</a:t>
            </a:r>
            <a:r>
              <a:rPr lang="ar-SA" sz="2000" b="1" dirty="0" smtClean="0"/>
              <a:t> وعلم ابن سعود أن ابن رشيد خرج من حائل لمنعه من دخول بريدة، فاتجه شمالا لصده عن </a:t>
            </a:r>
            <a:r>
              <a:rPr lang="ar-SA" sz="2000" b="1" dirty="0" err="1" smtClean="0"/>
              <a:t>القصيم.</a:t>
            </a:r>
            <a:r>
              <a:rPr lang="ar-SA" sz="2000" b="1" dirty="0" smtClean="0"/>
              <a:t> ولما وصل إلى </a:t>
            </a:r>
            <a:r>
              <a:rPr lang="ar-SA" sz="2000" b="1" dirty="0" err="1" smtClean="0"/>
              <a:t>الكهفة</a:t>
            </a:r>
            <a:r>
              <a:rPr lang="ar-SA" sz="2000" b="1" dirty="0" smtClean="0"/>
              <a:t> علم عدم صدق ما بلغه؛ فتوجه لمهاجمة </a:t>
            </a:r>
            <a:r>
              <a:rPr lang="ar-SA" sz="2000" b="1" dirty="0" err="1" smtClean="0"/>
              <a:t>برغش</a:t>
            </a:r>
            <a:r>
              <a:rPr lang="ar-SA" sz="2000" b="1" dirty="0" smtClean="0"/>
              <a:t> بن </a:t>
            </a:r>
            <a:r>
              <a:rPr lang="ar-SA" sz="2000" b="1" dirty="0" err="1" smtClean="0"/>
              <a:t>طوالة</a:t>
            </a:r>
            <a:r>
              <a:rPr lang="ar-SA" sz="2000" b="1" dirty="0" smtClean="0"/>
              <a:t> في قرية فيد، ولما اقترب منها طلب منه ابن </a:t>
            </a:r>
            <a:r>
              <a:rPr lang="ar-SA" sz="2000" b="1" dirty="0" err="1" smtClean="0"/>
              <a:t>الطوالة</a:t>
            </a:r>
            <a:r>
              <a:rPr lang="ar-SA" sz="2000" b="1" dirty="0" smtClean="0"/>
              <a:t> الأمان  على أن يكون مواليا له، فوافق ابن </a:t>
            </a:r>
            <a:r>
              <a:rPr lang="ar-SA" sz="2000" b="1" dirty="0" err="1" smtClean="0"/>
              <a:t>سعود.</a:t>
            </a:r>
            <a:r>
              <a:rPr lang="ar-SA" sz="2000" b="1" dirty="0" smtClean="0"/>
              <a:t> واستأذن ابن </a:t>
            </a:r>
            <a:r>
              <a:rPr lang="ar-SA" sz="2000" b="1" dirty="0" err="1" smtClean="0"/>
              <a:t>طوالة</a:t>
            </a:r>
            <a:r>
              <a:rPr lang="ar-SA" sz="2000" b="1" dirty="0" smtClean="0"/>
              <a:t> </a:t>
            </a:r>
            <a:r>
              <a:rPr lang="ar-SA" sz="2000" b="1" dirty="0" smtClean="0"/>
              <a:t>من ابن </a:t>
            </a:r>
            <a:r>
              <a:rPr lang="ar-SA" sz="2000" b="1" dirty="0" smtClean="0"/>
              <a:t>سعود أن يذهب إلى ابن رشيد ليصلح بينهما، فوافق ابن سعود على شرط أن تكون حائل وتوابعها تحت حكم ابن رشيد وباقي نجد تحكم ابن سعود.</a:t>
            </a:r>
          </a:p>
          <a:p>
            <a:pPr rtl="1"/>
            <a:r>
              <a:rPr lang="ar-SA" sz="2000" b="1" dirty="0" smtClean="0"/>
              <a:t>           وأخذت الأمور في بريدة تتغير لصالح ابن سعود وازداد عدد أنصاره فيها، وبالتالي أصبح الظرف مناسبا للتخلص من </a:t>
            </a:r>
            <a:r>
              <a:rPr lang="ar-SA" sz="2000" b="1" dirty="0" err="1" smtClean="0"/>
              <a:t>أميرها.</a:t>
            </a:r>
            <a:r>
              <a:rPr lang="ar-SA" sz="2000" b="1" dirty="0" smtClean="0"/>
              <a:t> وأرسل له أنصاره بأنهم سيكونون بانتظاره مع آذان العشاء ليلة 20 ربيع الثاني </a:t>
            </a:r>
            <a:r>
              <a:rPr lang="ar-SA" sz="2000" b="1" dirty="0" err="1" smtClean="0"/>
              <a:t>1326هـ</a:t>
            </a:r>
            <a:r>
              <a:rPr lang="ar-SA" sz="2000" b="1" dirty="0" smtClean="0"/>
              <a:t> الموافق 21-8- </a:t>
            </a:r>
            <a:r>
              <a:rPr lang="ar-SA" sz="2000" b="1" dirty="0" err="1" smtClean="0"/>
              <a:t>1908م</a:t>
            </a:r>
            <a:r>
              <a:rPr lang="ar-SA" sz="2000" b="1" dirty="0" smtClean="0"/>
              <a:t> عند البوابة الشمالية من البلدة، ولما وصل إليهم فتحوها له، ودخل أتباعه بريدة، فحدثت مناوشات مع أتباع </a:t>
            </a:r>
            <a:r>
              <a:rPr lang="ar-SA" sz="2000" b="1" dirty="0" err="1" smtClean="0"/>
              <a:t>أميرها.</a:t>
            </a:r>
            <a:r>
              <a:rPr lang="ar-SA" sz="2000" b="1" dirty="0" smtClean="0"/>
              <a:t> ثم حاصروا الأمير ومن معه في  قصرها حتى طلب الأمان في اليوم التالي، فمنحه الملك الأمان وسمح له بالذهاب إلى العراق, وعين مكانه في الإمارة أحمد </a:t>
            </a:r>
            <a:r>
              <a:rPr lang="ar-SA" sz="2000" b="1" dirty="0" err="1" smtClean="0"/>
              <a:t>السديري.</a:t>
            </a:r>
            <a:r>
              <a:rPr lang="ar-SA" sz="2000" b="1" dirty="0" smtClean="0"/>
              <a:t> ومنذ ذلك التاريخ استقرت الأوضاع في بريدة وتوابعها تحت حكم </a:t>
            </a:r>
            <a:r>
              <a:rPr lang="ar-SA" sz="2000" b="1" dirty="0" smtClean="0"/>
              <a:t>الملك عبد </a:t>
            </a:r>
            <a:r>
              <a:rPr lang="ar-SA" sz="2000" b="1" dirty="0" smtClean="0"/>
              <a:t>العزيز آل </a:t>
            </a:r>
            <a:r>
              <a:rPr lang="ar-SA" sz="2000" b="1" dirty="0" err="1" smtClean="0"/>
              <a:t>سعود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4"/>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2"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4"/>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2"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7570</TotalTime>
  <Words>1738</Words>
  <Application>Microsoft Office PowerPoint</Application>
  <PresentationFormat>A4 Paper (210x297 mm)‎</PresentationFormat>
  <Paragraphs>39</Paragraphs>
  <Slides>11</Slides>
  <Notes>2</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                  المحاضرة الخامسة</vt:lpstr>
      <vt:lpstr>:معركة روضة مهنا </vt:lpstr>
      <vt:lpstr>تابع:</vt:lpstr>
      <vt:lpstr>القصيم بين سنتي 1324- 1326هـ</vt:lpstr>
      <vt:lpstr>رحيل القوات العثمانية عن القصيم :</vt:lpstr>
      <vt:lpstr>تابع :</vt:lpstr>
      <vt:lpstr> القصيم بعد رحيل القوات العثمانية:</vt:lpstr>
      <vt:lpstr>تابع :</vt:lpstr>
      <vt:lpstr> نهاية إمارة أبا الخيل :</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nmomani</cp:lastModifiedBy>
  <cp:revision>1041</cp:revision>
  <dcterms:created xsi:type="dcterms:W3CDTF">2009-10-14T19:14:34Z</dcterms:created>
  <dcterms:modified xsi:type="dcterms:W3CDTF">2012-10-06T10:24:01Z</dcterms:modified>
</cp:coreProperties>
</file>