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41"/>
  </p:notesMasterIdLst>
  <p:sldIdLst>
    <p:sldId id="256" r:id="rId2"/>
    <p:sldId id="257" r:id="rId3"/>
    <p:sldId id="302" r:id="rId4"/>
    <p:sldId id="323" r:id="rId5"/>
    <p:sldId id="322" r:id="rId6"/>
    <p:sldId id="321" r:id="rId7"/>
    <p:sldId id="320" r:id="rId8"/>
    <p:sldId id="319" r:id="rId9"/>
    <p:sldId id="318" r:id="rId10"/>
    <p:sldId id="317" r:id="rId11"/>
    <p:sldId id="316" r:id="rId12"/>
    <p:sldId id="315" r:id="rId13"/>
    <p:sldId id="314" r:id="rId14"/>
    <p:sldId id="328" r:id="rId15"/>
    <p:sldId id="313" r:id="rId16"/>
    <p:sldId id="331" r:id="rId17"/>
    <p:sldId id="330" r:id="rId18"/>
    <p:sldId id="329" r:id="rId19"/>
    <p:sldId id="312" r:id="rId20"/>
    <p:sldId id="311" r:id="rId21"/>
    <p:sldId id="310" r:id="rId22"/>
    <p:sldId id="309" r:id="rId23"/>
    <p:sldId id="308" r:id="rId24"/>
    <p:sldId id="307" r:id="rId25"/>
    <p:sldId id="306" r:id="rId26"/>
    <p:sldId id="305" r:id="rId27"/>
    <p:sldId id="304" r:id="rId28"/>
    <p:sldId id="303" r:id="rId29"/>
    <p:sldId id="301" r:id="rId30"/>
    <p:sldId id="300" r:id="rId31"/>
    <p:sldId id="327" r:id="rId32"/>
    <p:sldId id="326" r:id="rId33"/>
    <p:sldId id="325" r:id="rId34"/>
    <p:sldId id="324" r:id="rId35"/>
    <p:sldId id="332" r:id="rId36"/>
    <p:sldId id="333" r:id="rId37"/>
    <p:sldId id="334" r:id="rId38"/>
    <p:sldId id="335" r:id="rId39"/>
    <p:sldId id="266" r:id="rId4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519" autoAdjust="0"/>
    <p:restoredTop sz="94664" autoAdjust="0"/>
  </p:normalViewPr>
  <p:slideViewPr>
    <p:cSldViewPr>
      <p:cViewPr>
        <p:scale>
          <a:sx n="60" d="100"/>
          <a:sy n="60" d="100"/>
        </p:scale>
        <p:origin x="-2838" y="-1458"/>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xfrm>
            <a:off x="4927600" y="6356350"/>
            <a:ext cx="482600" cy="365125"/>
          </a:xfrm>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3" name="Title 1"/>
          <p:cNvSpPr txBox="1">
            <a:spLocks/>
          </p:cNvSpPr>
          <p:nvPr/>
        </p:nvSpPr>
        <p:spPr bwMode="auto">
          <a:xfrm>
            <a:off x="12262" y="1871663"/>
            <a:ext cx="6172200" cy="4533900"/>
          </a:xfrm>
          <a:prstGeom prst="rect">
            <a:avLst/>
          </a:prstGeom>
          <a:noFill/>
          <a:ln w="9525">
            <a:noFill/>
            <a:miter lim="800000"/>
            <a:headEnd/>
            <a:tailEnd/>
          </a:ln>
        </p:spPr>
        <p:txBody>
          <a:bodyPr anchor="ct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ar-EG" sz="3700" b="1" dirty="0" smtClean="0">
                <a:solidFill>
                  <a:schemeClr val="accent1">
                    <a:lumMod val="50000"/>
                  </a:schemeClr>
                </a:solidFill>
                <a:latin typeface="AYM Wadiy S_U normal."/>
                <a:cs typeface="Times New Roman" pitchFamily="18" charset="0"/>
              </a:rPr>
              <a:t>اس</a:t>
            </a:r>
            <a:r>
              <a:rPr lang="ar-SA" sz="3700" b="1" dirty="0" smtClean="0">
                <a:solidFill>
                  <a:schemeClr val="accent1">
                    <a:lumMod val="50000"/>
                  </a:schemeClr>
                </a:solidFill>
                <a:latin typeface="AYM Wadiy S_U normal."/>
                <a:cs typeface="Times New Roman" pitchFamily="18" charset="0"/>
              </a:rPr>
              <a:t>ـ</a:t>
            </a:r>
            <a:r>
              <a:rPr lang="ar-EG" sz="3700" b="1" dirty="0" smtClean="0">
                <a:solidFill>
                  <a:schemeClr val="accent1">
                    <a:lumMod val="50000"/>
                  </a:schemeClr>
                </a:solidFill>
                <a:latin typeface="AYM Wadiy S_U normal."/>
                <a:cs typeface="Times New Roman" pitchFamily="18" charset="0"/>
              </a:rPr>
              <a:t>م الم</a:t>
            </a:r>
            <a:r>
              <a:rPr lang="ar-SA" sz="3700" b="1" dirty="0" smtClean="0">
                <a:solidFill>
                  <a:schemeClr val="accent1">
                    <a:lumMod val="50000"/>
                  </a:schemeClr>
                </a:solidFill>
                <a:latin typeface="AYM Wadiy S_U normal."/>
                <a:cs typeface="Times New Roman" pitchFamily="18" charset="0"/>
              </a:rPr>
              <a:t>ـ</a:t>
            </a:r>
            <a:r>
              <a:rPr lang="ar-EG" sz="3700" b="1" dirty="0" smtClean="0">
                <a:solidFill>
                  <a:schemeClr val="accent1">
                    <a:lumMod val="50000"/>
                  </a:schemeClr>
                </a:solidFill>
                <a:latin typeface="AYM Wadiy S_U normal."/>
                <a:cs typeface="Times New Roman" pitchFamily="18" charset="0"/>
              </a:rPr>
              <a:t>ق</a:t>
            </a:r>
            <a:r>
              <a:rPr lang="ar-SA" sz="3700" b="1" dirty="0" smtClean="0">
                <a:solidFill>
                  <a:schemeClr val="accent1">
                    <a:lumMod val="50000"/>
                  </a:schemeClr>
                </a:solidFill>
                <a:latin typeface="AYM Wadiy S_U normal."/>
                <a:cs typeface="Times New Roman" pitchFamily="18" charset="0"/>
              </a:rPr>
              <a:t>ـ</a:t>
            </a:r>
            <a:r>
              <a:rPr lang="ar-EG" sz="3700" b="1" dirty="0" err="1" smtClean="0">
                <a:solidFill>
                  <a:schemeClr val="accent1">
                    <a:lumMod val="50000"/>
                  </a:schemeClr>
                </a:solidFill>
                <a:latin typeface="AYM Wadiy S_U normal."/>
                <a:cs typeface="Times New Roman" pitchFamily="18" charset="0"/>
              </a:rPr>
              <a:t>رر</a:t>
            </a:r>
            <a:endParaRPr lang="ar-SA" sz="3700" b="1" dirty="0" smtClean="0">
              <a:solidFill>
                <a:schemeClr val="accent1">
                  <a:lumMod val="50000"/>
                </a:schemeClr>
              </a:solidFill>
              <a:latin typeface="AYM Wadiy S_U normal."/>
              <a:cs typeface="Times New Roman" pitchFamily="18" charset="0"/>
            </a:endParaRPr>
          </a:p>
          <a:p>
            <a:pPr algn="ctr"/>
            <a:endParaRPr lang="ar-SA" sz="1400" b="1" dirty="0">
              <a:solidFill>
                <a:schemeClr val="accent1">
                  <a:lumMod val="50000"/>
                </a:schemeClr>
              </a:solidFill>
              <a:latin typeface="AYM Wadiy S_U normal."/>
              <a:cs typeface="Times New Roman" pitchFamily="18" charset="0"/>
            </a:endParaRPr>
          </a:p>
          <a:p>
            <a:pPr algn="ctr"/>
            <a:r>
              <a:rPr lang="ar-SA" sz="6000" b="1" dirty="0" smtClean="0">
                <a:solidFill>
                  <a:srgbClr val="7F7F7F"/>
                </a:solidFill>
                <a:latin typeface="Calibri" pitchFamily="34" charset="0"/>
                <a:cs typeface="DecoType Naskh Special" pitchFamily="2" charset="-78"/>
              </a:rPr>
              <a:t>تاريخ التعليم في الدولة الإسلامية</a:t>
            </a:r>
            <a:endParaRPr lang="ar-SA" sz="1400" b="1" dirty="0">
              <a:solidFill>
                <a:srgbClr val="7F7F7F"/>
              </a:solidFill>
              <a:latin typeface="Calibri" pitchFamily="34" charset="0"/>
              <a:cs typeface="DecoType Naskh Special" pitchFamily="2" charset="-78"/>
            </a:endParaRPr>
          </a:p>
          <a:p>
            <a:pPr algn="ctr"/>
            <a:r>
              <a:rPr lang="ar-SA" sz="6000" b="1" dirty="0" smtClean="0">
                <a:solidFill>
                  <a:srgbClr val="7F7F7F"/>
                </a:solidFill>
                <a:latin typeface="Calibri" pitchFamily="34" charset="0"/>
                <a:cs typeface="DecoType Naskh Special" pitchFamily="2" charset="-78"/>
              </a:rPr>
              <a:t>د. زيــد أبو الحــاج</a:t>
            </a:r>
            <a:endParaRPr lang="en-US" sz="6000" b="1" dirty="0">
              <a:solidFill>
                <a:srgbClr val="7F7F7F"/>
              </a:solidFill>
              <a:latin typeface="Calibri" pitchFamily="34" charset="0"/>
              <a:cs typeface="DecoType Naskh Special"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3048000"/>
          </a:xfrm>
        </p:spPr>
        <p:txBody>
          <a:bodyPr/>
          <a:lstStyle/>
          <a:p>
            <a:pPr rtl="1" eaLnBrk="1" hangingPunct="1"/>
            <a:r>
              <a:rPr lang="ar-SA" b="1" spc="-150" dirty="0" smtClean="0">
                <a:solidFill>
                  <a:srgbClr val="376092"/>
                </a:solidFill>
                <a:latin typeface="ae_AlMateen" pitchFamily="2" charset="-78"/>
                <a:cs typeface="ae_AlMateen" pitchFamily="2" charset="-78"/>
              </a:rPr>
              <a:t>المحاضرة الثامنة</a:t>
            </a:r>
            <a:br>
              <a:rPr lang="ar-SA" b="1" spc="-150" dirty="0" smtClean="0">
                <a:solidFill>
                  <a:srgbClr val="376092"/>
                </a:solidFill>
                <a:latin typeface="ae_AlMateen" pitchFamily="2" charset="-78"/>
                <a:cs typeface="ae_AlMateen" pitchFamily="2" charset="-78"/>
              </a:rPr>
            </a:br>
            <a:r>
              <a:rPr lang="ar-SA" b="1" spc="-150" dirty="0" smtClean="0">
                <a:solidFill>
                  <a:srgbClr val="376092"/>
                </a:solidFill>
                <a:latin typeface="ae_AlMateen" pitchFamily="2" charset="-78"/>
                <a:cs typeface="ae_AlMateen" pitchFamily="2" charset="-78"/>
              </a:rPr>
              <a:t/>
            </a:r>
            <a:br>
              <a:rPr lang="ar-SA" b="1" spc="-150" dirty="0" smtClean="0">
                <a:solidFill>
                  <a:srgbClr val="376092"/>
                </a:solidFill>
                <a:latin typeface="ae_AlMateen" pitchFamily="2" charset="-78"/>
                <a:cs typeface="ae_AlMateen" pitchFamily="2" charset="-78"/>
              </a:rPr>
            </a:br>
            <a:r>
              <a:rPr lang="ar-SA" b="1" spc="-150" dirty="0" smtClean="0">
                <a:solidFill>
                  <a:srgbClr val="376092"/>
                </a:solidFill>
                <a:latin typeface="ae_AlMateen" pitchFamily="2" charset="-78"/>
                <a:cs typeface="ae_AlMateen" pitchFamily="2" charset="-78"/>
              </a:rPr>
              <a:t>المدرسة النظامية والمدرسة المستنصرية</a:t>
            </a:r>
            <a:endParaRPr lang="en-US" b="1"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200" b="1" dirty="0"/>
              <a:t>المدرسة النظامية </a:t>
            </a:r>
            <a:endParaRPr lang="ar-SA" sz="3200" b="1" dirty="0"/>
          </a:p>
        </p:txBody>
      </p:sp>
      <p:sp>
        <p:nvSpPr>
          <p:cNvPr id="3" name="عنصر نائب للمحتوى 2"/>
          <p:cNvSpPr>
            <a:spLocks noGrp="1"/>
          </p:cNvSpPr>
          <p:nvPr>
            <p:ph idx="1"/>
          </p:nvPr>
        </p:nvSpPr>
        <p:spPr>
          <a:xfrm>
            <a:off x="152400" y="1371600"/>
            <a:ext cx="9448800" cy="5334000"/>
          </a:xfrm>
        </p:spPr>
        <p:txBody>
          <a:bodyPr/>
          <a:lstStyle/>
          <a:p>
            <a:pPr rtl="1"/>
            <a:r>
              <a:rPr lang="ar-SA" b="1" dirty="0" smtClean="0"/>
              <a:t>أسس </a:t>
            </a:r>
            <a:r>
              <a:rPr lang="ar-SA" b="1" dirty="0"/>
              <a:t>هذه المدرسة نظام الملك الوزير السلجوقي عام 457هـ / 1067 م. </a:t>
            </a:r>
            <a:r>
              <a:rPr lang="ar-SA" b="1" dirty="0" smtClean="0"/>
              <a:t>وكان </a:t>
            </a:r>
            <a:r>
              <a:rPr lang="ar-SA" b="1" dirty="0"/>
              <a:t>موقعها على نهر دجلة ببغداد بين باب </a:t>
            </a:r>
            <a:r>
              <a:rPr lang="ar-SA" b="1" dirty="0" err="1"/>
              <a:t>الأزاج</a:t>
            </a:r>
            <a:r>
              <a:rPr lang="ar-SA" b="1" dirty="0"/>
              <a:t> وباب </a:t>
            </a:r>
            <a:r>
              <a:rPr lang="ar-SA" b="1" dirty="0" err="1"/>
              <a:t>الباسلية</a:t>
            </a:r>
            <a:r>
              <a:rPr lang="ar-SA" b="1" dirty="0"/>
              <a:t>. </a:t>
            </a:r>
            <a:endParaRPr lang="en-US" b="1" dirty="0"/>
          </a:p>
          <a:p>
            <a:pPr rtl="1"/>
            <a:r>
              <a:rPr lang="ar-SA" b="1" dirty="0"/>
              <a:t>ولقد أنفق نظام الملك على بنائها </a:t>
            </a:r>
            <a:r>
              <a:rPr lang="ar-SA" b="1" dirty="0">
                <a:solidFill>
                  <a:srgbClr val="0070C0"/>
                </a:solidFill>
              </a:rPr>
              <a:t>مائتي ألف دينار</a:t>
            </a:r>
            <a:r>
              <a:rPr lang="ar-SA" b="1" dirty="0"/>
              <a:t>، </a:t>
            </a:r>
            <a:r>
              <a:rPr lang="ar-SA" b="1" dirty="0" smtClean="0"/>
              <a:t>وبنى </a:t>
            </a:r>
            <a:r>
              <a:rPr lang="ar-SA" b="1" dirty="0"/>
              <a:t>حولها أسواقاً تكون وقفاً </a:t>
            </a:r>
            <a:r>
              <a:rPr lang="ar-SA" b="1" dirty="0" smtClean="0"/>
              <a:t>عليها.</a:t>
            </a:r>
            <a:r>
              <a:rPr lang="ar-SA" b="1" strike="sngStrike" dirty="0" smtClean="0"/>
              <a:t> </a:t>
            </a:r>
            <a:endParaRPr lang="en-US" b="1" dirty="0"/>
          </a:p>
          <a:p>
            <a:pPr rtl="1"/>
            <a:r>
              <a:rPr lang="ar-SA" b="1" dirty="0"/>
              <a:t>ولقد اتخذت المدرسة في بنائها شكلا </a:t>
            </a:r>
            <a:r>
              <a:rPr lang="ar-SA" b="1" dirty="0">
                <a:solidFill>
                  <a:srgbClr val="0070C0"/>
                </a:solidFill>
              </a:rPr>
              <a:t>رباعي الأضلاع</a:t>
            </a:r>
            <a:r>
              <a:rPr lang="ar-SA" b="1" dirty="0"/>
              <a:t>، وهي على قاعات لها قباب، تحيط بصحن في وسطها، </a:t>
            </a:r>
            <a:r>
              <a:rPr lang="ar-SA" b="1" dirty="0" smtClean="0"/>
              <a:t>وفي </a:t>
            </a:r>
            <a:r>
              <a:rPr lang="ar-SA" b="1" dirty="0"/>
              <a:t>الجانب المواجه للقبلة يوجد المصلى، وبه المنبر، </a:t>
            </a:r>
            <a:r>
              <a:rPr lang="ar-SA" b="1" dirty="0" smtClean="0"/>
              <a:t>وفي </a:t>
            </a:r>
            <a:r>
              <a:rPr lang="ar-SA" b="1" dirty="0"/>
              <a:t>الأروقة الملحقة بالمبنى كانت توجد أماكن لنوم الدارسين. </a:t>
            </a:r>
            <a:r>
              <a:rPr lang="ar-SA" b="1" dirty="0" smtClean="0"/>
              <a:t>كما </a:t>
            </a:r>
            <a:r>
              <a:rPr lang="ar-SA" b="1" dirty="0"/>
              <a:t>ألحق بها أيضا دورات مياه ومطبخ ومخازن، وحجرات الدراسة تحيط بصحن </a:t>
            </a:r>
            <a:r>
              <a:rPr lang="ar-SA" b="1" dirty="0" smtClean="0"/>
              <a:t>المدرسة. </a:t>
            </a:r>
            <a:r>
              <a:rPr lang="ar-SA" b="1" dirty="0" smtClean="0">
                <a:solidFill>
                  <a:srgbClr val="0070C0"/>
                </a:solidFill>
              </a:rPr>
              <a:t>وألحق </a:t>
            </a:r>
            <a:r>
              <a:rPr lang="ar-SA" b="1" dirty="0">
                <a:solidFill>
                  <a:srgbClr val="0070C0"/>
                </a:solidFill>
              </a:rPr>
              <a:t>بالمدرسة مكتبة</a:t>
            </a:r>
            <a:r>
              <a:rPr lang="ar-SA" b="1" dirty="0" smtClean="0"/>
              <a:t>.</a:t>
            </a:r>
          </a:p>
          <a:p>
            <a:pPr rtl="1"/>
            <a:r>
              <a:rPr lang="ar-SA" b="1" dirty="0" smtClean="0"/>
              <a:t> </a:t>
            </a:r>
            <a:endParaRPr lang="en-US" b="1" dirty="0"/>
          </a:p>
          <a:p>
            <a:pPr rtl="1"/>
            <a:endParaRPr lang="en-US" b="1" dirty="0"/>
          </a:p>
          <a:p>
            <a:pPr rtl="1"/>
            <a:r>
              <a:rPr lang="ar-SA" b="1" dirty="0"/>
              <a:t> </a:t>
            </a:r>
            <a:endParaRPr lang="en-US" b="1" dirty="0"/>
          </a:p>
          <a:p>
            <a:pPr rtl="1"/>
            <a:r>
              <a:rPr lang="ar-SA" b="1" dirty="0"/>
              <a:t/>
            </a:r>
            <a:br>
              <a:rPr lang="ar-SA" b="1" dirty="0"/>
            </a:br>
            <a:endParaRPr lang="en-US" b="1" dirty="0"/>
          </a:p>
          <a:p>
            <a:pPr rtl="1"/>
            <a:endParaRPr lang="ar-SA" b="1" dirty="0"/>
          </a:p>
        </p:txBody>
      </p:sp>
    </p:spTree>
    <p:extLst>
      <p:ext uri="{BB962C8B-B14F-4D97-AF65-F5344CB8AC3E}">
        <p14:creationId xmlns:p14="http://schemas.microsoft.com/office/powerpoint/2010/main" val="1859126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ولقد توالت الحروب على بغداد، فأهمل أمر النظامية حتى اندثرت في مطلع القرن التاسع الهجري / الخامس عشر الميلادي، </a:t>
            </a:r>
            <a:endParaRPr lang="en-US" b="1" dirty="0"/>
          </a:p>
          <a:p>
            <a:pPr rtl="1"/>
            <a:r>
              <a:rPr lang="ar-SA" b="1" dirty="0"/>
              <a:t>وصار موقعها </a:t>
            </a:r>
            <a:r>
              <a:rPr lang="ar-SA" b="1" dirty="0" smtClean="0"/>
              <a:t>أحد الأحياء الكبيرة في بغداد</a:t>
            </a:r>
            <a:r>
              <a:rPr lang="ar-SA" b="1" dirty="0"/>
              <a:t>، وبقي إيوان بابها حتى عام1332هـ / 1914 م. </a:t>
            </a:r>
            <a:endParaRPr lang="en-US" b="1" dirty="0"/>
          </a:p>
        </p:txBody>
      </p:sp>
    </p:spTree>
    <p:extLst>
      <p:ext uri="{BB962C8B-B14F-4D97-AF65-F5344CB8AC3E}">
        <p14:creationId xmlns:p14="http://schemas.microsoft.com/office/powerpoint/2010/main" val="3132792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أهداف المدرسة </a:t>
            </a:r>
            <a:endParaRPr lang="en-US" b="1" dirty="0"/>
          </a:p>
          <a:p>
            <a:pPr rtl="1"/>
            <a:r>
              <a:rPr lang="ar-SA" b="1" dirty="0"/>
              <a:t>هدفت المدرسة النظامية منذ نشأتها الأولى لإزالة آثار الأفكار </a:t>
            </a:r>
            <a:r>
              <a:rPr lang="ar-SA" b="1" strike="sngStrike" dirty="0"/>
              <a:t>الشيعية</a:t>
            </a:r>
            <a:r>
              <a:rPr lang="ar-SA" b="1" dirty="0"/>
              <a:t> التي خلفها البويهيون والفاطميون إبان حكمهم. </a:t>
            </a:r>
            <a:endParaRPr lang="en-US" b="1" dirty="0"/>
          </a:p>
          <a:p>
            <a:pPr rtl="1"/>
            <a:r>
              <a:rPr lang="ar-SA" b="1" dirty="0"/>
              <a:t>ومن ثم كان التعليم الديني استنادا إلى المذهب السني، وحسب قانون الوقف نشر المذهب الشافعي. وكان نص الوقفية يؤكد على أن كل من يعمل بالمدرسة يجب أن يكون شافعياً. </a:t>
            </a:r>
            <a:endParaRPr lang="en-US" b="1" dirty="0"/>
          </a:p>
        </p:txBody>
      </p:sp>
    </p:spTree>
    <p:extLst>
      <p:ext uri="{BB962C8B-B14F-4D97-AF65-F5344CB8AC3E}">
        <p14:creationId xmlns:p14="http://schemas.microsoft.com/office/powerpoint/2010/main" val="800785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200" b="1" dirty="0"/>
              <a:t>طلبة المدرسة </a:t>
            </a:r>
            <a:endParaRPr lang="ar-SA" sz="3200" dirty="0"/>
          </a:p>
        </p:txBody>
      </p:sp>
      <p:sp>
        <p:nvSpPr>
          <p:cNvPr id="3" name="عنصر نائب للمحتوى 2"/>
          <p:cNvSpPr>
            <a:spLocks noGrp="1"/>
          </p:cNvSpPr>
          <p:nvPr>
            <p:ph idx="1"/>
          </p:nvPr>
        </p:nvSpPr>
        <p:spPr>
          <a:xfrm>
            <a:off x="304800" y="1371600"/>
            <a:ext cx="9144000" cy="5029200"/>
          </a:xfrm>
        </p:spPr>
        <p:txBody>
          <a:bodyPr/>
          <a:lstStyle/>
          <a:p>
            <a:pPr rtl="1"/>
            <a:r>
              <a:rPr lang="ar-SA" b="1" dirty="0" smtClean="0"/>
              <a:t>كان </a:t>
            </a:r>
            <a:r>
              <a:rPr lang="ar-SA" b="1" dirty="0"/>
              <a:t>عدد الطلاب في النظامية محدودا، إذ اعتاد الطلبة على ارتياد المساجد لتلقي علومهم الأساسية. </a:t>
            </a:r>
            <a:endParaRPr lang="en-US" b="1" dirty="0"/>
          </a:p>
          <a:p>
            <a:pPr rtl="1"/>
            <a:r>
              <a:rPr lang="ar-SA" b="1" dirty="0"/>
              <a:t>وكان الطلبة يجلسون القرفصاء أثناء الدرس، مستخدمين الركبة كقمطر للكتابة والأوراق في اليد اليسرى، بينما في اليد اليمنى القلم. وكانت الدفاتر التي يدون فيها المعلومات تقوم مقام الكتاب المدرسي. </a:t>
            </a:r>
            <a:endParaRPr lang="en-US" b="1" dirty="0"/>
          </a:p>
          <a:p>
            <a:pPr rtl="1"/>
            <a:r>
              <a:rPr lang="ar-SA" b="1" dirty="0"/>
              <a:t>وعن أمور معاشهم فقد وفرت لهم النظامية المسكن والمأكل في المدرسة، </a:t>
            </a:r>
            <a:endParaRPr lang="en-US" b="1" dirty="0"/>
          </a:p>
          <a:p>
            <a:pPr rtl="1"/>
            <a:r>
              <a:rPr lang="ar-SA" b="1" dirty="0"/>
              <a:t>وكذلك كان ينالهم دائما نصيب من الأوقاف التي توقف على المدرسة،</a:t>
            </a:r>
            <a:endParaRPr lang="en-US" b="1" dirty="0"/>
          </a:p>
          <a:p>
            <a:pPr rtl="1"/>
            <a:r>
              <a:rPr lang="ar-SA" b="1" dirty="0"/>
              <a:t> </a:t>
            </a:r>
            <a:endParaRPr lang="en-US" b="1" dirty="0"/>
          </a:p>
          <a:p>
            <a:endParaRPr lang="ar-SA" dirty="0"/>
          </a:p>
          <a:p>
            <a:endParaRPr lang="ar-SA" dirty="0"/>
          </a:p>
        </p:txBody>
      </p:sp>
    </p:spTree>
    <p:extLst>
      <p:ext uri="{BB962C8B-B14F-4D97-AF65-F5344CB8AC3E}">
        <p14:creationId xmlns:p14="http://schemas.microsoft.com/office/powerpoint/2010/main" val="3692794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ولقد تخرج من النظامية عدد من العلماء الذين نالوا شهرة بعد ذلك منهم: </a:t>
            </a:r>
            <a:endParaRPr lang="en-US" b="1" dirty="0"/>
          </a:p>
          <a:p>
            <a:pPr rtl="1"/>
            <a:r>
              <a:rPr lang="ar-SA" b="1" dirty="0"/>
              <a:t>ابن عساكر، </a:t>
            </a:r>
            <a:r>
              <a:rPr lang="ar-SA" b="1" dirty="0" smtClean="0"/>
              <a:t>المؤرخ المشهور</a:t>
            </a:r>
            <a:endParaRPr lang="en-US" b="1" dirty="0"/>
          </a:p>
          <a:p>
            <a:pPr rtl="1"/>
            <a:r>
              <a:rPr lang="ar-SA" b="1" dirty="0"/>
              <a:t>والعز </a:t>
            </a:r>
            <a:r>
              <a:rPr lang="ar-SA" b="1" dirty="0" smtClean="0"/>
              <a:t>بن </a:t>
            </a:r>
            <a:r>
              <a:rPr lang="ar-SA" b="1" dirty="0"/>
              <a:t>عبد السلام، </a:t>
            </a:r>
            <a:r>
              <a:rPr lang="ar-SA" b="1" dirty="0" smtClean="0"/>
              <a:t>الفقيه الكبير</a:t>
            </a:r>
            <a:endParaRPr lang="en-US" b="1" dirty="0"/>
          </a:p>
          <a:p>
            <a:pPr rtl="1"/>
            <a:r>
              <a:rPr lang="ar-SA" b="1" dirty="0"/>
              <a:t>وابن رافع الأسدي الذي درس بالنظامية ثم عين معيدا بها. </a:t>
            </a:r>
            <a:endParaRPr lang="en-US" b="1" dirty="0"/>
          </a:p>
          <a:p>
            <a:pPr rtl="1"/>
            <a:r>
              <a:rPr lang="ar-SA" b="1" dirty="0"/>
              <a:t>وأبو علي ابن منصور الخطيب المعروف </a:t>
            </a:r>
            <a:r>
              <a:rPr lang="ar-SA" b="1" dirty="0" smtClean="0"/>
              <a:t>(بالأجل) </a:t>
            </a:r>
            <a:r>
              <a:rPr lang="ar-SA" b="1" dirty="0"/>
              <a:t>الذي أصبح مدرسا بها. </a:t>
            </a:r>
            <a:endParaRPr lang="en-US" b="1" dirty="0"/>
          </a:p>
          <a:p>
            <a:pPr rtl="1"/>
            <a:r>
              <a:rPr lang="ar-SA" b="1" dirty="0"/>
              <a:t> </a:t>
            </a:r>
            <a:endParaRPr lang="en-US" b="1" dirty="0"/>
          </a:p>
          <a:p>
            <a:endParaRPr lang="ar-SA" dirty="0"/>
          </a:p>
        </p:txBody>
      </p:sp>
    </p:spTree>
    <p:extLst>
      <p:ext uri="{BB962C8B-B14F-4D97-AF65-F5344CB8AC3E}">
        <p14:creationId xmlns:p14="http://schemas.microsoft.com/office/powerpoint/2010/main" val="1308885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533400" y="1447800"/>
            <a:ext cx="8915400" cy="5029200"/>
          </a:xfrm>
        </p:spPr>
        <p:txBody>
          <a:bodyPr/>
          <a:lstStyle/>
          <a:p>
            <a:pPr rtl="1"/>
            <a:r>
              <a:rPr lang="ar-SA" b="1" dirty="0"/>
              <a:t>(ما يميز أساتذة المدرسة)</a:t>
            </a:r>
            <a:endParaRPr lang="en-US" b="1" dirty="0"/>
          </a:p>
          <a:p>
            <a:pPr rtl="1"/>
            <a:r>
              <a:rPr lang="ar-SA" b="1" dirty="0"/>
              <a:t>ضمت المدرسة النظامية مدرسون على ثلاث طبقات، هم المدرسون وكان لكل واحد منهم نائبان، ثم المعيدون الذين يعيدون الدرس، والوعاظ. </a:t>
            </a:r>
            <a:endParaRPr lang="en-US" b="1" dirty="0"/>
          </a:p>
          <a:p>
            <a:pPr rtl="1"/>
            <a:r>
              <a:rPr lang="ar-SA" b="1" dirty="0"/>
              <a:t>كان الأساتذة يعينون بها نظير مرتبات تدفع لهم، وبذلك كانت النظامية أول معهد علمي يتقاضى معلموه أجرا على تعليم العلوم. </a:t>
            </a:r>
            <a:endParaRPr lang="en-US" b="1" dirty="0"/>
          </a:p>
          <a:p>
            <a:pPr rtl="1"/>
            <a:r>
              <a:rPr lang="ar-SA" b="1" dirty="0"/>
              <a:t>وكان لكل مدرس على الأقل مساعد، </a:t>
            </a:r>
            <a:endParaRPr lang="en-US" b="1" dirty="0"/>
          </a:p>
          <a:p>
            <a:pPr rtl="1"/>
            <a:r>
              <a:rPr lang="ar-SA" b="1" dirty="0"/>
              <a:t>وإلى جانب أعضاء هيئة التدريس كان يوجد عدد من الكتبة والخدم، فضلا عن أمين المكتبة ومسجل وإمام لمصلى المدرسة. </a:t>
            </a:r>
            <a:endParaRPr lang="en-US" b="1" dirty="0"/>
          </a:p>
          <a:p>
            <a:endParaRPr lang="ar-SA" dirty="0"/>
          </a:p>
        </p:txBody>
      </p:sp>
    </p:spTree>
    <p:extLst>
      <p:ext uri="{BB962C8B-B14F-4D97-AF65-F5344CB8AC3E}">
        <p14:creationId xmlns:p14="http://schemas.microsoft.com/office/powerpoint/2010/main" val="365716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533400" y="1447800"/>
            <a:ext cx="8915400" cy="4953000"/>
          </a:xfrm>
        </p:spPr>
        <p:txBody>
          <a:bodyPr/>
          <a:lstStyle/>
          <a:p>
            <a:pPr rtl="1"/>
            <a:r>
              <a:rPr lang="ar-SA" b="1" dirty="0"/>
              <a:t>وكان المدرسون والمعيدون والوعاظ وأمناء المكتبة من أكابر علماء عهدهم، فمن العلماء الذين درسوا في النظامية </a:t>
            </a:r>
            <a:endParaRPr lang="en-US" b="1" dirty="0"/>
          </a:p>
          <a:p>
            <a:pPr rtl="1"/>
            <a:r>
              <a:rPr lang="ar-SA" b="1" dirty="0"/>
              <a:t>الإمام قطب الدين الشيرازي وهو أول من درس فيها، </a:t>
            </a:r>
            <a:endParaRPr lang="en-US" b="1" dirty="0"/>
          </a:p>
          <a:p>
            <a:pPr rtl="1"/>
            <a:r>
              <a:rPr lang="ar-SA" b="1" dirty="0"/>
              <a:t>والإمام الغزالي ودرس بها أربع سنوات ما بين عام 484هـ / 1095 م. إلى 488هـ / 1099 م. </a:t>
            </a:r>
            <a:endParaRPr lang="en-US" b="1" dirty="0"/>
          </a:p>
          <a:p>
            <a:pPr rtl="1"/>
            <a:r>
              <a:rPr lang="ar-SA" b="1" dirty="0"/>
              <a:t>والإمام الجويني، </a:t>
            </a:r>
            <a:r>
              <a:rPr lang="ar-SA" b="1" dirty="0" smtClean="0"/>
              <a:t>وأبو </a:t>
            </a:r>
            <a:r>
              <a:rPr lang="ar-SA" b="1" dirty="0"/>
              <a:t>نصر الصباغ، </a:t>
            </a:r>
            <a:r>
              <a:rPr lang="ar-SA" b="1" dirty="0" smtClean="0"/>
              <a:t>وأبو </a:t>
            </a:r>
            <a:r>
              <a:rPr lang="ar-SA" b="1" dirty="0"/>
              <a:t>القاسم </a:t>
            </a:r>
            <a:r>
              <a:rPr lang="ar-SA" b="1" dirty="0" err="1"/>
              <a:t>الدبوسي</a:t>
            </a:r>
            <a:r>
              <a:rPr lang="ar-SA" b="1" dirty="0"/>
              <a:t>، </a:t>
            </a:r>
            <a:endParaRPr lang="en-US" b="1" dirty="0"/>
          </a:p>
          <a:p>
            <a:pPr rtl="1"/>
            <a:r>
              <a:rPr lang="ar-SA" b="1" dirty="0"/>
              <a:t>وأبو سعيد النيسابوري، </a:t>
            </a:r>
            <a:r>
              <a:rPr lang="ar-SA" b="1" dirty="0" err="1" smtClean="0"/>
              <a:t>والسهروردي</a:t>
            </a:r>
            <a:r>
              <a:rPr lang="ar-SA" b="1" dirty="0"/>
              <a:t>، </a:t>
            </a:r>
            <a:r>
              <a:rPr lang="ar-SA" b="1" dirty="0" smtClean="0"/>
              <a:t>وابن </a:t>
            </a:r>
            <a:r>
              <a:rPr lang="ar-SA" b="1" dirty="0"/>
              <a:t>البرهان، </a:t>
            </a:r>
            <a:r>
              <a:rPr lang="ar-SA" b="1" dirty="0" smtClean="0"/>
              <a:t>وأبو </a:t>
            </a:r>
            <a:r>
              <a:rPr lang="ar-SA" b="1" dirty="0"/>
              <a:t>يعقوب الهمداني، </a:t>
            </a:r>
            <a:r>
              <a:rPr lang="ar-SA" b="1" dirty="0" smtClean="0"/>
              <a:t>وابن </a:t>
            </a:r>
            <a:r>
              <a:rPr lang="ar-SA" b="1" dirty="0"/>
              <a:t>الجوزي، </a:t>
            </a:r>
            <a:r>
              <a:rPr lang="ar-SA" b="1" dirty="0" smtClean="0"/>
              <a:t> ومن </a:t>
            </a:r>
            <a:r>
              <a:rPr lang="ar-SA" b="1" dirty="0"/>
              <a:t>المعيدين محمد </a:t>
            </a:r>
            <a:r>
              <a:rPr lang="ar-SA" b="1" dirty="0" err="1"/>
              <a:t>السلماسي</a:t>
            </a:r>
            <a:r>
              <a:rPr lang="ar-SA" b="1" dirty="0"/>
              <a:t>، </a:t>
            </a:r>
            <a:endParaRPr lang="en-US" b="1" dirty="0"/>
          </a:p>
          <a:p>
            <a:pPr rtl="1"/>
            <a:r>
              <a:rPr lang="ar-SA" b="1" dirty="0"/>
              <a:t>وابن رافع الأسدي المعروف بابن شداد. </a:t>
            </a:r>
            <a:endParaRPr lang="en-US" b="1" dirty="0"/>
          </a:p>
        </p:txBody>
      </p:sp>
    </p:spTree>
    <p:extLst>
      <p:ext uri="{BB962C8B-B14F-4D97-AF65-F5344CB8AC3E}">
        <p14:creationId xmlns:p14="http://schemas.microsoft.com/office/powerpoint/2010/main" val="35445577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وكان يميز علماء النظامية الزي الإسلامي الذي انفرد باللونين الأسود والأزرق، وكان مرتدي هذا الزي يحظون بقدر كبير من الاحترام من العامة. </a:t>
            </a:r>
            <a:endParaRPr lang="en-US" b="1" dirty="0"/>
          </a:p>
        </p:txBody>
      </p:sp>
    </p:spTree>
    <p:extLst>
      <p:ext uri="{BB962C8B-B14F-4D97-AF65-F5344CB8AC3E}">
        <p14:creationId xmlns:p14="http://schemas.microsoft.com/office/powerpoint/2010/main" val="984306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مكتبة المدرسة : ألحق بمبنى المدرسة النظامية بناء خاص بالمكتبة عرف باسم دار الكتب أعطاها نظام الملك الوزير السلجوقي مؤسس المدرسة اهتماما خاصا، زودها بكل غريب ونادر وقد كتب هو بنفسه كتابا في الحديث أودعه عند زيارته الأولى لها عام 479هـ / 1087 م. </a:t>
            </a:r>
            <a:endParaRPr lang="en-US" b="1" dirty="0"/>
          </a:p>
          <a:p>
            <a:pPr rtl="1"/>
            <a:r>
              <a:rPr lang="ar-SA" b="1" dirty="0"/>
              <a:t>ولقد كانت المدرسة ومكتبتها من الأشياء القليلة التي نجت من الخراب والدمار الذي اجتاح بغداد على يد المغول سنة 656هـ / 1258 هـ. </a:t>
            </a:r>
            <a:endParaRPr lang="en-US" b="1" dirty="0"/>
          </a:p>
        </p:txBody>
      </p:sp>
    </p:spTree>
    <p:extLst>
      <p:ext uri="{BB962C8B-B14F-4D97-AF65-F5344CB8AC3E}">
        <p14:creationId xmlns:p14="http://schemas.microsoft.com/office/powerpoint/2010/main" val="2845108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ولقد ضمت المكتبة أكثر من عشرة آلاف مجلد في موضوعات شتى إلا أنه غلب عليها الفقه والسنة واللغة والأدب وعلم الكلام. </a:t>
            </a:r>
            <a:endParaRPr lang="en-US" b="1" dirty="0"/>
          </a:p>
          <a:p>
            <a:pPr rtl="1"/>
            <a:r>
              <a:rPr lang="ar-SA" b="1" dirty="0"/>
              <a:t>وقد شغل منصب أمين المكتبة فيها علماء لهم </a:t>
            </a:r>
            <a:r>
              <a:rPr lang="ar-SA" b="1" dirty="0" smtClean="0"/>
              <a:t>شأنهم </a:t>
            </a:r>
            <a:r>
              <a:rPr lang="ar-SA" b="1" dirty="0"/>
              <a:t>كان من أوائلهم </a:t>
            </a:r>
            <a:endParaRPr lang="en-US" b="1" dirty="0"/>
          </a:p>
          <a:p>
            <a:pPr rtl="1"/>
            <a:r>
              <a:rPr lang="ar-SA" b="1" dirty="0"/>
              <a:t>أبو يوسف </a:t>
            </a:r>
            <a:r>
              <a:rPr lang="ar-SA" b="1" dirty="0" err="1"/>
              <a:t>الإسفراييني</a:t>
            </a:r>
            <a:r>
              <a:rPr lang="ar-SA" b="1" dirty="0"/>
              <a:t> يعقوب بن سليمان بن داود. الذي كان فقيها أديبا شاعرا خطاطا. </a:t>
            </a:r>
            <a:endParaRPr lang="en-US" b="1" dirty="0"/>
          </a:p>
          <a:p>
            <a:pPr rtl="1"/>
            <a:r>
              <a:rPr lang="ar-SA" b="1" dirty="0"/>
              <a:t>وعندما توفي جاء بعده </a:t>
            </a:r>
            <a:r>
              <a:rPr lang="ar-SA" b="1" dirty="0" err="1"/>
              <a:t>الإبيوردي</a:t>
            </a:r>
            <a:r>
              <a:rPr lang="ar-SA" b="1" dirty="0"/>
              <a:t>: أبو مظفر محمد بن أحمد، وهو أديب مشهور كان مكثرا من التصانيف والتأليف يتمتع بشخصية ذات همة عالية وله طموحات أوصلته إلى السلطان محمد بن </a:t>
            </a:r>
            <a:r>
              <a:rPr lang="ar-SA" b="1" dirty="0" err="1"/>
              <a:t>ملكشاه</a:t>
            </a:r>
            <a:r>
              <a:rPr lang="ar-SA" b="1" dirty="0"/>
              <a:t>، ملك خراسان ليصبح واحدا من رجال الدولة. </a:t>
            </a:r>
            <a:endParaRPr lang="en-US" b="1" dirty="0"/>
          </a:p>
          <a:p>
            <a:endParaRPr lang="ar-SA" dirty="0"/>
          </a:p>
          <a:p>
            <a:endParaRPr lang="ar-SA" dirty="0"/>
          </a:p>
          <a:p>
            <a:endParaRPr lang="ar-SA" dirty="0"/>
          </a:p>
        </p:txBody>
      </p:sp>
    </p:spTree>
    <p:extLst>
      <p:ext uri="{BB962C8B-B14F-4D97-AF65-F5344CB8AC3E}">
        <p14:creationId xmlns:p14="http://schemas.microsoft.com/office/powerpoint/2010/main" val="31019565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وكان من بين أمناء المكتبة المشهورين أيضا الخطيب التبريزي أبو زكريا، يحيى بن علي بن محمد الشيباني، وقد كان أديبا له العديد من الكتب المهمة وكان إلى جانب أمانة المكتبة يدرس الأدب والفلسفة في المدرسة. وقد توفي عام 502هـ / 1109 م. وهو على رأس العمل. </a:t>
            </a:r>
            <a:endParaRPr lang="en-US" b="1" dirty="0"/>
          </a:p>
          <a:p>
            <a:pPr rtl="1"/>
            <a:r>
              <a:rPr lang="ar-SA" b="1" dirty="0"/>
              <a:t>وقد كان أكرم الدين أبو سهيل آخر أمين لهذه المكتبة. </a:t>
            </a:r>
            <a:endParaRPr lang="en-US" b="1" dirty="0"/>
          </a:p>
          <a:p>
            <a:pPr rtl="1"/>
            <a:r>
              <a:rPr lang="ar-SA" b="1" dirty="0"/>
              <a:t>وفي سنة 510هـ / 1117 م. نشب حريق في المدرسة وسرعان ما قام الطلاب بنقل كتب المكتبة حماية لها من النار التي التهمت مبنى المكتبة مما استوجب إعادة تشييده واعاده ترتيب الكتب فيه على رفوف جديدة. </a:t>
            </a:r>
            <a:endParaRPr lang="en-US" b="1" dirty="0"/>
          </a:p>
          <a:p>
            <a:endParaRPr lang="ar-SA" dirty="0"/>
          </a:p>
        </p:txBody>
      </p:sp>
    </p:spTree>
    <p:extLst>
      <p:ext uri="{BB962C8B-B14F-4D97-AF65-F5344CB8AC3E}">
        <p14:creationId xmlns:p14="http://schemas.microsoft.com/office/powerpoint/2010/main" val="24807495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ومع مرور الوقت أصاب المكتبة تصدع وإهمال مما جعل الحاكم العباسي الرابع والثلاثين الناصر لدين الله يأمر بإعادة إعمارها ونقل إليها ألوفا من الكتب والمجلدات النفيسة سنة 589هـ / 1193 م. بل ويقال إنه بنى لها مبنى جديدا. </a:t>
            </a:r>
            <a:endParaRPr lang="en-US" b="1" dirty="0"/>
          </a:p>
        </p:txBody>
      </p:sp>
    </p:spTree>
    <p:extLst>
      <p:ext uri="{BB962C8B-B14F-4D97-AF65-F5344CB8AC3E}">
        <p14:creationId xmlns:p14="http://schemas.microsoft.com/office/powerpoint/2010/main" val="14441598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الإجازات العلمية</a:t>
            </a:r>
            <a:endParaRPr lang="en-US" b="1" dirty="0"/>
          </a:p>
          <a:p>
            <a:pPr rtl="1"/>
            <a:r>
              <a:rPr lang="ar-SA" b="1" dirty="0"/>
              <a:t>كان المتبع في المدرسة النظامية هو أن يتلقى الطالب العلم زمنا طويلا فإذا آنس في نفسه القدرة على التصدي للعلم أعلن ذلك بين زملائه وشيوخه فتعقد له حلقة من العلماء لمناقشته وإجازته. </a:t>
            </a:r>
            <a:endParaRPr lang="en-US" b="1" dirty="0"/>
          </a:p>
          <a:p>
            <a:pPr rtl="1"/>
            <a:r>
              <a:rPr lang="ar-SA" b="1" dirty="0"/>
              <a:t>وكان الطالب يحصل على إجازة أو إجازات تجيز له رواية حديث أو تدريس كتاب أو الإفتاء من شيخه الذي تلقى عليه العلم</a:t>
            </a:r>
            <a:r>
              <a:rPr lang="ar-SA" b="1" dirty="0" smtClean="0"/>
              <a:t>.</a:t>
            </a:r>
            <a:endParaRPr lang="en-US" b="1" dirty="0"/>
          </a:p>
        </p:txBody>
      </p:sp>
    </p:spTree>
    <p:extLst>
      <p:ext uri="{BB962C8B-B14F-4D97-AF65-F5344CB8AC3E}">
        <p14:creationId xmlns:p14="http://schemas.microsoft.com/office/powerpoint/2010/main" val="1832595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سلسلة المدارس </a:t>
            </a:r>
            <a:r>
              <a:rPr lang="ar-SA" b="1" dirty="0"/>
              <a:t>النظامية هي المدارس التي أطلق عليها اسم الوزير "نظام الملك" التي أسسها في عهد السلاجقة العظام. وأكبر هذه المدارس هي المدرسة النظامية التي تأسست في بغداد. </a:t>
            </a:r>
            <a:endParaRPr lang="en-US" b="1" dirty="0"/>
          </a:p>
          <a:p>
            <a:pPr rtl="1"/>
            <a:r>
              <a:rPr lang="ar-SA" b="1" dirty="0"/>
              <a:t>ويوجد مثيلها في مدن أصفهان ونيسابور وبلخ وهراة والبصرة والموصل وآمل. ومن أهل العلم الذين نشأوا في المدارس النظامية محمد الغزالي وعمر الخيام </a:t>
            </a:r>
            <a:r>
              <a:rPr lang="ar-SA" b="1" dirty="0" err="1"/>
              <a:t>والخاقاني</a:t>
            </a:r>
            <a:r>
              <a:rPr lang="ar-SA" b="1" dirty="0"/>
              <a:t> والسعدي</a:t>
            </a:r>
            <a:r>
              <a:rPr lang="ar-SA" b="1" dirty="0" smtClean="0"/>
              <a:t>.</a:t>
            </a:r>
          </a:p>
          <a:p>
            <a:endParaRPr lang="ar-SA" dirty="0"/>
          </a:p>
          <a:p>
            <a:endParaRPr lang="ar-SA" dirty="0"/>
          </a:p>
        </p:txBody>
      </p:sp>
    </p:spTree>
    <p:extLst>
      <p:ext uri="{BB962C8B-B14F-4D97-AF65-F5344CB8AC3E}">
        <p14:creationId xmlns:p14="http://schemas.microsoft.com/office/powerpoint/2010/main" val="39815751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533400" y="1371600"/>
            <a:ext cx="8915400" cy="5486400"/>
          </a:xfrm>
        </p:spPr>
        <p:txBody>
          <a:bodyPr/>
          <a:lstStyle/>
          <a:p>
            <a:pPr rtl="1"/>
            <a:r>
              <a:rPr lang="ar-SA" b="1" dirty="0"/>
              <a:t>وكانت لجهود واهتمام ألب أرسلان ونظام الملك عظيم الأثر في تأسيس المدرسة النظامية ببغداد؛ حيث كانت المدارس النظامية ببغداد مؤسسات تعليمية عظيمة، أما المدارس الأخرى فهي بمثابة مدارس تقدم تعليماً متوسطاً أو عالياً، حسب مستوى المعلمين العاملين بها. </a:t>
            </a:r>
            <a:endParaRPr lang="en-US" b="1" dirty="0"/>
          </a:p>
          <a:p>
            <a:pPr rtl="1"/>
            <a:r>
              <a:rPr lang="ar-SA" b="1" dirty="0"/>
              <a:t>وقد أرست المدارس النظامية قواعد قوامها الدين والحقوق وتعليم اللغات، كما أدرجت العلوم الفلسفية ضمن برامجها قبل أن يمر وقتاً طويلاً. </a:t>
            </a:r>
            <a:endParaRPr lang="ar-SA" b="1" dirty="0" smtClean="0"/>
          </a:p>
          <a:p>
            <a:pPr rtl="1"/>
            <a:r>
              <a:rPr lang="ar-SA" b="1" dirty="0" smtClean="0"/>
              <a:t>وكان </a:t>
            </a:r>
            <a:r>
              <a:rPr lang="ar-SA" b="1" dirty="0"/>
              <a:t>رد الفعل القوي على العلوم الفلسفية قد ظهر بالتحاق الغزالي الذي عمل بالتدريس ورئيساً للمدرسة النظامية ببغداد في الفترة من 1901م-1905م.</a:t>
            </a:r>
            <a:endParaRPr lang="en-US" b="1" dirty="0"/>
          </a:p>
          <a:p>
            <a:endParaRPr lang="ar-SA" dirty="0"/>
          </a:p>
        </p:txBody>
      </p:sp>
    </p:spTree>
    <p:extLst>
      <p:ext uri="{BB962C8B-B14F-4D97-AF65-F5344CB8AC3E}">
        <p14:creationId xmlns:p14="http://schemas.microsoft.com/office/powerpoint/2010/main" val="26647983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533400" y="1447800"/>
            <a:ext cx="8915400" cy="5257800"/>
          </a:xfrm>
        </p:spPr>
        <p:txBody>
          <a:bodyPr/>
          <a:lstStyle/>
          <a:p>
            <a:pPr rtl="1"/>
            <a:r>
              <a:rPr lang="ar-SA" b="1" dirty="0"/>
              <a:t>وكانت المدارس النظامية تعتمد اعتماداً كلياً على الأوقاف، ولكنها قد شيدت بأكملها على نفقة الدولة.</a:t>
            </a:r>
            <a:endParaRPr lang="en-US" b="1" dirty="0"/>
          </a:p>
          <a:p>
            <a:pPr rtl="1"/>
            <a:r>
              <a:rPr lang="ar-SA" b="1" dirty="0"/>
              <a:t>وكانت المدارس النظامية ببغداد تشترط أن يكون معلموها على المذهب الشافعي</a:t>
            </a:r>
            <a:r>
              <a:rPr lang="ar-SA" b="1" dirty="0" smtClean="0"/>
              <a:t>.</a:t>
            </a:r>
            <a:endParaRPr lang="en-US" b="1" dirty="0"/>
          </a:p>
          <a:p>
            <a:pPr rtl="1"/>
            <a:r>
              <a:rPr lang="ar-SA" b="1" dirty="0"/>
              <a:t>المؤثرات </a:t>
            </a:r>
            <a:r>
              <a:rPr lang="ar-SA" b="1" dirty="0" smtClean="0"/>
              <a:t>الفكرية: كانت </a:t>
            </a:r>
            <a:r>
              <a:rPr lang="ar-SA" b="1" dirty="0"/>
              <a:t>المدارس النظامية تربي الطلاب الذين يأتون إليها من كل بقاع العالم وحتى من الأندلس على المذهب السني، </a:t>
            </a:r>
            <a:r>
              <a:rPr lang="ar-SA" b="1" dirty="0" smtClean="0"/>
              <a:t>والدعاية </a:t>
            </a:r>
            <a:r>
              <a:rPr lang="ar-SA" b="1" dirty="0"/>
              <a:t>له، وتدعيم وتقوية الأفكار والأعمال المشتركة في المجتمع. كما أعدت رجالاً للقيام بوظائف في الدولة </a:t>
            </a:r>
            <a:r>
              <a:rPr lang="ar-SA" b="1" dirty="0" err="1"/>
              <a:t>السلجوقية</a:t>
            </a:r>
            <a:r>
              <a:rPr lang="ar-SA" b="1" dirty="0" smtClean="0"/>
              <a:t>. كانت </a:t>
            </a:r>
            <a:r>
              <a:rPr lang="ar-SA" b="1" dirty="0"/>
              <a:t>المدارس النظامية نموذجاً للمدارس </a:t>
            </a:r>
            <a:r>
              <a:rPr lang="ar-SA" b="1" dirty="0" err="1"/>
              <a:t>الإلخانية</a:t>
            </a:r>
            <a:r>
              <a:rPr lang="ar-SA" b="1" dirty="0"/>
              <a:t> والعثمانية وغيرها من المدارس في العالم الإسلامي.</a:t>
            </a:r>
            <a:endParaRPr lang="ar-SA" dirty="0"/>
          </a:p>
          <a:p>
            <a:endParaRPr lang="ar-SA" dirty="0"/>
          </a:p>
          <a:p>
            <a:endParaRPr lang="ar-SA" dirty="0"/>
          </a:p>
        </p:txBody>
      </p:sp>
    </p:spTree>
    <p:extLst>
      <p:ext uri="{BB962C8B-B14F-4D97-AF65-F5344CB8AC3E}">
        <p14:creationId xmlns:p14="http://schemas.microsoft.com/office/powerpoint/2010/main" val="42569557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200" b="1" dirty="0"/>
              <a:t>المدرسة المستنصرية </a:t>
            </a:r>
            <a:endParaRPr lang="ar-SA" sz="3200" dirty="0"/>
          </a:p>
        </p:txBody>
      </p:sp>
      <p:sp>
        <p:nvSpPr>
          <p:cNvPr id="3" name="عنصر نائب للمحتوى 2"/>
          <p:cNvSpPr>
            <a:spLocks noGrp="1"/>
          </p:cNvSpPr>
          <p:nvPr>
            <p:ph idx="1"/>
          </p:nvPr>
        </p:nvSpPr>
        <p:spPr>
          <a:xfrm>
            <a:off x="533400" y="1524000"/>
            <a:ext cx="8915400" cy="4525963"/>
          </a:xfrm>
        </p:spPr>
        <p:txBody>
          <a:bodyPr/>
          <a:lstStyle/>
          <a:p>
            <a:pPr rtl="1"/>
            <a:r>
              <a:rPr lang="ar-SA" b="1" dirty="0" smtClean="0"/>
              <a:t>أنشئت </a:t>
            </a:r>
            <a:r>
              <a:rPr lang="ar-SA" b="1" dirty="0"/>
              <a:t>المدرسة المستنصرية في بغداد بعد المدرسة النظامية بنحو نصف قرن، وقد أسسها </a:t>
            </a:r>
            <a:r>
              <a:rPr lang="ar-SA" b="1" dirty="0" smtClean="0"/>
              <a:t>الخليفة </a:t>
            </a:r>
            <a:r>
              <a:rPr lang="ar-SA" b="1" dirty="0"/>
              <a:t>المستنصر بعد سنتين من توليه الخلافة</a:t>
            </a:r>
            <a:r>
              <a:rPr lang="ar-SA" b="1" dirty="0" smtClean="0"/>
              <a:t>.</a:t>
            </a:r>
            <a:endParaRPr lang="en-US" b="1" dirty="0"/>
          </a:p>
          <a:p>
            <a:pPr rtl="1"/>
            <a:r>
              <a:rPr lang="ar-SA" b="1" dirty="0"/>
              <a:t>وقد بنيت على شاطئ دجلة من الجانب الشرقي بجانب قصر الخلافة بالقرب من المدرسة النظامية.</a:t>
            </a:r>
            <a:endParaRPr lang="en-US" b="1" dirty="0"/>
          </a:p>
          <a:p>
            <a:pPr rtl="1"/>
            <a:r>
              <a:rPr lang="ar-SA" b="1" dirty="0"/>
              <a:t> وقد أنفق الحاكم عليها بسخاء شديد، وكان الحاكم المستنصر بالله ممن يحبون العلم وينفقون على أهله ويحبون جمع الكتب وقراءتها. </a:t>
            </a:r>
            <a:endParaRPr lang="en-US" b="1" dirty="0"/>
          </a:p>
        </p:txBody>
      </p:sp>
    </p:spTree>
    <p:extLst>
      <p:ext uri="{BB962C8B-B14F-4D97-AF65-F5344CB8AC3E}">
        <p14:creationId xmlns:p14="http://schemas.microsoft.com/office/powerpoint/2010/main" val="17291410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وقد ظل العمل في بنائها ست سنوات كاملة فجاءت محكمة البناء راسخة في الماء فسيحة البناء. ولما كملت أبنيتها، رتب لها البوابين والفراشين والخدم والطباخين، </a:t>
            </a:r>
            <a:endParaRPr lang="en-US" b="1" dirty="0"/>
          </a:p>
          <a:p>
            <a:pPr rtl="1"/>
            <a:r>
              <a:rPr lang="ar-SA" b="1" dirty="0"/>
              <a:t>وأسكن لكل مذهب </a:t>
            </a:r>
            <a:r>
              <a:rPr lang="ar-SA" b="1" dirty="0" smtClean="0"/>
              <a:t>اثنين </a:t>
            </a:r>
            <a:r>
              <a:rPr lang="ar-SA" b="1" dirty="0"/>
              <a:t>من الفقهاء وجعل </a:t>
            </a:r>
            <a:r>
              <a:rPr lang="ar-SA" b="1" dirty="0" smtClean="0"/>
              <a:t>لهم أربع </a:t>
            </a:r>
            <a:r>
              <a:rPr lang="ar-SA" b="1" dirty="0"/>
              <a:t>معيدين، وأجريت لهم بها الجرايات الوافرة وما يحتاجون إليه من </a:t>
            </a:r>
            <a:r>
              <a:rPr lang="ar-SA" b="1" dirty="0" smtClean="0"/>
              <a:t>الطعام، </a:t>
            </a:r>
            <a:endParaRPr lang="en-US" b="1" dirty="0"/>
          </a:p>
          <a:p>
            <a:pPr rtl="1"/>
            <a:r>
              <a:rPr lang="ar-SA" b="1" dirty="0"/>
              <a:t>وجعل فيها طبيبا حاذقا ماهرا، وجعل عنده عشرة من الطلبة يشتغلون عليه في علم الطب، وجعل لهم الأكحال السائلة وبني لهم مكان فاخر مقابل للمدرسة يجلس فيه الطبيب فيقصده المرضى فيداويهم. </a:t>
            </a:r>
            <a:endParaRPr lang="en-US" b="1" dirty="0"/>
          </a:p>
          <a:p>
            <a:endParaRPr lang="ar-SA" dirty="0"/>
          </a:p>
        </p:txBody>
      </p:sp>
    </p:spTree>
    <p:extLst>
      <p:ext uri="{BB962C8B-B14F-4D97-AF65-F5344CB8AC3E}">
        <p14:creationId xmlns:p14="http://schemas.microsoft.com/office/powerpoint/2010/main" val="17311809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295400"/>
            <a:ext cx="9448800" cy="5410200"/>
          </a:xfrm>
        </p:spPr>
        <p:txBody>
          <a:bodyPr/>
          <a:lstStyle/>
          <a:p>
            <a:pPr rtl="1"/>
            <a:r>
              <a:rPr lang="ar-SA" b="1" dirty="0"/>
              <a:t>وبنيت في حائط هذا المكان دائرة وصور فيها صورة الفلك وجعل فيها فتحات لطاف لها أبواب لطيفة، وفي الدائرة بازان من ذهب في طاستين من ذهب ووراءهما بندقتان من شبّة لا يدركهما الناظر، فعند مضي كل ساعة ينفتح فما البازين ويقع منهما البندقتان، وكلما سقطت بندقة انفتح باب من أبواب تلك الطاقات والباب من ذهب فيصير عند ذلك مفضفضا، وإذا وقعت البندقتان في الطاستين تذهبان إلى مواضعهما ثم تطلع أقمار من ذهب في سماء </a:t>
            </a:r>
            <a:r>
              <a:rPr lang="ar-SA" b="1" dirty="0" err="1"/>
              <a:t>لازوردية</a:t>
            </a:r>
            <a:r>
              <a:rPr lang="ar-SA" b="1" dirty="0"/>
              <a:t> في ذلك الفلك مع طلوع الشمس الحقيقية تدور مع دورانها وتتغيب مع غيبوبتها فإذا جاء الليل فهناك أقمار طالعة من ضوء خلفها كلما تكاملت ساعة تكامل ذلك الضوء في دائرة القمر ثم يبتدئ في الدائرة الأخرى إلى انقضاء الليل وطلوع الشمس فيعلم بذلك أوقات الصلاة</a:t>
            </a:r>
            <a:r>
              <a:rPr lang="ar-SA" b="1" dirty="0" smtClean="0"/>
              <a:t>.</a:t>
            </a:r>
            <a:endParaRPr lang="en-US" b="1" dirty="0"/>
          </a:p>
        </p:txBody>
      </p:sp>
    </p:spTree>
    <p:extLst>
      <p:ext uri="{BB962C8B-B14F-4D97-AF65-F5344CB8AC3E}">
        <p14:creationId xmlns:p14="http://schemas.microsoft.com/office/powerpoint/2010/main" val="16770353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وقد افتتحها </a:t>
            </a:r>
            <a:r>
              <a:rPr lang="ar-SA" b="1" dirty="0" smtClean="0"/>
              <a:t>الخليفة </a:t>
            </a:r>
            <a:r>
              <a:rPr lang="ar-SA" b="1" dirty="0"/>
              <a:t>ومعه الوزراء وكبار موظفي الدولة في احتفال رسمي مهيب عام 631هـ / 1234 م. ونظم الشعراء في ذلك أشعارا. </a:t>
            </a:r>
            <a:endParaRPr lang="ar-SA" b="1" dirty="0" smtClean="0"/>
          </a:p>
          <a:p>
            <a:pPr rtl="1"/>
            <a:r>
              <a:rPr lang="ar-SA" b="1" dirty="0" smtClean="0"/>
              <a:t>وما </a:t>
            </a:r>
            <a:r>
              <a:rPr lang="ar-SA" b="1" dirty="0"/>
              <a:t>يزال بناء المستنصرية قائما حتى يومنا هذا في بغداد على شاطئ دجلة وإن كان قد لحقه كثير من التعديل والتبديل وتغير الوظيفة. </a:t>
            </a:r>
            <a:endParaRPr lang="en-US" b="1" dirty="0"/>
          </a:p>
          <a:p>
            <a:endParaRPr lang="ar-SA" dirty="0"/>
          </a:p>
          <a:p>
            <a:endParaRPr lang="ar-SA" dirty="0"/>
          </a:p>
        </p:txBody>
      </p:sp>
    </p:spTree>
    <p:extLst>
      <p:ext uri="{BB962C8B-B14F-4D97-AF65-F5344CB8AC3E}">
        <p14:creationId xmlns:p14="http://schemas.microsoft.com/office/powerpoint/2010/main" val="1643136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533400" y="1371600"/>
            <a:ext cx="8915400" cy="5105400"/>
          </a:xfrm>
        </p:spPr>
        <p:txBody>
          <a:bodyPr/>
          <a:lstStyle/>
          <a:p>
            <a:pPr rtl="1"/>
            <a:r>
              <a:rPr lang="ar-SA" b="1" dirty="0" smtClean="0"/>
              <a:t>هدفت </a:t>
            </a:r>
            <a:r>
              <a:rPr lang="ar-SA" b="1" dirty="0"/>
              <a:t>الدراسة في المستنصرية إلى الاهتمام بالعلوم الشرعية، </a:t>
            </a:r>
            <a:endParaRPr lang="en-US" b="1" dirty="0"/>
          </a:p>
          <a:p>
            <a:pPr rtl="1"/>
            <a:r>
              <a:rPr lang="ar-SA" b="1" dirty="0"/>
              <a:t>ومحاولة الجمع بين المذاهب الفقهية في مكان واحد فكان هذا عملا عظيما ولم يكن له مثيل من قبل </a:t>
            </a:r>
            <a:endParaRPr lang="en-US" b="1" dirty="0"/>
          </a:p>
          <a:p>
            <a:pPr rtl="1"/>
            <a:r>
              <a:rPr lang="ar-SA" b="1" dirty="0"/>
              <a:t>كما اهتمت المدرسة كذلك بتدريس الحديث الشريف، والقرآن الكريم وكان فيها داران أحدهما للحديث والثانية للقرآن الكريم، </a:t>
            </a:r>
            <a:endParaRPr lang="en-US" b="1" dirty="0"/>
          </a:p>
          <a:p>
            <a:pPr rtl="1"/>
            <a:r>
              <a:rPr lang="ar-SA" b="1" dirty="0"/>
              <a:t>ولم يغب عن ذهن المستنصر باني المدرسة أن يهتم بالعلوم الأخرى، فجعل مدرسا </a:t>
            </a:r>
            <a:r>
              <a:rPr lang="ar-SA" b="1" u="sng" dirty="0"/>
              <a:t>للفقه</a:t>
            </a:r>
            <a:r>
              <a:rPr lang="ar-SA" b="1" dirty="0"/>
              <a:t> ورتب له عشرة تلاميذ يكونون معه ليتعلمو منه هذه المهنة خاصة لما وجد أن غير المسلمين قد برعوا في هذا المجال، وكانوا يسيئون استخدامه ثم رتب كذلك معلما للرياضيات والتركات </a:t>
            </a:r>
            <a:endParaRPr lang="en-US" b="1" dirty="0"/>
          </a:p>
          <a:p>
            <a:endParaRPr lang="ar-SA" dirty="0"/>
          </a:p>
        </p:txBody>
      </p:sp>
    </p:spTree>
    <p:extLst>
      <p:ext uri="{BB962C8B-B14F-4D97-AF65-F5344CB8AC3E}">
        <p14:creationId xmlns:p14="http://schemas.microsoft.com/office/powerpoint/2010/main" val="22948502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371600"/>
            <a:ext cx="9525000" cy="5105400"/>
          </a:xfrm>
        </p:spPr>
        <p:txBody>
          <a:bodyPr/>
          <a:lstStyle/>
          <a:p>
            <a:pPr rtl="1"/>
            <a:r>
              <a:rPr lang="ar-SA" b="1" dirty="0"/>
              <a:t>طلبة المستنصرية </a:t>
            </a:r>
            <a:endParaRPr lang="en-US" b="1" dirty="0"/>
          </a:p>
          <a:p>
            <a:pPr rtl="1"/>
            <a:r>
              <a:rPr lang="ar-SA" b="1" dirty="0"/>
              <a:t>كان يتم اختيار طلاب المستنصرية من المدارس المختلفة أو من الذين اشتهروا بالتأليف والتصنيف أو التدريس، فيثبتون طلابا فيها وقد كانوا أيضا يفدون إلى المدرسة من مختلف المدن في العراق أو البلاد الإسلامية، فكان منهم طلاب من تكريت وبرزين و الموصل والأندلس ومصر وقونية و أصفهان وخراسان وغير هذا من البلاد الإسلامية المختلفة. </a:t>
            </a:r>
            <a:endParaRPr lang="en-US" b="1" dirty="0"/>
          </a:p>
          <a:p>
            <a:pPr rtl="1"/>
            <a:r>
              <a:rPr lang="ar-SA" b="1" dirty="0"/>
              <a:t>وقد كان الطلاب لا يقتصرون في دراستهم على فرع واحد من فروع المعرفة، بل كان الواحد منهم يدرس الفقه ثم يذهب لسماع الحديث في دار الحديث أو يذهب إلى دار القرآن ليتعلمو علوم القرآن. </a:t>
            </a:r>
            <a:endParaRPr lang="en-US" b="1" dirty="0"/>
          </a:p>
        </p:txBody>
      </p:sp>
    </p:spTree>
    <p:extLst>
      <p:ext uri="{BB962C8B-B14F-4D97-AF65-F5344CB8AC3E}">
        <p14:creationId xmlns:p14="http://schemas.microsoft.com/office/powerpoint/2010/main" val="37644046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كان يطلق على الطالب في المستنصرية اسم الفقيه، </a:t>
            </a:r>
            <a:endParaRPr lang="en-US" b="1" dirty="0"/>
          </a:p>
          <a:p>
            <a:pPr rtl="1"/>
            <a:r>
              <a:rPr lang="ar-SA" b="1" dirty="0"/>
              <a:t>وقد شرط الحاكم المستنصر في طلاب المستنصرية عدة شروط منها أن يكون عدد الطلاب بها (248) رجلا، وأن يكون من كل مذهب من المذاهب الأربعة عدد (62) فقيها(طالبا) على أن يكون لكل طالب في كل شهر ديناران، وقد كان عدد طلاب الحديث عشرة طلاب، وطلاب دار القرآن ثلاثون طالبا أما طلاب مدرسة الطب فكانوا عشرة طلاب. فكان العدد الإجمالي للطلاب في المدرسة المستنصرية يقارب مائتي طالب. </a:t>
            </a:r>
            <a:endParaRPr lang="en-US" b="1" dirty="0"/>
          </a:p>
        </p:txBody>
      </p:sp>
    </p:spTree>
    <p:extLst>
      <p:ext uri="{BB962C8B-B14F-4D97-AF65-F5344CB8AC3E}">
        <p14:creationId xmlns:p14="http://schemas.microsoft.com/office/powerpoint/2010/main" val="39487537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وقد اهتم المستنصر بالطلاب فوقف على المدرسة وقفا جليلا، واجتهد أن يرفه عنهم بأمور لم يسبق إليها ليتمكنوا من التفرغ للبحوث العلمية، فرتب لهم كافة ما يكفيهم من الأطعمة والأشربة، والنفقات ورتب لهم فيها البيوت والمساكن. فكانت الأطعمة تو زع عليهم يوميا مطبوخة زيادة على الحلوى، والفاكهة، والصابون، </a:t>
            </a:r>
            <a:endParaRPr lang="en-US" b="1" dirty="0"/>
          </a:p>
          <a:p>
            <a:pPr rtl="1"/>
            <a:r>
              <a:rPr lang="ar-SA" b="1" dirty="0"/>
              <a:t>وما كان يهيأ لهم من الفرش والسرج، والورق، والأقلام للاستنساخ وعدا الماء البارد الذي كان يهيأ لهم في الصيف، والحمام الساخن الذي كان يهيأ لهم في الشتاء. </a:t>
            </a:r>
            <a:endParaRPr lang="en-US" b="1" dirty="0"/>
          </a:p>
        </p:txBody>
      </p:sp>
    </p:spTree>
    <p:extLst>
      <p:ext uri="{BB962C8B-B14F-4D97-AF65-F5344CB8AC3E}">
        <p14:creationId xmlns:p14="http://schemas.microsoft.com/office/powerpoint/2010/main" val="2816679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371600"/>
            <a:ext cx="9525000" cy="5181600"/>
          </a:xfrm>
        </p:spPr>
        <p:txBody>
          <a:bodyPr/>
          <a:lstStyle/>
          <a:p>
            <a:pPr rtl="1"/>
            <a:r>
              <a:rPr lang="ar-SA" b="1" dirty="0" smtClean="0"/>
              <a:t>لقد </a:t>
            </a:r>
            <a:r>
              <a:rPr lang="ar-SA" b="1" dirty="0"/>
              <a:t>ضمت المستنصرية العديد من العلماء الكبار والذين كان لهم أكبر الأثر في ازدهار الحياة العلمية في بغداد وغيرها من البلدان الإسلامية، وقد كان لعلماء المستنصرية الفضل الأكبر في نشر الثقافة الإسلامية في أحلك العصور وأشدها ظلمة فقد كانوا خلال فترة الحكم المغولي أي منذ سقوط بغداد بيد هولاكو سنة 656هـ / 1258 م. حتى تدميرها بيد </a:t>
            </a:r>
            <a:r>
              <a:rPr lang="ar-SA" b="1" dirty="0" err="1"/>
              <a:t>تيمورلنك</a:t>
            </a:r>
            <a:r>
              <a:rPr lang="ar-SA" b="1" dirty="0"/>
              <a:t> سنة 803هـ / 1401 م. يحملون مشاعل العلم، وينشرون نتاج الفكر الإسلامي مدة قرن ونصف القرن، وقد كان هؤلاء يتخيرون من كبار المدرسين والشيوخ في العراق والشام ومصر وغيرها من البلاد الإسلامية ممن حصلوا على إسناد عال أو انتهت إليه رئاسة العلم أو عرفوا بالبحث والاستقصاء عن الحقائق العلمية في البلاد التي سافروا إليها. </a:t>
            </a:r>
            <a:endParaRPr lang="en-US" b="1" dirty="0"/>
          </a:p>
          <a:p>
            <a:endParaRPr lang="ar-SA" dirty="0"/>
          </a:p>
          <a:p>
            <a:endParaRPr lang="ar-SA" dirty="0"/>
          </a:p>
          <a:p>
            <a:endParaRPr lang="ar-SA" dirty="0"/>
          </a:p>
          <a:p>
            <a:endParaRPr lang="ar-SA" dirty="0"/>
          </a:p>
        </p:txBody>
      </p:sp>
    </p:spTree>
    <p:extLst>
      <p:ext uri="{BB962C8B-B14F-4D97-AF65-F5344CB8AC3E}">
        <p14:creationId xmlns:p14="http://schemas.microsoft.com/office/powerpoint/2010/main" val="13251281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ولقد وصل المستوى الذي كان عليه المدرسون درجة عالية حتى أن المعيدين فيها كانوا ينتقلون أحيانا للعمل كمدرسين في مدارس أخرى مثل المحب بن نصر البغدادي، ومجد الدين بن الساعاتي التغلبي، وشمس الدين الأصفهاني، </a:t>
            </a:r>
            <a:endParaRPr lang="ar-SA" b="1" dirty="0" smtClean="0"/>
          </a:p>
          <a:p>
            <a:pPr rtl="1"/>
            <a:r>
              <a:rPr lang="ar-SA" b="1" dirty="0" smtClean="0"/>
              <a:t>أما </a:t>
            </a:r>
            <a:r>
              <a:rPr lang="ar-SA" b="1" dirty="0"/>
              <a:t>المدرسين في غيرها فكانوا لا ينتقلون إلا للإعادة فيها. </a:t>
            </a:r>
            <a:endParaRPr lang="ar-SA" b="1" dirty="0" smtClean="0"/>
          </a:p>
          <a:p>
            <a:pPr rtl="1"/>
            <a:r>
              <a:rPr lang="ar-SA" b="1" dirty="0" smtClean="0"/>
              <a:t>كما </a:t>
            </a:r>
            <a:r>
              <a:rPr lang="ar-SA" b="1" dirty="0"/>
              <a:t>كان المعيدون فيها ممن اشتهروا بالتأليف، وبرعوا في العلوم والآداب وتقلدوا المناصب المختلفة. </a:t>
            </a:r>
            <a:endParaRPr lang="en-US" b="1" dirty="0"/>
          </a:p>
        </p:txBody>
      </p:sp>
    </p:spTree>
    <p:extLst>
      <p:ext uri="{BB962C8B-B14F-4D97-AF65-F5344CB8AC3E}">
        <p14:creationId xmlns:p14="http://schemas.microsoft.com/office/powerpoint/2010/main" val="37651395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200" b="1" dirty="0"/>
              <a:t>أشهر علماء المستنصرية </a:t>
            </a:r>
            <a:endParaRPr lang="ar-SA" sz="3200" dirty="0"/>
          </a:p>
        </p:txBody>
      </p:sp>
      <p:sp>
        <p:nvSpPr>
          <p:cNvPr id="3" name="عنصر نائب للمحتوى 2"/>
          <p:cNvSpPr>
            <a:spLocks noGrp="1"/>
          </p:cNvSpPr>
          <p:nvPr>
            <p:ph idx="1"/>
          </p:nvPr>
        </p:nvSpPr>
        <p:spPr>
          <a:xfrm>
            <a:off x="304800" y="1447800"/>
            <a:ext cx="9372600" cy="5181600"/>
          </a:xfrm>
        </p:spPr>
        <p:txBody>
          <a:bodyPr/>
          <a:lstStyle/>
          <a:p>
            <a:pPr rtl="1"/>
            <a:r>
              <a:rPr lang="ar-SA" b="1" dirty="0" smtClean="0"/>
              <a:t>أبو </a:t>
            </a:r>
            <a:r>
              <a:rPr lang="ar-SA" b="1" dirty="0"/>
              <a:t>عبد الله </a:t>
            </a:r>
            <a:r>
              <a:rPr lang="ar-SA" b="1" dirty="0" err="1"/>
              <a:t>الحصيني</a:t>
            </a:r>
            <a:r>
              <a:rPr lang="ar-SA" b="1" dirty="0"/>
              <a:t>، </a:t>
            </a:r>
            <a:r>
              <a:rPr lang="ar-SA" b="1" dirty="0" smtClean="0"/>
              <a:t>وعز </a:t>
            </a:r>
            <a:r>
              <a:rPr lang="ar-SA" b="1" dirty="0"/>
              <a:t>الدين الموصلي، </a:t>
            </a:r>
            <a:r>
              <a:rPr lang="ar-SA" b="1" dirty="0" smtClean="0"/>
              <a:t>ويعقوب </a:t>
            </a:r>
            <a:r>
              <a:rPr lang="ar-SA" b="1" dirty="0"/>
              <a:t>الأنصاري الخزرجي من علماء اللغة العربية. </a:t>
            </a:r>
            <a:endParaRPr lang="en-US" b="1" dirty="0"/>
          </a:p>
          <a:p>
            <a:pPr rtl="1"/>
            <a:r>
              <a:rPr lang="ar-SA" b="1" dirty="0"/>
              <a:t>ومن علماء الفقه ذو الفقار القرشي، </a:t>
            </a:r>
            <a:r>
              <a:rPr lang="ar-SA" b="1" dirty="0" smtClean="0"/>
              <a:t>وصفي </a:t>
            </a:r>
            <a:r>
              <a:rPr lang="ar-SA" b="1" dirty="0"/>
              <a:t>الدين الأرموي البغدادي من الشافعية، </a:t>
            </a:r>
            <a:endParaRPr lang="ar-SA" b="1" dirty="0" smtClean="0"/>
          </a:p>
          <a:p>
            <a:pPr rtl="1"/>
            <a:r>
              <a:rPr lang="ar-SA" b="1" dirty="0" smtClean="0"/>
              <a:t>وعماد </a:t>
            </a:r>
            <a:r>
              <a:rPr lang="ar-SA" b="1" dirty="0"/>
              <a:t>الدين </a:t>
            </a:r>
            <a:r>
              <a:rPr lang="ar-SA" b="1" dirty="0" err="1"/>
              <a:t>الباتني</a:t>
            </a:r>
            <a:r>
              <a:rPr lang="ar-SA" b="1" dirty="0"/>
              <a:t> البغدادي، </a:t>
            </a:r>
            <a:r>
              <a:rPr lang="ar-SA" b="1" dirty="0" smtClean="0"/>
              <a:t>وعبدالعزيز </a:t>
            </a:r>
            <a:r>
              <a:rPr lang="ar-SA" b="1" dirty="0"/>
              <a:t>الصنهاجي، </a:t>
            </a:r>
            <a:r>
              <a:rPr lang="ar-SA" b="1" dirty="0" smtClean="0"/>
              <a:t>وأبو </a:t>
            </a:r>
            <a:r>
              <a:rPr lang="ar-SA" b="1" dirty="0"/>
              <a:t>عبد الله السبتي المغربي من المالكية، </a:t>
            </a:r>
            <a:endParaRPr lang="en-US" b="1" dirty="0"/>
          </a:p>
          <a:p>
            <a:pPr rtl="1"/>
            <a:r>
              <a:rPr lang="ar-SA" b="1" dirty="0"/>
              <a:t>وابن القصاب البغدادي، </a:t>
            </a:r>
            <a:r>
              <a:rPr lang="ar-SA" b="1" dirty="0" smtClean="0"/>
              <a:t>ومصدق </a:t>
            </a:r>
            <a:r>
              <a:rPr lang="ar-SA" b="1" dirty="0"/>
              <a:t>البغدادي، </a:t>
            </a:r>
            <a:r>
              <a:rPr lang="ar-SA" b="1" dirty="0" smtClean="0"/>
              <a:t>ومعاوية </a:t>
            </a:r>
            <a:r>
              <a:rPr lang="ar-SA" b="1" dirty="0"/>
              <a:t>الموصلي من الحنابلة، </a:t>
            </a:r>
            <a:endParaRPr lang="ar-SA" b="1" dirty="0" smtClean="0"/>
          </a:p>
          <a:p>
            <a:pPr rtl="1"/>
            <a:r>
              <a:rPr lang="ar-SA" b="1" dirty="0" smtClean="0"/>
              <a:t>وفخر </a:t>
            </a:r>
            <a:r>
              <a:rPr lang="ar-SA" b="1" dirty="0"/>
              <a:t>الدين العراقي، وسيف الدين الطرازي، </a:t>
            </a:r>
            <a:r>
              <a:rPr lang="ar-SA" b="1" dirty="0" smtClean="0"/>
              <a:t>وابن </a:t>
            </a:r>
            <a:r>
              <a:rPr lang="ar-SA" b="1" dirty="0"/>
              <a:t>البديع التكريتي من الحنفية. </a:t>
            </a:r>
            <a:endParaRPr lang="en-US" b="1" dirty="0"/>
          </a:p>
        </p:txBody>
      </p:sp>
    </p:spTree>
    <p:extLst>
      <p:ext uri="{BB962C8B-B14F-4D97-AF65-F5344CB8AC3E}">
        <p14:creationId xmlns:p14="http://schemas.microsoft.com/office/powerpoint/2010/main" val="29330261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وقد كان مجموع أعضاء هيئة التدريس في المدرسة ناظر أو وال وهو بمثابة رئيس الجامعة وعشرون مدرسا ومعيدا بمدرسة الفقه واثنين من الشيوخ والمعيدين بدار القرآن ثلاثة من الشيوخ، والقراء في دار الحديث، وطبيب واحد، ونحوي واحد بمشيخة العربية، ومدرس واحد للرياضيات. </a:t>
            </a:r>
            <a:endParaRPr lang="en-US" b="1" dirty="0"/>
          </a:p>
        </p:txBody>
      </p:sp>
    </p:spTree>
    <p:extLst>
      <p:ext uri="{BB962C8B-B14F-4D97-AF65-F5344CB8AC3E}">
        <p14:creationId xmlns:p14="http://schemas.microsoft.com/office/powerpoint/2010/main" val="14590801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أما تعيين المدرسين فقد كان يتم وفق مراسم معينة حيث يتم ذلك بعد صدور قرار من الخليفة للتعيين ثم يخلع عليه خلعة التدريس بدار الوزير، وقد يركب بغلة فيحضر إلى المدرسة بالخلعة، ويرافقه صاحب الديوان ومعه الولاة والحجاب والأكابر وصاحب البريد وجميع أرباب المناصب، احتراما له واحتفاء به ثم يجلس على سدة التدريس، فيخطب ويلقي بحثه ويحضر الأئمة والفقهاء والأعيان درسه، وتكون عليه الطرحة على عمامته، فإذا عزل من التدريس توجه إلى داره بغير الطرحة. </a:t>
            </a:r>
            <a:endParaRPr lang="en-US" b="1" dirty="0"/>
          </a:p>
        </p:txBody>
      </p:sp>
    </p:spTree>
    <p:extLst>
      <p:ext uri="{BB962C8B-B14F-4D97-AF65-F5344CB8AC3E}">
        <p14:creationId xmlns:p14="http://schemas.microsoft.com/office/powerpoint/2010/main" val="15286330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نظام الدراسة </a:t>
            </a:r>
            <a:endParaRPr lang="en-US" b="1" dirty="0"/>
          </a:p>
          <a:p>
            <a:pPr rtl="1"/>
            <a:r>
              <a:rPr lang="ar-SA" b="1" dirty="0"/>
              <a:t>تعد المستنصرية أول جامعة في العالم الإسلامي اهتمت بدراسة علوم القرآن والسنة النبوية، والمذاهب الفقهية وعلوم العربية والرياضيات، وقسمة الفرائض والتركات ومنافع الحيوان وعلم الطب وحفظ قوام الصحة </a:t>
            </a:r>
            <a:endParaRPr lang="en-US" b="1" dirty="0"/>
          </a:p>
          <a:p>
            <a:pPr rtl="1"/>
            <a:r>
              <a:rPr lang="ar-SA" b="1" dirty="0"/>
              <a:t>كما أنها أول جامعة إسلامية جمعت فيها الدراسات الفقهية على المذاهب الإسلامية الأربعة: الحنفي والشافعي والحنبلي والمالكي في بناية واحدة هي مدرسة الفقه، </a:t>
            </a:r>
            <a:endParaRPr lang="en-US" b="1" dirty="0"/>
          </a:p>
        </p:txBody>
      </p:sp>
    </p:spTree>
    <p:extLst>
      <p:ext uri="{BB962C8B-B14F-4D97-AF65-F5344CB8AC3E}">
        <p14:creationId xmlns:p14="http://schemas.microsoft.com/office/powerpoint/2010/main" val="13308921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381000" y="1676400"/>
            <a:ext cx="8915400" cy="4525963"/>
          </a:xfrm>
        </p:spPr>
        <p:txBody>
          <a:bodyPr/>
          <a:lstStyle/>
          <a:p>
            <a:pPr rtl="1"/>
            <a:r>
              <a:rPr lang="ar-SA" b="1" dirty="0"/>
              <a:t>وكانت المدراس الفقهية قبل هذه المدرسة تختص كل منها بتدريس مذهب معين من المذاهب الأربعة، فكانت هذه مزية للمدرسة المستنصرية. </a:t>
            </a:r>
            <a:endParaRPr lang="en-US" b="1" dirty="0"/>
          </a:p>
          <a:p>
            <a:pPr rtl="1"/>
            <a:r>
              <a:rPr lang="ar-SA" b="1" dirty="0"/>
              <a:t>كما تميزت المستنصرية بشيء آخر حيث أضيف إلى مدرسة الفقه مدارس للطب، ودار للحديث وأخرى للقرآن، </a:t>
            </a:r>
            <a:endParaRPr lang="en-US" b="1" dirty="0"/>
          </a:p>
          <a:p>
            <a:pPr rtl="1"/>
            <a:r>
              <a:rPr lang="ar-SA" b="1" dirty="0"/>
              <a:t>وكانت هذه المدارس من قبل موجودة ولكنها منفصلة بعضها عن بعض وبهذا فإن مدرسة المستنصرية كانت أشبه ما تكون بالجامعة. </a:t>
            </a:r>
            <a:endParaRPr lang="en-US" b="1" dirty="0"/>
          </a:p>
        </p:txBody>
      </p:sp>
    </p:spTree>
    <p:extLst>
      <p:ext uri="{BB962C8B-B14F-4D97-AF65-F5344CB8AC3E}">
        <p14:creationId xmlns:p14="http://schemas.microsoft.com/office/powerpoint/2010/main" val="4246288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مكتبة المستنصرية </a:t>
            </a:r>
            <a:endParaRPr lang="en-US" b="1" dirty="0"/>
          </a:p>
          <a:p>
            <a:pPr rtl="1"/>
            <a:r>
              <a:rPr lang="ar-SA" b="1" dirty="0"/>
              <a:t>تعتبر مكتبة المستنصرية من أهم الأقسام العلمية في المستنصرية حيث كانت مرجعا عاما لطلاب المستنصرية، ولطالما قصدها الكثيرون منهم وترددوا عليها وأفادوا من كنوزها العلمية والأدبية نحو قرنين من الزمن، وقد كانت المكتبة في مكان القاعات الكبيرة الواقعة في الحد الأسفل من عمارة المدرسة، ويفصل بينها وبين مدرسة الفقه دهليز طويل عال ولم يكن بها نوافذ بل كان بها فتحات في السقف تكفي للإضاءة والتهوية. </a:t>
            </a:r>
            <a:endParaRPr lang="en-US" b="1" dirty="0"/>
          </a:p>
        </p:txBody>
      </p:sp>
    </p:spTree>
    <p:extLst>
      <p:ext uri="{BB962C8B-B14F-4D97-AF65-F5344CB8AC3E}">
        <p14:creationId xmlns:p14="http://schemas.microsoft.com/office/powerpoint/2010/main" val="3381856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وقد نقل إليها المستنصر من الكتب النفيسة المحتوية على العلوم الدينية والأدبية ما يقدر بثمانين ألف مجلد سوى ما نقل إليها فيما بعد، </a:t>
            </a:r>
            <a:endParaRPr lang="en-US" b="1" dirty="0"/>
          </a:p>
          <a:p>
            <a:pPr rtl="1"/>
            <a:r>
              <a:rPr lang="ar-SA" b="1" dirty="0"/>
              <a:t>وقد رتبت هذه الكتب بحسب الفنون ليسهل تناولها ولا يتعب من يريد المطالعة في الحصول على ما يريد منها. </a:t>
            </a:r>
            <a:endParaRPr lang="en-US" b="1" dirty="0"/>
          </a:p>
        </p:txBody>
      </p:sp>
    </p:spTree>
    <p:extLst>
      <p:ext uri="{BB962C8B-B14F-4D97-AF65-F5344CB8AC3E}">
        <p14:creationId xmlns:p14="http://schemas.microsoft.com/office/powerpoint/2010/main" val="24344352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371600"/>
            <a:ext cx="9372600" cy="5410200"/>
          </a:xfrm>
        </p:spPr>
        <p:txBody>
          <a:bodyPr/>
          <a:lstStyle/>
          <a:p>
            <a:pPr rtl="1"/>
            <a:r>
              <a:rPr lang="ar-SA" b="1" dirty="0"/>
              <a:t>ولقد كانت تعد هذه المكتبة من أعظم دور العلم العامة في القرنين السابع والثامن الهجريين / الثالث عشر الميلادي خاصة في العهد الذي كان ابن </a:t>
            </a:r>
            <a:r>
              <a:rPr lang="ar-SA" b="1" dirty="0" err="1"/>
              <a:t>الفوطي</a:t>
            </a:r>
            <a:r>
              <a:rPr lang="ar-SA" b="1" dirty="0"/>
              <a:t> أمينا عليها فيه، وقد كانت المكتبة تضم خازنا للكتب ومشرفا على الخازن وأيضا مناولا للكتب. </a:t>
            </a:r>
            <a:endParaRPr lang="en-US" b="1" dirty="0"/>
          </a:p>
          <a:p>
            <a:pPr rtl="1"/>
            <a:r>
              <a:rPr lang="ar-SA" b="1" dirty="0"/>
              <a:t>كانت المكتبة من أهم أقسام المدرسة، وقد بني لها بناء مخصوص ضمن مبانيها. وكانت القاعات الكبيرة الواقعة في القسم الشرقي من عمارة هذه المدرسة، يفصل بينها وبين مدرسة الفقه دهليز طويل عال، وهذه القاعات ترتفع بارتفاع طابقين، ولم تكن لها نوافذ بل كانت فيها فتحات </a:t>
            </a:r>
            <a:r>
              <a:rPr lang="ar-SA" b="1" dirty="0" err="1"/>
              <a:t>سقفية</a:t>
            </a:r>
            <a:r>
              <a:rPr lang="ar-SA" b="1" dirty="0"/>
              <a:t> لا تزال عامرة تكفي للإضاءة والتهوية. وبعد أن اكتمل بناء المكتبة أمر </a:t>
            </a:r>
            <a:r>
              <a:rPr lang="ar-SA" b="1" dirty="0" smtClean="0"/>
              <a:t>الخليفة </a:t>
            </a:r>
            <a:r>
              <a:rPr lang="ar-SA" b="1" dirty="0"/>
              <a:t>بتزويدها بالمجموعات اللازمة من مكتبته الخاصة بالقصر. </a:t>
            </a:r>
            <a:endParaRPr lang="ar-SA" b="1" dirty="0" smtClean="0"/>
          </a:p>
          <a:p>
            <a:endParaRPr lang="ar-SA" dirty="0"/>
          </a:p>
          <a:p>
            <a:endParaRPr lang="ar-SA" dirty="0"/>
          </a:p>
          <a:p>
            <a:endParaRPr lang="ar-SA" dirty="0"/>
          </a:p>
          <a:p>
            <a:endParaRPr lang="ar-SA" dirty="0"/>
          </a:p>
          <a:p>
            <a:endParaRPr lang="ar-SA" dirty="0"/>
          </a:p>
          <a:p>
            <a:endParaRPr lang="ar-SA" dirty="0"/>
          </a:p>
          <a:p>
            <a:endParaRPr lang="ar-SA" dirty="0"/>
          </a:p>
          <a:p>
            <a:endParaRPr lang="ar-SA" dirty="0"/>
          </a:p>
          <a:p>
            <a:endParaRPr lang="ar-SA" dirty="0"/>
          </a:p>
        </p:txBody>
      </p:sp>
    </p:spTree>
    <p:extLst>
      <p:ext uri="{BB962C8B-B14F-4D97-AF65-F5344CB8AC3E}">
        <p14:creationId xmlns:p14="http://schemas.microsoft.com/office/powerpoint/2010/main" val="24754223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وقد بلغ مجموع ما نقل إليها أول مرة ثمانية آلاف مجلد. وقد بلغ عدد أحمالها مائتين وتسعين حملا. ثم أضيف إليها بعد ذلك من الإهداءات ما جعل مجموعاتها يرتفع إلى ثمانين ألف مجلد؛ حيث أهديت إلى المكتبة كتب من كبار رجالات الدولة والوجهاء والمؤلفين والواقفين.</a:t>
            </a:r>
            <a:endParaRPr lang="en-US" b="1" dirty="0"/>
          </a:p>
          <a:p>
            <a:pPr rtl="1"/>
            <a:r>
              <a:rPr lang="ar-SA" b="1" dirty="0"/>
              <a:t>وقد طلب الحاكم من أمين مكتبة القصر عبد العزيز بن دلف وابنه ضياء الدين التوجه إلى المكتبة المستنصرية وإثبات الكتب واعتبارها، وترتيب مؤلفاتها فقاما بذلك، ونظماها قدر الإمكان ورتباها حسب فنونها، ليسهل تناولها ولا يتعب مناولها، </a:t>
            </a:r>
            <a:r>
              <a:rPr lang="ar-SA" b="1" dirty="0" smtClean="0"/>
              <a:t>وقد</a:t>
            </a:r>
            <a:endParaRPr lang="ar-SA" dirty="0"/>
          </a:p>
        </p:txBody>
      </p:sp>
    </p:spTree>
    <p:extLst>
      <p:ext uri="{BB962C8B-B14F-4D97-AF65-F5344CB8AC3E}">
        <p14:creationId xmlns:p14="http://schemas.microsoft.com/office/powerpoint/2010/main" val="29360012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a:t>تعاقب على خزانة المكتبة شخصيات عظيمة عالمة من بينهم </a:t>
            </a:r>
            <a:endParaRPr lang="en-US" b="1" dirty="0"/>
          </a:p>
          <a:p>
            <a:pPr rtl="1"/>
            <a:r>
              <a:rPr lang="ar-SA" b="1" dirty="0"/>
              <a:t>ابن </a:t>
            </a:r>
            <a:r>
              <a:rPr lang="ar-SA" b="1" dirty="0" err="1"/>
              <a:t>الفوطي</a:t>
            </a:r>
            <a:r>
              <a:rPr lang="ar-SA" b="1" dirty="0"/>
              <a:t>، </a:t>
            </a:r>
            <a:r>
              <a:rPr lang="ar-SA" b="1" dirty="0" smtClean="0"/>
              <a:t>وعلي </a:t>
            </a:r>
            <a:r>
              <a:rPr lang="ar-SA" b="1" dirty="0"/>
              <a:t>بن عثمان الساعي، </a:t>
            </a:r>
            <a:r>
              <a:rPr lang="ar-SA" b="1" dirty="0" smtClean="0"/>
              <a:t>وفخر </a:t>
            </a:r>
            <a:r>
              <a:rPr lang="ar-SA" b="1" dirty="0"/>
              <a:t>الدين محمد بن سعيد الحداد. </a:t>
            </a:r>
            <a:endParaRPr lang="en-US" b="1" dirty="0"/>
          </a:p>
          <a:p>
            <a:pPr rtl="1"/>
            <a:r>
              <a:rPr lang="ar-SA" b="1" dirty="0"/>
              <a:t>ولقد خربت هذه المكتبة، وانتهبت مجموعاتها في وقت ما بين القرن التاسع والحادي عشر الهجري</a:t>
            </a:r>
            <a:r>
              <a:rPr lang="ar-SA" b="1" dirty="0" smtClean="0"/>
              <a:t>. ن</a:t>
            </a:r>
            <a:endParaRPr lang="ar-SA" b="1" dirty="0"/>
          </a:p>
          <a:p>
            <a:endParaRPr lang="ar-SA" dirty="0"/>
          </a:p>
          <a:p>
            <a:endParaRPr lang="ar-SA" dirty="0"/>
          </a:p>
        </p:txBody>
      </p:sp>
    </p:spTree>
    <p:extLst>
      <p:ext uri="{BB962C8B-B14F-4D97-AF65-F5344CB8AC3E}">
        <p14:creationId xmlns:p14="http://schemas.microsoft.com/office/powerpoint/2010/main" val="17093504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1624</TotalTime>
  <Words>2681</Words>
  <Application>Microsoft Office PowerPoint</Application>
  <PresentationFormat>A4 Paper (210x297 mm)</PresentationFormat>
  <Paragraphs>130</Paragraphs>
  <Slides>39</Slides>
  <Notes>0</Notes>
  <HiddenSlides>0</HiddenSlides>
  <MMClips>0</MMClips>
  <ScaleCrop>false</ScaleCrop>
  <HeadingPairs>
    <vt:vector size="4" baseType="variant">
      <vt:variant>
        <vt:lpstr>نسق</vt:lpstr>
      </vt:variant>
      <vt:variant>
        <vt:i4>1</vt:i4>
      </vt:variant>
      <vt:variant>
        <vt:lpstr>عناوين الشرائح</vt:lpstr>
      </vt:variant>
      <vt:variant>
        <vt:i4>39</vt:i4>
      </vt:variant>
    </vt:vector>
  </HeadingPairs>
  <TitlesOfParts>
    <vt:vector size="40" baseType="lpstr">
      <vt:lpstr>Office Theme</vt:lpstr>
      <vt:lpstr>عرض تقديمي في PowerPoint</vt:lpstr>
      <vt:lpstr>المحاضرة الثامنة  المدرسة النظامية والمدرسة المستنصرية</vt:lpstr>
      <vt:lpstr>المدرسة النظامية </vt:lpstr>
      <vt:lpstr>عرض تقديمي في PowerPoint</vt:lpstr>
      <vt:lpstr>عرض تقديمي في PowerPoint</vt:lpstr>
      <vt:lpstr>طلبة المدرسة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المدرسة المستنصرية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أشهر علماء المستنصرية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zabuelhaj</cp:lastModifiedBy>
  <cp:revision>111</cp:revision>
  <dcterms:created xsi:type="dcterms:W3CDTF">2009-10-14T19:14:34Z</dcterms:created>
  <dcterms:modified xsi:type="dcterms:W3CDTF">2012-11-16T17:33:42Z</dcterms:modified>
</cp:coreProperties>
</file>