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6"/>
  </p:notesMasterIdLst>
  <p:sldIdLst>
    <p:sldId id="256" r:id="rId2"/>
    <p:sldId id="257" r:id="rId3"/>
    <p:sldId id="324" r:id="rId4"/>
    <p:sldId id="323" r:id="rId5"/>
    <p:sldId id="322" r:id="rId6"/>
    <p:sldId id="321" r:id="rId7"/>
    <p:sldId id="333" r:id="rId8"/>
    <p:sldId id="334" r:id="rId9"/>
    <p:sldId id="320" r:id="rId10"/>
    <p:sldId id="319" r:id="rId11"/>
    <p:sldId id="318" r:id="rId12"/>
    <p:sldId id="317" r:id="rId13"/>
    <p:sldId id="316" r:id="rId14"/>
    <p:sldId id="315" r:id="rId15"/>
    <p:sldId id="314" r:id="rId16"/>
    <p:sldId id="313" r:id="rId17"/>
    <p:sldId id="312" r:id="rId18"/>
    <p:sldId id="311" r:id="rId19"/>
    <p:sldId id="310" r:id="rId20"/>
    <p:sldId id="335" r:id="rId21"/>
    <p:sldId id="309" r:id="rId22"/>
    <p:sldId id="307" r:id="rId23"/>
    <p:sldId id="337" r:id="rId24"/>
    <p:sldId id="33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p14="http://schemas.microsoft.com/office/powerpoint/2010/main">
        <p14:section name="مقطع افتراضي" id="{40905DED-81FC-4A60-B768-EE38278FCA38}">
          <p14:sldIdLst>
            <p14:sldId id="256"/>
            <p14:sldId id="257"/>
            <p14:sldId id="324"/>
            <p14:sldId id="323"/>
            <p14:sldId id="322"/>
            <p14:sldId id="321"/>
            <p14:sldId id="333"/>
            <p14:sldId id="334"/>
            <p14:sldId id="320"/>
            <p14:sldId id="319"/>
            <p14:sldId id="318"/>
            <p14:sldId id="317"/>
            <p14:sldId id="316"/>
            <p14:sldId id="315"/>
            <p14:sldId id="314"/>
            <p14:sldId id="313"/>
            <p14:sldId id="312"/>
            <p14:sldId id="311"/>
            <p14:sldId id="310"/>
            <p14:sldId id="335"/>
            <p14:sldId id="309"/>
            <p14:sldId id="307"/>
            <p14:sldId id="337"/>
            <p14:sldId id="33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519" autoAdjust="0"/>
    <p:restoredTop sz="94664" autoAdjust="0"/>
  </p:normalViewPr>
  <p:slideViewPr>
    <p:cSldViewPr>
      <p:cViewPr>
        <p:scale>
          <a:sx n="60" d="100"/>
          <a:sy n="60" d="100"/>
        </p:scale>
        <p:origin x="-2838" y="-1458"/>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xfrm>
            <a:off x="4927600" y="6356350"/>
            <a:ext cx="482600" cy="365125"/>
          </a:xfrm>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3" name="Title 1"/>
          <p:cNvSpPr txBox="1">
            <a:spLocks/>
          </p:cNvSpPr>
          <p:nvPr/>
        </p:nvSpPr>
        <p:spPr bwMode="auto">
          <a:xfrm>
            <a:off x="34159" y="1963573"/>
            <a:ext cx="6172200" cy="4533900"/>
          </a:xfrm>
          <a:prstGeom prst="rect">
            <a:avLst/>
          </a:prstGeom>
          <a:noFill/>
          <a:ln w="9525">
            <a:noFill/>
            <a:miter lim="800000"/>
            <a:headEnd/>
            <a:tailEnd/>
          </a:ln>
        </p:spPr>
        <p:txBody>
          <a:bodyPr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EG" sz="3700" b="1" dirty="0" smtClean="0">
                <a:solidFill>
                  <a:schemeClr val="accent1">
                    <a:lumMod val="50000"/>
                  </a:schemeClr>
                </a:solidFill>
                <a:latin typeface="AYM Wadiy S_U normal."/>
                <a:cs typeface="Times New Roman" pitchFamily="18" charset="0"/>
              </a:rPr>
              <a:t>اس</a:t>
            </a:r>
            <a:r>
              <a:rPr lang="ar-SA" sz="3700" b="1" dirty="0" smtClean="0">
                <a:solidFill>
                  <a:schemeClr val="accent1">
                    <a:lumMod val="50000"/>
                  </a:schemeClr>
                </a:solidFill>
                <a:latin typeface="AYM Wadiy S_U normal."/>
                <a:cs typeface="Times New Roman" pitchFamily="18" charset="0"/>
              </a:rPr>
              <a:t>ـ</a:t>
            </a:r>
            <a:r>
              <a:rPr lang="ar-EG" sz="3700" b="1" dirty="0" smtClean="0">
                <a:solidFill>
                  <a:schemeClr val="accent1">
                    <a:lumMod val="50000"/>
                  </a:schemeClr>
                </a:solidFill>
                <a:latin typeface="AYM Wadiy S_U normal."/>
                <a:cs typeface="Times New Roman" pitchFamily="18" charset="0"/>
              </a:rPr>
              <a:t>م الم</a:t>
            </a:r>
            <a:r>
              <a:rPr lang="ar-SA" sz="3700" b="1" dirty="0" smtClean="0">
                <a:solidFill>
                  <a:schemeClr val="accent1">
                    <a:lumMod val="50000"/>
                  </a:schemeClr>
                </a:solidFill>
                <a:latin typeface="AYM Wadiy S_U normal."/>
                <a:cs typeface="Times New Roman" pitchFamily="18" charset="0"/>
              </a:rPr>
              <a:t>ـ</a:t>
            </a:r>
            <a:r>
              <a:rPr lang="ar-EG" sz="3700" b="1" dirty="0" smtClean="0">
                <a:solidFill>
                  <a:schemeClr val="accent1">
                    <a:lumMod val="50000"/>
                  </a:schemeClr>
                </a:solidFill>
                <a:latin typeface="AYM Wadiy S_U normal."/>
                <a:cs typeface="Times New Roman" pitchFamily="18" charset="0"/>
              </a:rPr>
              <a:t>ق</a:t>
            </a:r>
            <a:r>
              <a:rPr lang="ar-SA" sz="3700" b="1" dirty="0" smtClean="0">
                <a:solidFill>
                  <a:schemeClr val="accent1">
                    <a:lumMod val="50000"/>
                  </a:schemeClr>
                </a:solidFill>
                <a:latin typeface="AYM Wadiy S_U normal."/>
                <a:cs typeface="Times New Roman" pitchFamily="18" charset="0"/>
              </a:rPr>
              <a:t>ـ</a:t>
            </a:r>
            <a:r>
              <a:rPr lang="ar-EG" sz="3700" b="1" dirty="0" err="1" smtClean="0">
                <a:solidFill>
                  <a:schemeClr val="accent1">
                    <a:lumMod val="50000"/>
                  </a:schemeClr>
                </a:solidFill>
                <a:latin typeface="AYM Wadiy S_U normal."/>
                <a:cs typeface="Times New Roman" pitchFamily="18" charset="0"/>
              </a:rPr>
              <a:t>رر</a:t>
            </a:r>
            <a:endParaRPr lang="ar-SA" sz="3700" b="1" dirty="0" smtClean="0">
              <a:solidFill>
                <a:schemeClr val="accent1">
                  <a:lumMod val="50000"/>
                </a:schemeClr>
              </a:solidFill>
              <a:latin typeface="AYM Wadiy S_U normal."/>
              <a:cs typeface="Times New Roman" pitchFamily="18" charset="0"/>
            </a:endParaRPr>
          </a:p>
          <a:p>
            <a:pPr algn="ctr"/>
            <a:endParaRPr lang="ar-SA" sz="1400" b="1" dirty="0">
              <a:solidFill>
                <a:schemeClr val="accent1">
                  <a:lumMod val="50000"/>
                </a:schemeClr>
              </a:solidFill>
              <a:latin typeface="AYM Wadiy S_U normal."/>
              <a:cs typeface="Times New Roman" pitchFamily="18" charset="0"/>
            </a:endParaRPr>
          </a:p>
          <a:p>
            <a:pPr algn="ctr"/>
            <a:r>
              <a:rPr lang="ar-SA" sz="6000" b="1" dirty="0" smtClean="0">
                <a:solidFill>
                  <a:srgbClr val="7F7F7F"/>
                </a:solidFill>
                <a:latin typeface="Calibri" pitchFamily="34" charset="0"/>
                <a:cs typeface="DecoType Naskh Special" pitchFamily="2" charset="-78"/>
              </a:rPr>
              <a:t>تاريخ التعليم في الدولة الإسلامية</a:t>
            </a:r>
            <a:endParaRPr lang="ar-SA" sz="1400" b="1" dirty="0">
              <a:solidFill>
                <a:srgbClr val="7F7F7F"/>
              </a:solidFill>
              <a:latin typeface="Calibri" pitchFamily="34" charset="0"/>
              <a:cs typeface="DecoType Naskh Special" pitchFamily="2" charset="-78"/>
            </a:endParaRPr>
          </a:p>
          <a:p>
            <a:pPr algn="ctr"/>
            <a:r>
              <a:rPr lang="ar-SA" sz="6000" b="1" dirty="0" smtClean="0">
                <a:solidFill>
                  <a:srgbClr val="7F7F7F"/>
                </a:solidFill>
                <a:latin typeface="Calibri" pitchFamily="34" charset="0"/>
                <a:cs typeface="DecoType Naskh Special" pitchFamily="2" charset="-78"/>
              </a:rPr>
              <a:t>د. زيــد أبو الحــاج</a:t>
            </a:r>
            <a:endParaRPr lang="en-US" sz="6000" b="1" dirty="0">
              <a:solidFill>
                <a:srgbClr val="7F7F7F"/>
              </a:solidFill>
              <a:latin typeface="Calibri" pitchFamily="34" charset="0"/>
              <a:cs typeface="DecoType Naskh Special"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3276600"/>
          </a:xfrm>
        </p:spPr>
        <p:txBody>
          <a:bodyPr/>
          <a:lstStyle/>
          <a:p>
            <a:pPr rtl="1" eaLnBrk="1" hangingPunct="1"/>
            <a:r>
              <a:rPr lang="ar-SA" b="1" spc="-150" dirty="0" smtClean="0">
                <a:solidFill>
                  <a:srgbClr val="376092"/>
                </a:solidFill>
                <a:latin typeface="ae_AlMateen" pitchFamily="2" charset="-78"/>
                <a:cs typeface="ae_AlMateen" pitchFamily="2" charset="-78"/>
              </a:rPr>
              <a:t>المحاضرة التاسعة</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
            </a:r>
            <a:br>
              <a:rPr lang="ar-SA" b="1" spc="-150" dirty="0" smtClean="0">
                <a:solidFill>
                  <a:srgbClr val="376092"/>
                </a:solidFill>
                <a:latin typeface="ae_AlMateen" pitchFamily="2" charset="-78"/>
                <a:cs typeface="ae_AlMateen" pitchFamily="2" charset="-78"/>
              </a:rPr>
            </a:br>
            <a:r>
              <a:rPr lang="ar-SA" b="1" spc="-150" dirty="0" err="1" smtClean="0">
                <a:solidFill>
                  <a:srgbClr val="376092"/>
                </a:solidFill>
                <a:latin typeface="ae_AlMateen" pitchFamily="2" charset="-78"/>
                <a:cs typeface="ae_AlMateen" pitchFamily="2" charset="-78"/>
              </a:rPr>
              <a:t>الخانقاة</a:t>
            </a:r>
            <a:r>
              <a:rPr lang="ar-SA" b="1" spc="-150" dirty="0" smtClean="0">
                <a:solidFill>
                  <a:srgbClr val="376092"/>
                </a:solidFill>
                <a:latin typeface="ae_AlMateen" pitchFamily="2" charset="-78"/>
                <a:cs typeface="ae_AlMateen" pitchFamily="2" charset="-78"/>
              </a:rPr>
              <a:t> والزاوية والرباط </a:t>
            </a:r>
            <a:r>
              <a:rPr lang="ar-SA" b="1" spc="-150" dirty="0" err="1" smtClean="0">
                <a:solidFill>
                  <a:srgbClr val="376092"/>
                </a:solidFill>
                <a:latin typeface="ae_AlMateen" pitchFamily="2" charset="-78"/>
                <a:cs typeface="ae_AlMateen" pitchFamily="2" charset="-78"/>
              </a:rPr>
              <a:t>والبيمارستان</a:t>
            </a:r>
            <a:r>
              <a:rPr lang="ar-SA" b="1" spc="-150" dirty="0" smtClean="0">
                <a:solidFill>
                  <a:srgbClr val="376092"/>
                </a:solidFill>
                <a:latin typeface="ae_AlMateen" pitchFamily="2" charset="-78"/>
                <a:cs typeface="ae_AlMateen" pitchFamily="2" charset="-78"/>
              </a:rPr>
              <a:t> </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ودورها في التربية والتعليم</a:t>
            </a:r>
            <a:endParaRPr lang="en-US"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a:t>مؤسسات أخرى شاركت في التربية </a:t>
            </a:r>
            <a:r>
              <a:rPr lang="ar-SA" sz="3200" b="1" dirty="0" smtClean="0"/>
              <a:t>والتعليم</a:t>
            </a:r>
            <a:endParaRPr lang="ar-SA" sz="3200" dirty="0"/>
          </a:p>
        </p:txBody>
      </p:sp>
      <p:sp>
        <p:nvSpPr>
          <p:cNvPr id="3" name="عنصر نائب للمحتوى 2"/>
          <p:cNvSpPr>
            <a:spLocks noGrp="1"/>
          </p:cNvSpPr>
          <p:nvPr>
            <p:ph idx="1"/>
          </p:nvPr>
        </p:nvSpPr>
        <p:spPr>
          <a:xfrm>
            <a:off x="304800" y="1371600"/>
            <a:ext cx="9296400" cy="5029200"/>
          </a:xfrm>
        </p:spPr>
        <p:txBody>
          <a:bodyPr/>
          <a:lstStyle/>
          <a:p>
            <a:pPr rtl="1"/>
            <a:r>
              <a:rPr lang="ar-SA" b="1" dirty="0" smtClean="0"/>
              <a:t>لقد </a:t>
            </a:r>
            <a:r>
              <a:rPr lang="ar-SA" b="1" dirty="0"/>
              <a:t>شاع التصوف في العصور الإسلامية على اختلافها، وتعلق الناس بطرز من أهل العلم والدين، أخذوا طريق الزهد والتصوف، </a:t>
            </a:r>
            <a:endParaRPr lang="ar-SA" b="1" dirty="0" smtClean="0"/>
          </a:p>
          <a:p>
            <a:pPr rtl="1"/>
            <a:r>
              <a:rPr lang="ar-SA" b="1" dirty="0" smtClean="0"/>
              <a:t>وأكثر </a:t>
            </a:r>
            <a:r>
              <a:rPr lang="ar-SA" b="1" dirty="0"/>
              <a:t>الناس من بناء مؤسسات ودور للصوفية عرفت بأسماء متعددة من خانقاه، وزاوية، ورباط، </a:t>
            </a:r>
            <a:r>
              <a:rPr lang="ar-SA" b="1" dirty="0" smtClean="0"/>
              <a:t>ومشهد، وقبة، وتكية</a:t>
            </a:r>
            <a:r>
              <a:rPr lang="ar-SA" b="1" dirty="0"/>
              <a:t>، ومصطبة وغيرها، وقد اختلى الصوفيون في هذه المراكز للعبادة.‏ </a:t>
            </a:r>
            <a:endParaRPr lang="en-US" b="1" dirty="0"/>
          </a:p>
          <a:p>
            <a:pPr rtl="1"/>
            <a:r>
              <a:rPr lang="ar-SA" b="1" dirty="0"/>
              <a:t>تعددت أماكن الصوفية </a:t>
            </a:r>
            <a:r>
              <a:rPr lang="ar-SA" b="1" dirty="0" smtClean="0"/>
              <a:t>في أسمائها </a:t>
            </a:r>
            <a:r>
              <a:rPr lang="ar-SA" b="1" dirty="0" smtClean="0"/>
              <a:t>وتشابهت </a:t>
            </a:r>
            <a:r>
              <a:rPr lang="ar-SA" b="1" dirty="0"/>
              <a:t>في معانيها ووظيفتها عدا الفروق البسيطة من ناحية التمويل وحرية الدروس</a:t>
            </a:r>
            <a:r>
              <a:rPr lang="ar-SA" b="1" dirty="0" smtClean="0"/>
              <a:t>، </a:t>
            </a:r>
            <a:r>
              <a:rPr lang="ar-SA" b="1" dirty="0"/>
              <a:t>وغير </a:t>
            </a:r>
            <a:r>
              <a:rPr lang="ar-SA" b="1" dirty="0" smtClean="0"/>
              <a:t>ذلك. </a:t>
            </a:r>
          </a:p>
          <a:p>
            <a:pPr rtl="1"/>
            <a:r>
              <a:rPr lang="ar-SA" b="1" dirty="0" smtClean="0"/>
              <a:t>مما أدى إلى </a:t>
            </a:r>
            <a:r>
              <a:rPr lang="ar-SA" b="1" dirty="0" smtClean="0"/>
              <a:t>اختلاط </a:t>
            </a:r>
            <a:r>
              <a:rPr lang="ar-SA" b="1" dirty="0"/>
              <a:t>الأمر على </a:t>
            </a:r>
            <a:r>
              <a:rPr lang="ar-SA" b="1" dirty="0" smtClean="0"/>
              <a:t>بعض الباحثين </a:t>
            </a:r>
            <a:r>
              <a:rPr lang="ar-SA" b="1" dirty="0"/>
              <a:t>ولم يستطيعوا التمييز بين أسمائها.‏ </a:t>
            </a:r>
            <a:endParaRPr lang="en-US" b="1" dirty="0"/>
          </a:p>
        </p:txBody>
      </p:sp>
    </p:spTree>
    <p:extLst>
      <p:ext uri="{BB962C8B-B14F-4D97-AF65-F5344CB8AC3E}">
        <p14:creationId xmlns:p14="http://schemas.microsoft.com/office/powerpoint/2010/main" val="4058654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وقد شهدت المؤسسات التربوية الصوفية نوعين من أعداد الصوفيين، "نوع أصيل سار في طريق العلم سير العلماء، واجتهد في الطلب، وحصل العلم الغزير، ومالت نفسه إلى الزهد واحتقار الدنيا فانخلع عنها وخلص للعبادة والمجاهدة الصوفية، </a:t>
            </a:r>
            <a:endParaRPr lang="en-US" b="1" dirty="0"/>
          </a:p>
          <a:p>
            <a:pPr rtl="1"/>
            <a:r>
              <a:rPr lang="ar-SA" b="1" dirty="0"/>
              <a:t>كما نرى عند الحارث بن أسد المحاسبي (ت </a:t>
            </a:r>
            <a:r>
              <a:rPr lang="ar-SA" b="1" dirty="0" smtClean="0"/>
              <a:t>243</a:t>
            </a:r>
            <a:r>
              <a:rPr lang="ar-SA" b="1" dirty="0" smtClean="0">
                <a:cs typeface="Simplified Arabic"/>
              </a:rPr>
              <a:t>ﻫ)</a:t>
            </a:r>
            <a:r>
              <a:rPr lang="ar-SA" b="1" dirty="0" smtClean="0"/>
              <a:t>، </a:t>
            </a:r>
            <a:r>
              <a:rPr lang="ar-SA" b="1" dirty="0"/>
              <a:t>وأبي نصر السراج (ت </a:t>
            </a:r>
            <a:r>
              <a:rPr lang="ar-SA" b="1" dirty="0" smtClean="0"/>
              <a:t>378</a:t>
            </a:r>
            <a:r>
              <a:rPr lang="ar-SA" b="1" dirty="0" smtClean="0">
                <a:cs typeface="Simplified Arabic"/>
              </a:rPr>
              <a:t>ﻫ</a:t>
            </a:r>
            <a:r>
              <a:rPr lang="ar-SA" b="1" dirty="0" smtClean="0"/>
              <a:t>)، وأبي </a:t>
            </a:r>
            <a:r>
              <a:rPr lang="ar-SA" b="1" dirty="0"/>
              <a:t>طالب </a:t>
            </a:r>
            <a:r>
              <a:rPr lang="ar-SA" b="1" dirty="0" smtClean="0"/>
              <a:t>المكي </a:t>
            </a:r>
            <a:r>
              <a:rPr lang="en-US" b="1" dirty="0" smtClean="0"/>
              <a:t> </a:t>
            </a:r>
            <a:r>
              <a:rPr lang="ar-SA" b="1" dirty="0" smtClean="0"/>
              <a:t>(</a:t>
            </a:r>
            <a:r>
              <a:rPr lang="ar-SA" b="1" dirty="0" smtClean="0"/>
              <a:t>ت</a:t>
            </a:r>
            <a:r>
              <a:rPr lang="ar-SA" b="1" dirty="0" smtClean="0"/>
              <a:t>386</a:t>
            </a:r>
            <a:r>
              <a:rPr lang="ar-SA" b="1" dirty="0" smtClean="0">
                <a:cs typeface="Simplified Arabic"/>
              </a:rPr>
              <a:t>ﻫ</a:t>
            </a:r>
            <a:r>
              <a:rPr lang="ar-SA" b="1" dirty="0" smtClean="0"/>
              <a:t>)، </a:t>
            </a:r>
            <a:r>
              <a:rPr lang="ar-SA" b="1" dirty="0"/>
              <a:t>وعبد الكريم بن هوازن القشيري (ت </a:t>
            </a:r>
            <a:r>
              <a:rPr lang="ar-SA" b="1" dirty="0" smtClean="0"/>
              <a:t>465</a:t>
            </a:r>
            <a:r>
              <a:rPr lang="ar-SA" b="1" dirty="0" smtClean="0">
                <a:cs typeface="Simplified Arabic"/>
              </a:rPr>
              <a:t>ﻫ</a:t>
            </a:r>
            <a:r>
              <a:rPr lang="ar-SA" b="1" dirty="0" smtClean="0"/>
              <a:t>)، </a:t>
            </a:r>
            <a:r>
              <a:rPr lang="ar-SA" b="1" dirty="0"/>
              <a:t>وأبي حامد الغزالي (ت </a:t>
            </a:r>
            <a:r>
              <a:rPr lang="ar-SA" b="1" dirty="0" smtClean="0"/>
              <a:t>505</a:t>
            </a:r>
            <a:r>
              <a:rPr lang="ar-SA" b="1" dirty="0" smtClean="0">
                <a:cs typeface="Simplified Arabic"/>
              </a:rPr>
              <a:t>ﻫ</a:t>
            </a:r>
            <a:r>
              <a:rPr lang="ar-SA" b="1" dirty="0" smtClean="0"/>
              <a:t>)، </a:t>
            </a:r>
            <a:r>
              <a:rPr lang="ar-SA" b="1" dirty="0"/>
              <a:t>ومحيي الدين بن عربي (ت </a:t>
            </a:r>
            <a:r>
              <a:rPr lang="ar-SA" b="1" dirty="0" smtClean="0"/>
              <a:t>638</a:t>
            </a:r>
            <a:r>
              <a:rPr lang="ar-SA" b="1" dirty="0" smtClean="0">
                <a:cs typeface="Simplified Arabic"/>
              </a:rPr>
              <a:t>ﻫ</a:t>
            </a:r>
            <a:r>
              <a:rPr lang="ar-SA" b="1" dirty="0" smtClean="0"/>
              <a:t>).</a:t>
            </a:r>
            <a:r>
              <a:rPr lang="ar-SA" b="1" dirty="0"/>
              <a:t>‏ </a:t>
            </a:r>
            <a:endParaRPr lang="en-US" b="1" dirty="0"/>
          </a:p>
          <a:p>
            <a:endParaRPr lang="ar-SA" dirty="0"/>
          </a:p>
          <a:p>
            <a:endParaRPr lang="ar-SA" dirty="0"/>
          </a:p>
        </p:txBody>
      </p:sp>
    </p:spTree>
    <p:extLst>
      <p:ext uri="{BB962C8B-B14F-4D97-AF65-F5344CB8AC3E}">
        <p14:creationId xmlns:p14="http://schemas.microsoft.com/office/powerpoint/2010/main" val="1062773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ونوع آخر اتجه إلى العلم حتى حصل منه زاداً </a:t>
            </a:r>
            <a:r>
              <a:rPr lang="ar-SA" b="1" dirty="0" smtClean="0"/>
              <a:t>يسيراً، ثم </a:t>
            </a:r>
            <a:r>
              <a:rPr lang="ar-SA" b="1" dirty="0"/>
              <a:t>انصرف إلى المجاهدة الصوفية (أي إنفاق الوقت الطويل في التعبد والتهجد ومجاهدة النفس لكسر جماحها كما يقولون) عن إخلاص أو بدون </a:t>
            </a:r>
            <a:r>
              <a:rPr lang="ar-SA" b="1" dirty="0" smtClean="0"/>
              <a:t>إخلاص، </a:t>
            </a:r>
          </a:p>
          <a:p>
            <a:pPr rtl="1"/>
            <a:r>
              <a:rPr lang="ar-SA" b="1" dirty="0" smtClean="0"/>
              <a:t>وسعى </a:t>
            </a:r>
            <a:r>
              <a:rPr lang="ar-SA" b="1" dirty="0"/>
              <a:t>إلى كسب الجاه بين الجماهير بمظاهر من التقى والقدرة على القيام بما تصور الناس أنه خوارق أو كرامات، فالتف حولهم العوام وتمسكوا بهم تمسكاً </a:t>
            </a:r>
            <a:r>
              <a:rPr lang="ar-SA" b="1" dirty="0" smtClean="0"/>
              <a:t>شديداً، وصانعهم </a:t>
            </a:r>
            <a:r>
              <a:rPr lang="ar-SA" b="1" dirty="0"/>
              <a:t>الحكام إما عن جهل بحقيقة الدين أو عن خبث للسيطرة على قلوب الجماهير... </a:t>
            </a:r>
            <a:endParaRPr lang="ar-SA" b="1" dirty="0" smtClean="0"/>
          </a:p>
        </p:txBody>
      </p:sp>
    </p:spTree>
    <p:extLst>
      <p:ext uri="{BB962C8B-B14F-4D97-AF65-F5344CB8AC3E}">
        <p14:creationId xmlns:p14="http://schemas.microsoft.com/office/powerpoint/2010/main" val="3839247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ونفر من الصوفيين الصادقين اتجهوا عملياً فكونوا من </a:t>
            </a:r>
            <a:r>
              <a:rPr lang="ar-SA" b="1" dirty="0" err="1"/>
              <a:t>مريديهم</a:t>
            </a:r>
            <a:r>
              <a:rPr lang="ar-SA" b="1" dirty="0"/>
              <a:t> جماعات صوفية تنتهج طريقاً خلقياً قويماً وتتبع منهجاً محدداً في العبادة فيجتمع المريدون بشيخهم في أوقات معينة بعد الظهر والمساء للذكر والقيام بعبادات وأذكار يقومون بها معاً، وسموا تلك العبادات التي يمارسونها والنظام الذي يحكم جماعتهم (طريقتهم الخاصة) وشيئاً فشيئاً تحولت الطريقة إلى شيء أشبه بجمعية دينية اجتماعية تعليمية.‏ </a:t>
            </a:r>
            <a:endParaRPr lang="en-US" b="1" dirty="0"/>
          </a:p>
          <a:p>
            <a:endParaRPr lang="ar-SA" dirty="0"/>
          </a:p>
          <a:p>
            <a:endParaRPr lang="ar-SA" dirty="0"/>
          </a:p>
        </p:txBody>
      </p:sp>
    </p:spTree>
    <p:extLst>
      <p:ext uri="{BB962C8B-B14F-4D97-AF65-F5344CB8AC3E}">
        <p14:creationId xmlns:p14="http://schemas.microsoft.com/office/powerpoint/2010/main" val="1947233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err="1" smtClean="0"/>
              <a:t>الخانقاه</a:t>
            </a:r>
            <a:r>
              <a:rPr lang="ar-SA" b="1" dirty="0" smtClean="0"/>
              <a:t>: كلمة فارسية ومعناه بيت، وقيل </a:t>
            </a:r>
            <a:r>
              <a:rPr lang="ar-SA" b="1" dirty="0" err="1" smtClean="0"/>
              <a:t>خونقاه</a:t>
            </a:r>
            <a:r>
              <a:rPr lang="ar-SA" b="1" dirty="0" smtClean="0"/>
              <a:t> أي الموضع الذي يأكل في الملك ثم اصبحت تطلق على البيت او الدار التي يختلي فيها الصوفية للعبادة. وقد ظهر الخوانق في ديار الإسلام في القرن الخامس. </a:t>
            </a:r>
          </a:p>
          <a:p>
            <a:pPr rtl="1"/>
            <a:r>
              <a:rPr lang="ar-SA" b="1" dirty="0" smtClean="0"/>
              <a:t>الزاوية: مصدرها الفعل انزوى ينزوي، بمعنى اتخذ ركنا من أركان المسجد للاعتكاف والتعبد، وقد أنشئت الزوايا أول الامر ملحقة بالمساجد وكان للإمام الشافعي في جامع عمرو بن العاص زاوية عُرفت به درس فيها فقه مذهبه كما كان في الجامع نفسه عدة حلقات دراسية أطلق عليها زوايا. </a:t>
            </a:r>
            <a:endParaRPr lang="ar-SA" b="1" dirty="0"/>
          </a:p>
        </p:txBody>
      </p:sp>
    </p:spTree>
    <p:extLst>
      <p:ext uri="{BB962C8B-B14F-4D97-AF65-F5344CB8AC3E}">
        <p14:creationId xmlns:p14="http://schemas.microsoft.com/office/powerpoint/2010/main" val="1039299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الرباط: هو في الاصل نوع من الثكنات العسكرية التي تبنى على الحدود وقرب الثغور يقيم فيها المرابطون للدفاع عن بلاد الإسلام من الأعداء. ومع الزمن اتسع مفهوم الجهاد ليدخل من ضمنه جهاد النفس، وأصبحت كلمة رباط تطلق على المكان الذي يسكنه المتقشفون من الصوفية. </a:t>
            </a:r>
          </a:p>
          <a:p>
            <a:pPr rtl="1"/>
            <a:r>
              <a:rPr lang="ar-SA" b="1" dirty="0" smtClean="0"/>
              <a:t>المشاهد والقباب: هي المباني التي تقام على القبور منها مثلا مشهد الإمام الحسين ، أو القباب التي تبنى في </a:t>
            </a:r>
            <a:r>
              <a:rPr lang="ar-SA" b="1" dirty="0" err="1" smtClean="0"/>
              <a:t>المقابرعامة</a:t>
            </a:r>
            <a:endParaRPr lang="ar-SA" b="1" dirty="0"/>
          </a:p>
        </p:txBody>
      </p:sp>
    </p:spTree>
    <p:extLst>
      <p:ext uri="{BB962C8B-B14F-4D97-AF65-F5344CB8AC3E}">
        <p14:creationId xmlns:p14="http://schemas.microsoft.com/office/powerpoint/2010/main" val="335687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ولقد اختلفت الناحية العلمية في الخوانق عنها داخل الربط </a:t>
            </a:r>
            <a:r>
              <a:rPr lang="ar-SA" b="1" dirty="0" smtClean="0"/>
              <a:t>والزوايا والمشاهد ، </a:t>
            </a:r>
          </a:p>
          <a:p>
            <a:pPr rtl="1"/>
            <a:r>
              <a:rPr lang="ar-SA" b="1" dirty="0" smtClean="0"/>
              <a:t>إذ </a:t>
            </a:r>
            <a:r>
              <a:rPr lang="ar-SA" b="1" dirty="0"/>
              <a:t>كانت الدراسة بالخوانق تأخذ شكلاً منظماً يتبع نظم وشروط الواقف، بخلاف الزاوية أو الرباط </a:t>
            </a:r>
            <a:r>
              <a:rPr lang="ar-SA" b="1" dirty="0" smtClean="0"/>
              <a:t> أو القباب إذ </a:t>
            </a:r>
            <a:r>
              <a:rPr lang="ar-SA" b="1" dirty="0"/>
              <a:t>كان الأمر مفوضاً لشيخ كل منهما، </a:t>
            </a:r>
            <a:endParaRPr lang="ar-SA" b="1" dirty="0" smtClean="0"/>
          </a:p>
          <a:p>
            <a:pPr rtl="1"/>
            <a:r>
              <a:rPr lang="ar-SA" b="1" dirty="0" smtClean="0"/>
              <a:t>لذلك </a:t>
            </a:r>
            <a:r>
              <a:rPr lang="ar-SA" b="1" dirty="0"/>
              <a:t>كثرت فيهما الدروس في فروع مختلفة من </a:t>
            </a:r>
            <a:r>
              <a:rPr lang="ar-SA" b="1" dirty="0" smtClean="0"/>
              <a:t>العلوم.</a:t>
            </a:r>
            <a:r>
              <a:rPr lang="ar-SA" b="1" dirty="0"/>
              <a:t>‏ </a:t>
            </a:r>
            <a:endParaRPr lang="en-US" b="1" dirty="0"/>
          </a:p>
          <a:p>
            <a:endParaRPr lang="ar-SA" dirty="0"/>
          </a:p>
        </p:txBody>
      </p:sp>
    </p:spTree>
    <p:extLst>
      <p:ext uri="{BB962C8B-B14F-4D97-AF65-F5344CB8AC3E}">
        <p14:creationId xmlns:p14="http://schemas.microsoft.com/office/powerpoint/2010/main" val="2279949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525000" cy="4953000"/>
          </a:xfrm>
        </p:spPr>
        <p:txBody>
          <a:bodyPr/>
          <a:lstStyle/>
          <a:p>
            <a:pPr rtl="1"/>
            <a:r>
              <a:rPr lang="ar-SA" b="1" dirty="0"/>
              <a:t>وقد بدأت </a:t>
            </a:r>
            <a:r>
              <a:rPr lang="ar-SA" b="1" dirty="0" err="1"/>
              <a:t>الخانقاه</a:t>
            </a:r>
            <a:r>
              <a:rPr lang="ar-SA" b="1" dirty="0"/>
              <a:t> تأخذ صورة المعهد العلمي الذي يقوم فيه الصوفية بجانب قيامهم بوظيفتهم الأساسية وهي التصوف وما يتبعها من أمور متعلقة بها من الأذكار وغير ذلك إلى العمل على طلب العلم وحضور الدروس التي يعينها لهم الواقف على </a:t>
            </a:r>
            <a:r>
              <a:rPr lang="ar-SA" b="1" dirty="0" err="1"/>
              <a:t>الخانقاه</a:t>
            </a:r>
            <a:r>
              <a:rPr lang="ar-SA" b="1" dirty="0"/>
              <a:t> وقد بدأ هذا التغيير طفيفاً أول الأمر.‏ </a:t>
            </a:r>
            <a:endParaRPr lang="en-US" b="1" dirty="0"/>
          </a:p>
          <a:p>
            <a:pPr rtl="1"/>
            <a:r>
              <a:rPr lang="ar-SA" b="1" dirty="0"/>
              <a:t>وكانت المراكز الصوفية دوراً يسكنها المتصوفة للعبادة والتزهد والدراسة </a:t>
            </a:r>
            <a:r>
              <a:rPr lang="ar-SA" b="1" dirty="0" smtClean="0"/>
              <a:t>والطعام، </a:t>
            </a:r>
            <a:r>
              <a:rPr lang="ar-SA" b="1" dirty="0"/>
              <a:t>وسكنها الفقهاء والغرباء وأحياناً كبار العلماء، وكانت بعض الأحيان مركزاً لاجتماعات </a:t>
            </a:r>
            <a:r>
              <a:rPr lang="ar-SA" b="1" dirty="0" smtClean="0"/>
              <a:t>العلماء، </a:t>
            </a:r>
            <a:r>
              <a:rPr lang="ar-SA" b="1" dirty="0"/>
              <a:t>أو مقبرة لأصحابها والمريدين، وصارت مأوى للعاجزين من أصحاب العاهات، وكبار السن العميان، وللنساء </a:t>
            </a:r>
            <a:r>
              <a:rPr lang="ar-SA" b="1" dirty="0" smtClean="0"/>
              <a:t>المطلقات، </a:t>
            </a:r>
            <a:r>
              <a:rPr lang="ar-SA" b="1" dirty="0"/>
              <a:t>واليتامى والفقراء.‏ </a:t>
            </a:r>
            <a:endParaRPr lang="en-US" b="1" dirty="0"/>
          </a:p>
          <a:p>
            <a:endParaRPr lang="ar-SA" dirty="0"/>
          </a:p>
        </p:txBody>
      </p:sp>
    </p:spTree>
    <p:extLst>
      <p:ext uri="{BB962C8B-B14F-4D97-AF65-F5344CB8AC3E}">
        <p14:creationId xmlns:p14="http://schemas.microsoft.com/office/powerpoint/2010/main" val="3444778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وهكذا أصبحت المراكز الصوفية تؤدي خدمات اجتماعية ودينية وثقافية كالوعظ والإقراء والتحديث والإفتاء، ومنح الإجازات العلمية، وتصنيف الكتب.‏ </a:t>
            </a:r>
            <a:r>
              <a:rPr lang="ar-SA" b="1" dirty="0" smtClean="0"/>
              <a:t>لقد </a:t>
            </a:r>
            <a:r>
              <a:rPr lang="ar-SA" b="1" dirty="0"/>
              <a:t>لعبت </a:t>
            </a:r>
            <a:r>
              <a:rPr lang="ar-SA" b="1" dirty="0" smtClean="0"/>
              <a:t>الأربطة </a:t>
            </a:r>
            <a:r>
              <a:rPr lang="ar-SA" b="1" dirty="0"/>
              <a:t>دوراً تربوياً </a:t>
            </a:r>
            <a:r>
              <a:rPr lang="ar-SA" b="1" dirty="0" smtClean="0"/>
              <a:t>إذ </a:t>
            </a:r>
            <a:r>
              <a:rPr lang="ar-SA" b="1" dirty="0"/>
              <a:t>برزت </a:t>
            </a:r>
            <a:r>
              <a:rPr lang="ar-SA" b="1" dirty="0" smtClean="0"/>
              <a:t>بوصفها مؤسسات </a:t>
            </a:r>
            <a:r>
              <a:rPr lang="ar-SA" b="1" dirty="0"/>
              <a:t>للتربية العسكرية والدينية، </a:t>
            </a:r>
            <a:endParaRPr lang="ar-SA" b="1" dirty="0" smtClean="0"/>
          </a:p>
          <a:p>
            <a:pPr rtl="1"/>
            <a:r>
              <a:rPr lang="ar-SA" b="1" dirty="0" smtClean="0"/>
              <a:t>فالناحية </a:t>
            </a:r>
            <a:r>
              <a:rPr lang="ar-SA" b="1" dirty="0"/>
              <a:t>العسكرية ظهرت بسبب </a:t>
            </a:r>
            <a:r>
              <a:rPr lang="ar-SA" b="1" dirty="0" smtClean="0"/>
              <a:t>وجود </a:t>
            </a:r>
            <a:r>
              <a:rPr lang="ar-SA" b="1" dirty="0"/>
              <a:t>دول على </a:t>
            </a:r>
            <a:r>
              <a:rPr lang="ar-SA" b="1" dirty="0" smtClean="0"/>
              <a:t>الحدود تتربص بالمسلمين، </a:t>
            </a:r>
            <a:r>
              <a:rPr lang="ar-SA" b="1" dirty="0"/>
              <a:t>وتوافد </a:t>
            </a:r>
            <a:r>
              <a:rPr lang="ar-SA" b="1" dirty="0" smtClean="0"/>
              <a:t>المجاهدون إليها يرابطون </a:t>
            </a:r>
            <a:r>
              <a:rPr lang="ar-SA" b="1" dirty="0"/>
              <a:t>فيها فيتدربون عسكرياً ويحرسون ويشاركون في القتال. </a:t>
            </a:r>
            <a:endParaRPr lang="ar-SA" b="1" dirty="0" smtClean="0"/>
          </a:p>
          <a:p>
            <a:pPr rtl="1"/>
            <a:r>
              <a:rPr lang="ar-SA" b="1" dirty="0" smtClean="0"/>
              <a:t>أما </a:t>
            </a:r>
            <a:r>
              <a:rPr lang="ar-SA" b="1" dirty="0"/>
              <a:t>الناحية التربوية فظهرت بما يقوم به المريدون من التعبد، ولما يتلقونه من إرشاد وتوجيه من </a:t>
            </a:r>
            <a:r>
              <a:rPr lang="ar-SA" b="1" dirty="0" smtClean="0"/>
              <a:t>شيوخهم. ‏ </a:t>
            </a:r>
            <a:endParaRPr lang="en-US" b="1" dirty="0"/>
          </a:p>
        </p:txBody>
      </p:sp>
    </p:spTree>
    <p:extLst>
      <p:ext uri="{BB962C8B-B14F-4D97-AF65-F5344CB8AC3E}">
        <p14:creationId xmlns:p14="http://schemas.microsoft.com/office/powerpoint/2010/main" val="549898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182100" cy="5181600"/>
          </a:xfrm>
        </p:spPr>
        <p:txBody>
          <a:bodyPr/>
          <a:lstStyle/>
          <a:p>
            <a:pPr rtl="1"/>
            <a:r>
              <a:rPr lang="ar-SA" b="1" dirty="0"/>
              <a:t>لم تخل المؤسسات التربوية الصوفية من مؤلفات بعض الفلاسفة والعلماء والأدباء والفقهاء واللغويين والنحاة وغيرهم مثل: </a:t>
            </a:r>
            <a:endParaRPr lang="ar-SA" b="1" dirty="0" smtClean="0"/>
          </a:p>
          <a:p>
            <a:pPr rtl="1"/>
            <a:r>
              <a:rPr lang="ar-SA" b="1" dirty="0" smtClean="0"/>
              <a:t>كتاب </a:t>
            </a:r>
            <a:r>
              <a:rPr lang="ar-SA" b="1" dirty="0"/>
              <a:t>الفصول والغايات لأبي العلاء المعري (</a:t>
            </a:r>
            <a:r>
              <a:rPr lang="ar-SA" b="1" dirty="0" smtClean="0"/>
              <a:t>ت449ﻫ) </a:t>
            </a:r>
          </a:p>
          <a:p>
            <a:pPr rtl="1"/>
            <a:r>
              <a:rPr lang="ar-SA" b="1" dirty="0" smtClean="0"/>
              <a:t>كتاب </a:t>
            </a:r>
            <a:r>
              <a:rPr lang="ar-SA" b="1" dirty="0"/>
              <a:t>الفنون لأبي الوفاء علي بن عقيل البغدادي الحنبلي (</a:t>
            </a:r>
            <a:r>
              <a:rPr lang="ar-SA" b="1" dirty="0" smtClean="0"/>
              <a:t>ت513ﻫ)</a:t>
            </a:r>
          </a:p>
          <a:p>
            <a:pPr rtl="1"/>
            <a:r>
              <a:rPr lang="ar-SA" b="1" dirty="0" smtClean="0"/>
              <a:t>كتاب </a:t>
            </a:r>
            <a:r>
              <a:rPr lang="ar-SA" b="1" dirty="0"/>
              <a:t>التاريخ </a:t>
            </a:r>
            <a:r>
              <a:rPr lang="ar-SA" b="1" dirty="0" err="1"/>
              <a:t>المجاهدي</a:t>
            </a:r>
            <a:r>
              <a:rPr lang="ar-SA" b="1" dirty="0"/>
              <a:t> (نسبة إلى مجاهد </a:t>
            </a:r>
            <a:r>
              <a:rPr lang="ar-SA" b="1" dirty="0" err="1"/>
              <a:t>بهروز</a:t>
            </a:r>
            <a:r>
              <a:rPr lang="ar-SA" b="1" dirty="0"/>
              <a:t>) لمؤلفه وجيه الدين أبي جعفر </a:t>
            </a:r>
            <a:r>
              <a:rPr lang="ar-SA" b="1" dirty="0" err="1"/>
              <a:t>السهروردي</a:t>
            </a:r>
            <a:r>
              <a:rPr lang="ar-SA" b="1" dirty="0"/>
              <a:t> (</a:t>
            </a:r>
            <a:r>
              <a:rPr lang="ar-SA" b="1" dirty="0" smtClean="0"/>
              <a:t>ت532ﻫ)، الذي كان </a:t>
            </a:r>
            <a:r>
              <a:rPr lang="ar-SA" b="1" dirty="0"/>
              <a:t>شيخ الصوفية برباط الأمير </a:t>
            </a:r>
            <a:r>
              <a:rPr lang="ar-SA" b="1" dirty="0" smtClean="0"/>
              <a:t>سعادة</a:t>
            </a:r>
            <a:r>
              <a:rPr lang="ar-SA" b="1" dirty="0"/>
              <a:t>.</a:t>
            </a:r>
            <a:endParaRPr lang="ar-SA" b="1" dirty="0" smtClean="0"/>
          </a:p>
          <a:p>
            <a:pPr rtl="1"/>
            <a:r>
              <a:rPr lang="ar-SA" b="1" dirty="0" smtClean="0"/>
              <a:t>كتاب </a:t>
            </a:r>
            <a:r>
              <a:rPr lang="ar-SA" b="1" dirty="0"/>
              <a:t>عوارف المعارف الذي ألفه الشيخ شهاب الدين عمر </a:t>
            </a:r>
            <a:r>
              <a:rPr lang="ar-SA" b="1" dirty="0" err="1"/>
              <a:t>السهروردي</a:t>
            </a:r>
            <a:r>
              <a:rPr lang="ar-SA" b="1" dirty="0"/>
              <a:t> (</a:t>
            </a:r>
            <a:r>
              <a:rPr lang="ar-SA" b="1" dirty="0" smtClean="0"/>
              <a:t>ت632ﻫ).</a:t>
            </a:r>
          </a:p>
        </p:txBody>
      </p:sp>
    </p:spTree>
    <p:extLst>
      <p:ext uri="{BB962C8B-B14F-4D97-AF65-F5344CB8AC3E}">
        <p14:creationId xmlns:p14="http://schemas.microsoft.com/office/powerpoint/2010/main" val="628849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وكان للصوفية رأي في الكتاب كوسيلة تعليمية رغم تأليفهم له </a:t>
            </a:r>
            <a:endParaRPr lang="ar-SA" b="1" dirty="0" smtClean="0"/>
          </a:p>
          <a:p>
            <a:pPr rtl="1"/>
            <a:r>
              <a:rPr lang="ar-SA" b="1" dirty="0" smtClean="0"/>
              <a:t>فهم </a:t>
            </a:r>
            <a:r>
              <a:rPr lang="ar-SA" b="1" dirty="0"/>
              <a:t>لا يتعلمون بوساطة هذه الكتب على الطريقة المدرسية، بل إن ما كتبه كبار مشايخ الصوفية أنفسهم لا يستخدم كحافز مقوٍ للتأمل، والإنسان لا يصير بمجرد قراءته متصوفاً، بل إن ما كتبه كبار الصوفية لا يفهمه إلا من كان أهلاً </a:t>
            </a:r>
            <a:r>
              <a:rPr lang="ar-SA" b="1" dirty="0" smtClean="0"/>
              <a:t>لفهمه.</a:t>
            </a:r>
            <a:r>
              <a:rPr lang="ar-SA" b="1" dirty="0"/>
              <a:t>‏ </a:t>
            </a:r>
            <a:endParaRPr lang="en-US" b="1" dirty="0"/>
          </a:p>
          <a:p>
            <a:pPr rtl="1"/>
            <a:r>
              <a:rPr lang="ar-SA" b="1" dirty="0"/>
              <a:t>وقد ضمت الكثير من المؤسسات الصوفية خزائن الكتب ووقفوا عليها الكتب، وعينوا لها القوَّام والخزَّان ومن يقوم بصيانتها وترتيبها ومناولتها، وهذا ما ساعد على نشاط حركة التأليف فيها والمطالعة.‏ </a:t>
            </a:r>
            <a:endParaRPr lang="en-US" b="1" dirty="0"/>
          </a:p>
        </p:txBody>
      </p:sp>
    </p:spTree>
    <p:extLst>
      <p:ext uri="{BB962C8B-B14F-4D97-AF65-F5344CB8AC3E}">
        <p14:creationId xmlns:p14="http://schemas.microsoft.com/office/powerpoint/2010/main" val="4160076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لم تقتصر المؤسسات الصوفية على العبادة والزهد وتأليف الكتب والإقراء والتحديث والإفتاء والمحاضرات </a:t>
            </a:r>
            <a:endParaRPr lang="ar-SA" b="1" dirty="0" smtClean="0"/>
          </a:p>
          <a:p>
            <a:pPr rtl="1"/>
            <a:r>
              <a:rPr lang="ar-SA" b="1" dirty="0" smtClean="0"/>
              <a:t>تنوعت </a:t>
            </a:r>
            <a:r>
              <a:rPr lang="ar-SA" b="1" dirty="0"/>
              <a:t>واختلفت بتنوع الرجال واختلاف العصور بحيث صارت عالماً ثقافياً له خصائصه الواضحة المتميزة في الحضارة الإسلامية، </a:t>
            </a:r>
            <a:endParaRPr lang="ar-SA" b="1" dirty="0" smtClean="0"/>
          </a:p>
          <a:p>
            <a:pPr rtl="1"/>
            <a:r>
              <a:rPr lang="ar-SA" b="1" dirty="0" smtClean="0"/>
              <a:t>فقد </a:t>
            </a:r>
            <a:r>
              <a:rPr lang="ar-SA" b="1" dirty="0"/>
              <a:t>نشأت في الربط ألحان خاصة من الموسيقى والغناء، تلك الألحان التي تتناسق وتتجاوب مع نفوسهم في ورعهم وخشوعهم وذكرهم، وقد بقي إلى اليوم لحن السماعي وهو لحن من ألحان الصوفية في أثناء إقامة السماع في ربطهم </a:t>
            </a:r>
            <a:endParaRPr lang="en-US" b="1" dirty="0"/>
          </a:p>
          <a:p>
            <a:endParaRPr lang="ar-SA" dirty="0"/>
          </a:p>
          <a:p>
            <a:endParaRPr lang="ar-SA" dirty="0"/>
          </a:p>
          <a:p>
            <a:endParaRPr lang="ar-SA" dirty="0"/>
          </a:p>
          <a:p>
            <a:endParaRPr lang="ar-SA" dirty="0"/>
          </a:p>
        </p:txBody>
      </p:sp>
    </p:spTree>
    <p:extLst>
      <p:ext uri="{BB962C8B-B14F-4D97-AF65-F5344CB8AC3E}">
        <p14:creationId xmlns:p14="http://schemas.microsoft.com/office/powerpoint/2010/main" val="3401998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وقد ألفت الكتب الموسيقية فيها "كما فعل الشيخ شمس الدين الذي ألف كتاباً في فن الموسيقى سماه (غاية المطلوب في علم الأنغام والضروب) </a:t>
            </a:r>
            <a:endParaRPr lang="ar-SA" b="1" dirty="0" smtClean="0"/>
          </a:p>
          <a:p>
            <a:pPr rtl="1"/>
            <a:r>
              <a:rPr lang="ar-SA" b="1" dirty="0" smtClean="0"/>
              <a:t>أما </a:t>
            </a:r>
            <a:r>
              <a:rPr lang="ar-SA" b="1" dirty="0"/>
              <a:t>المعلم الشيخ فقد اعتقد المتصوفة أنه شرط جوهري من شروط التصوف </a:t>
            </a:r>
            <a:endParaRPr lang="ar-SA" b="1" dirty="0" smtClean="0"/>
          </a:p>
          <a:p>
            <a:pPr rtl="1"/>
            <a:r>
              <a:rPr lang="ar-SA" b="1" dirty="0" smtClean="0"/>
              <a:t>فالتأثير </a:t>
            </a:r>
            <a:r>
              <a:rPr lang="ar-SA" b="1" dirty="0"/>
              <a:t>الروحي أو بتعبير الصوفيين (البركة) لا تأتي إلا بوساطة (شيخ)، ومن هنا كانت السلسلة، </a:t>
            </a:r>
            <a:r>
              <a:rPr lang="ar-SA" b="1" dirty="0" smtClean="0"/>
              <a:t>وفي رأيهم السلسلة هي البركات </a:t>
            </a:r>
            <a:r>
              <a:rPr lang="ar-SA" b="1" dirty="0"/>
              <a:t>تنتقل من شيخ إلى مريد يوشك أن يصبح شيخاً، فيؤثر بدوره في مريد أو </a:t>
            </a:r>
            <a:r>
              <a:rPr lang="ar-SA" b="1" dirty="0" smtClean="0"/>
              <a:t>مريدين </a:t>
            </a:r>
            <a:endParaRPr lang="en-US" b="1" dirty="0"/>
          </a:p>
          <a:p>
            <a:endParaRPr lang="ar-SA" dirty="0"/>
          </a:p>
        </p:txBody>
      </p:sp>
    </p:spTree>
    <p:extLst>
      <p:ext uri="{BB962C8B-B14F-4D97-AF65-F5344CB8AC3E}">
        <p14:creationId xmlns:p14="http://schemas.microsoft.com/office/powerpoint/2010/main" val="528787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448800" cy="5181600"/>
          </a:xfrm>
        </p:spPr>
        <p:txBody>
          <a:bodyPr/>
          <a:lstStyle/>
          <a:p>
            <a:pPr rtl="1"/>
            <a:r>
              <a:rPr lang="ar-SA" b="1" dirty="0"/>
              <a:t>ولذلك رأى القشيري ضرورة الشيخ فقال: "يجب على المريد أن يتأدب بشيخ، فإن لم يكن له أستاذ لا يفلح أبداً، </a:t>
            </a:r>
            <a:endParaRPr lang="ar-SA" b="1" dirty="0" smtClean="0"/>
          </a:p>
          <a:p>
            <a:pPr rtl="1"/>
            <a:r>
              <a:rPr lang="ar-SA" b="1" dirty="0" smtClean="0"/>
              <a:t>ويشرف </a:t>
            </a:r>
            <a:r>
              <a:rPr lang="ar-SA" b="1" dirty="0"/>
              <a:t>الشيخ على المؤسسة التربوية الصوفية </a:t>
            </a:r>
            <a:r>
              <a:rPr lang="ar-SA" b="1" dirty="0" smtClean="0"/>
              <a:t>، ويُعيّن </a:t>
            </a:r>
            <a:r>
              <a:rPr lang="ar-SA" b="1" dirty="0"/>
              <a:t>بأوامر من السلطان وينبغي أن يكون من العلماء المشهورين بالتصوف وأن يسير في عمله سيرة حسنة، وأن يكون قدوة طيبة لمن هم تحته من المتصوفة، متصفاً بالديانة قادراً على إلقاء الدروس على الطلبة من الكتب الدينية المشهورة". </a:t>
            </a:r>
            <a:endParaRPr lang="ar-SA" b="1" dirty="0" smtClean="0"/>
          </a:p>
          <a:p>
            <a:pPr rtl="1"/>
            <a:r>
              <a:rPr lang="ar-SA" b="1" dirty="0" smtClean="0"/>
              <a:t>وربما </a:t>
            </a:r>
            <a:r>
              <a:rPr lang="ar-SA" b="1" dirty="0"/>
              <a:t>يسمى كبير الجماعة الصوفية بشيخ الشيوخ أو شيخ العارفين، ويبدو أن شيخ الشيوخ كان يتولى تعيين الشيوخ في الربط العائدة له والإشراف عليهم، وكان يوصي بتعيين من يخلفه بعد وفاته.‏ </a:t>
            </a:r>
            <a:endParaRPr lang="en-US" b="1" dirty="0"/>
          </a:p>
          <a:p>
            <a:pPr rtl="1"/>
            <a:endParaRPr lang="en-US" b="1" dirty="0"/>
          </a:p>
          <a:p>
            <a:endParaRPr lang="ar-SA" dirty="0"/>
          </a:p>
        </p:txBody>
      </p:sp>
    </p:spTree>
    <p:extLst>
      <p:ext uri="{BB962C8B-B14F-4D97-AF65-F5344CB8AC3E}">
        <p14:creationId xmlns:p14="http://schemas.microsoft.com/office/powerpoint/2010/main" val="2104844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447800"/>
            <a:ext cx="9334500" cy="5181600"/>
          </a:xfrm>
        </p:spPr>
        <p:txBody>
          <a:bodyPr/>
          <a:lstStyle/>
          <a:p>
            <a:pPr rtl="1"/>
            <a:r>
              <a:rPr lang="ar-SA" b="1" dirty="0"/>
              <a:t>وقد وضعت شروط خاصة لعمل المعلمين في المؤسسات الصوفية </a:t>
            </a:r>
            <a:r>
              <a:rPr lang="ar-SA" b="1" dirty="0" smtClean="0"/>
              <a:t>فمن </a:t>
            </a:r>
            <a:r>
              <a:rPr lang="ar-SA" b="1" dirty="0"/>
              <a:t>خلال وثيقة وقف السلطان الغوري نرى أنه رصد ستة آلاف درهم تصرف لرجلين من أكابر العلماء أهل الدين والورع والفقه، يقررهما الناظر في وظيفتي مشيخة التصوف </a:t>
            </a:r>
            <a:r>
              <a:rPr lang="ar-SA" b="1" dirty="0" err="1"/>
              <a:t>بالخانقاه</a:t>
            </a:r>
            <a:r>
              <a:rPr lang="ar-SA" b="1" dirty="0"/>
              <a:t> المذكورة بالسوية، خارجاً عن السكن المعيَّن لشيخ نوبة العصر، والمبلغ المعيّن لشيخ نوبة الصبح في نظير السكن، واشترط بعض الواقفين أن يكون مدرس </a:t>
            </a:r>
            <a:r>
              <a:rPr lang="ar-SA" b="1" dirty="0" smtClean="0"/>
              <a:t>من الحنفية </a:t>
            </a:r>
            <a:r>
              <a:rPr lang="ar-SA" b="1" dirty="0"/>
              <a:t>هو نفسه شيخاً للصوفية، </a:t>
            </a:r>
            <a:endParaRPr lang="ar-SA" b="1" dirty="0" smtClean="0"/>
          </a:p>
          <a:p>
            <a:pPr rtl="1"/>
            <a:r>
              <a:rPr lang="ar-SA" b="1" dirty="0" smtClean="0"/>
              <a:t>ويشترط </a:t>
            </a:r>
            <a:r>
              <a:rPr lang="ar-SA" b="1" dirty="0"/>
              <a:t>أن يكون له قدم عال في سلوك طريق الصوفية، ويكون حسن الهيئة، حسن الاعتقاد، حافظاً لنقول الفقهاء، </a:t>
            </a:r>
            <a:r>
              <a:rPr lang="ar-SA" b="1" dirty="0" smtClean="0"/>
              <a:t>واختلاف </a:t>
            </a:r>
            <a:r>
              <a:rPr lang="ar-SA" b="1" dirty="0"/>
              <a:t>المذاهب، ونصوص الإمام أبي حنيفة ومن بعده من أصحابه.‏ </a:t>
            </a:r>
            <a:endParaRPr lang="en-US" b="1" dirty="0"/>
          </a:p>
        </p:txBody>
      </p:sp>
    </p:spTree>
    <p:extLst>
      <p:ext uri="{BB962C8B-B14F-4D97-AF65-F5344CB8AC3E}">
        <p14:creationId xmlns:p14="http://schemas.microsoft.com/office/powerpoint/2010/main" val="572208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04800" y="1371600"/>
            <a:ext cx="9448800" cy="5105400"/>
          </a:xfrm>
        </p:spPr>
        <p:txBody>
          <a:bodyPr/>
          <a:lstStyle/>
          <a:p>
            <a:pPr rtl="1"/>
            <a:r>
              <a:rPr lang="ar-SA" b="1" dirty="0"/>
              <a:t>ولقد وجدت فئة من المعلمين المتصوفين الذين جلسوا في الخوانق والزوايا والربط، يحفِّظون التلاميذ القرآن، ويدرّسونهم مبادئ الدين، ويعوِّدونهم على ممارسة شعائر الطريقة، ولم تكن مهمتهم معرفة تلاميذهم تربوياً، بقدر معرفتهم بربهم دينياً، (ولهذا لم يكن تعليمهم إلا تعاليم دينية)، ولم يكن عمله إلا عبادة، فلم يسعوا وراء الأجر، واكتفوا بما يقدم إليهم من أموال </a:t>
            </a:r>
            <a:r>
              <a:rPr lang="ar-SA" b="1" dirty="0" smtClean="0"/>
              <a:t>الواقفين والمحسنين.</a:t>
            </a:r>
            <a:r>
              <a:rPr lang="ar-SA" b="1" dirty="0"/>
              <a:t>‏ </a:t>
            </a:r>
            <a:endParaRPr lang="en-US" b="1" dirty="0"/>
          </a:p>
          <a:p>
            <a:pPr rtl="1"/>
            <a:r>
              <a:rPr lang="ar-SA" b="1" dirty="0"/>
              <a:t>وقد اشتهر من رجال الصوفية المعلمين "يحيى بن معاذ الرازي (</a:t>
            </a:r>
            <a:r>
              <a:rPr lang="ar-SA" b="1" dirty="0" smtClean="0"/>
              <a:t>ت258</a:t>
            </a:r>
            <a:r>
              <a:rPr lang="ar-SA" b="1" dirty="0" smtClean="0">
                <a:cs typeface="Simplified Arabic"/>
              </a:rPr>
              <a:t>ﻫ</a:t>
            </a:r>
            <a:r>
              <a:rPr lang="ar-SA" b="1" dirty="0" smtClean="0"/>
              <a:t>) </a:t>
            </a:r>
            <a:r>
              <a:rPr lang="ar-SA" b="1" dirty="0"/>
              <a:t>وكان أول من ألقى دروساً عامة في التصوف، </a:t>
            </a:r>
            <a:endParaRPr lang="ar-SA" b="1" dirty="0" smtClean="0"/>
          </a:p>
          <a:p>
            <a:pPr rtl="1"/>
            <a:r>
              <a:rPr lang="ar-SA" b="1" dirty="0" smtClean="0"/>
              <a:t>أما الجنيد </a:t>
            </a:r>
            <a:r>
              <a:rPr lang="ar-SA" b="1" dirty="0"/>
              <a:t>(ت </a:t>
            </a:r>
            <a:r>
              <a:rPr lang="ar-SA" b="1" dirty="0" smtClean="0"/>
              <a:t>297ﻫ) فأهميته في </a:t>
            </a:r>
            <a:r>
              <a:rPr lang="ar-SA" b="1" dirty="0"/>
              <a:t>تاريخ التصوف </a:t>
            </a:r>
            <a:r>
              <a:rPr lang="ar-SA" b="1" dirty="0" smtClean="0"/>
              <a:t>فلا ترجع إلى </a:t>
            </a:r>
            <a:r>
              <a:rPr lang="ar-SA" b="1" dirty="0"/>
              <a:t>مذهبه فحسب وإنما هي ترجع أيضاً إلى أنه كان يذيع تعاليم الصوفية </a:t>
            </a:r>
            <a:r>
              <a:rPr lang="ar-SA" b="1" dirty="0" smtClean="0"/>
              <a:t>ويعلمها</a:t>
            </a:r>
            <a:endParaRPr lang="en-US" b="1" dirty="0"/>
          </a:p>
        </p:txBody>
      </p:sp>
    </p:spTree>
    <p:extLst>
      <p:ext uri="{BB962C8B-B14F-4D97-AF65-F5344CB8AC3E}">
        <p14:creationId xmlns:p14="http://schemas.microsoft.com/office/powerpoint/2010/main" val="29510886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اختلف عدد الصوفية في المراكز التربوية حسب الاتساع، وريع الوقف، </a:t>
            </a:r>
            <a:r>
              <a:rPr lang="ar-SA" b="1" dirty="0" smtClean="0"/>
              <a:t>وقد </a:t>
            </a:r>
            <a:r>
              <a:rPr lang="ar-SA" b="1" dirty="0"/>
              <a:t>تراوح هذا العدد في </a:t>
            </a:r>
            <a:r>
              <a:rPr lang="ar-SA" b="1" dirty="0" err="1"/>
              <a:t>الخانقاه</a:t>
            </a:r>
            <a:r>
              <a:rPr lang="ar-SA" b="1" dirty="0"/>
              <a:t> بين مائة صوفي وعشرة نفر من </a:t>
            </a:r>
            <a:r>
              <a:rPr lang="ar-SA" b="1" dirty="0" smtClean="0"/>
              <a:t>الصوفية.</a:t>
            </a:r>
            <a:r>
              <a:rPr lang="ar-SA" b="1" dirty="0"/>
              <a:t>‏ </a:t>
            </a:r>
            <a:endParaRPr lang="en-US" b="1" dirty="0"/>
          </a:p>
          <a:p>
            <a:pPr rtl="1"/>
            <a:r>
              <a:rPr lang="ar-SA" b="1" dirty="0"/>
              <a:t>واشترط في نزلاء </a:t>
            </a:r>
            <a:r>
              <a:rPr lang="ar-SA" b="1" dirty="0" err="1"/>
              <a:t>الخانقاه</a:t>
            </a:r>
            <a:r>
              <a:rPr lang="ar-SA" b="1" dirty="0"/>
              <a:t> من الصوفية بإجماع معظم الوثائق أن يكونوا من العارفين بطرائق الصوفية وآدابها بغض النظر عن جنسهم وأعمارهم.‏ </a:t>
            </a:r>
            <a:endParaRPr lang="en-US" b="1" dirty="0"/>
          </a:p>
          <a:p>
            <a:pPr rtl="1"/>
            <a:r>
              <a:rPr lang="ar-SA" b="1" dirty="0" smtClean="0"/>
              <a:t>‏ </a:t>
            </a:r>
            <a:endParaRPr lang="en-US" b="1" dirty="0"/>
          </a:p>
          <a:p>
            <a:endParaRPr lang="ar-SA" dirty="0"/>
          </a:p>
          <a:p>
            <a:endParaRPr lang="ar-SA" dirty="0"/>
          </a:p>
        </p:txBody>
      </p:sp>
    </p:spTree>
    <p:extLst>
      <p:ext uri="{BB962C8B-B14F-4D97-AF65-F5344CB8AC3E}">
        <p14:creationId xmlns:p14="http://schemas.microsoft.com/office/powerpoint/2010/main" val="784584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a:t>أما مواعيد حضور الصوفية فقد حرص بعض الواقفين "على تقسيم الصوفية إلى قسمين يحضر أحد القسمين وظيفة التصوف في الصباح، والقسم الثاني يحضر في العصر، ولكل من القسمين شيخ خاص". </a:t>
            </a:r>
            <a:endParaRPr lang="ar-SA" b="1" dirty="0" smtClean="0"/>
          </a:p>
          <a:p>
            <a:r>
              <a:rPr lang="ar-SA" b="1" dirty="0" smtClean="0"/>
              <a:t>وهناك </a:t>
            </a:r>
            <a:r>
              <a:rPr lang="ar-SA" b="1" dirty="0"/>
              <a:t>واقفون آخرون زادوا </a:t>
            </a:r>
            <a:r>
              <a:rPr lang="ar-SA" b="1" dirty="0" smtClean="0"/>
              <a:t>في </a:t>
            </a:r>
            <a:r>
              <a:rPr lang="ar-SA" b="1" dirty="0"/>
              <a:t>وظيفة التصوف بجعل الحضور خمس مرات في كل يوم وليلة عقب كل </a:t>
            </a:r>
            <a:r>
              <a:rPr lang="ar-SA" b="1" dirty="0" smtClean="0"/>
              <a:t>صلاة. </a:t>
            </a:r>
          </a:p>
          <a:p>
            <a:r>
              <a:rPr lang="ar-SA" b="1" dirty="0" smtClean="0"/>
              <a:t>وكذلك </a:t>
            </a:r>
            <a:r>
              <a:rPr lang="ar-SA" b="1" dirty="0"/>
              <a:t>من الواقفين "من زاد في معلوم بعض الصوفية مقابل إسناد أعمال إضافية لهم مما يتعلق بالصوفية</a:t>
            </a:r>
            <a:endParaRPr lang="ar-SA" dirty="0"/>
          </a:p>
        </p:txBody>
      </p:sp>
    </p:spTree>
    <p:extLst>
      <p:ext uri="{BB962C8B-B14F-4D97-AF65-F5344CB8AC3E}">
        <p14:creationId xmlns:p14="http://schemas.microsoft.com/office/powerpoint/2010/main" val="3672126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وحرص الواقفون على تحديد كل ما يتعلق بوظيفة التصوف بدقة تامة، بما في ذلك طريق جلوس المتصوفة حول شيخهم، وكيف يضعون القرآن الكريم مرفوعاً على كرسي، وكيف يقرؤونه ويختمونه.‏ </a:t>
            </a:r>
            <a:endParaRPr lang="en-US" b="1" dirty="0"/>
          </a:p>
          <a:p>
            <a:pPr rtl="1"/>
            <a:r>
              <a:rPr lang="ar-SA" b="1" dirty="0"/>
              <a:t>وهكذا يتضح لنا غلبة الطابع الصوفي على المراكز </a:t>
            </a:r>
            <a:r>
              <a:rPr lang="ar-SA" b="1" dirty="0" smtClean="0"/>
              <a:t>الصوفية </a:t>
            </a:r>
            <a:r>
              <a:rPr lang="ar-SA" b="1" dirty="0"/>
              <a:t>من ربط وزوايا </a:t>
            </a:r>
            <a:r>
              <a:rPr lang="ar-SA" b="1" dirty="0" smtClean="0"/>
              <a:t>وخوانق مشاهد وقباب ، </a:t>
            </a:r>
            <a:r>
              <a:rPr lang="ar-SA" b="1" dirty="0"/>
              <a:t>وأنه كان لها دورها في حياة الناس الثقافية والاجتماعية والدينية في العصر الذي ندرس، فقد كانت ملتقى للعلماء والمفكرين الدارسين والباحثين </a:t>
            </a:r>
            <a:r>
              <a:rPr lang="ar-SA" b="1" dirty="0" smtClean="0"/>
              <a:t>والمناظرين</a:t>
            </a:r>
            <a:endParaRPr lang="ar-SA" dirty="0"/>
          </a:p>
        </p:txBody>
      </p:sp>
    </p:spTree>
    <p:extLst>
      <p:ext uri="{BB962C8B-B14F-4D97-AF65-F5344CB8AC3E}">
        <p14:creationId xmlns:p14="http://schemas.microsoft.com/office/powerpoint/2010/main" val="12403758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a:t>وصفوة القول بالنسبة للمتصوفة وناحية دورهم التربوي وإسهاماتهم الطيبة في هذا الميدان، </a:t>
            </a:r>
            <a:endParaRPr lang="ar-SA" b="1" dirty="0" smtClean="0"/>
          </a:p>
          <a:p>
            <a:r>
              <a:rPr lang="ar-SA" b="1" dirty="0" smtClean="0"/>
              <a:t>لا </a:t>
            </a:r>
            <a:r>
              <a:rPr lang="ar-SA" b="1" dirty="0"/>
              <a:t>يسعنا أيضاً إلا أن نقول من النواحي الأخرى أن المتصوفة تركوا أبوابهم مشرعة لأفكار وعادات واتجاهات دخيلة على المجتمع الإسلامي، </a:t>
            </a:r>
            <a:endParaRPr lang="ar-SA" b="1" dirty="0" smtClean="0"/>
          </a:p>
          <a:p>
            <a:r>
              <a:rPr lang="ar-SA" b="1" dirty="0" smtClean="0"/>
              <a:t>واستغلتهم </a:t>
            </a:r>
            <a:r>
              <a:rPr lang="ar-SA" b="1" dirty="0"/>
              <a:t>قوى غريبة فشجعت فيهم الصور المنحرفة عن الإسلام والتي عن طريقها رسخت هذه العناصر جذورها </a:t>
            </a:r>
            <a:r>
              <a:rPr lang="ar-SA" b="1" dirty="0" smtClean="0"/>
              <a:t>وقوّت </a:t>
            </a:r>
            <a:r>
              <a:rPr lang="ar-SA" b="1" dirty="0"/>
              <a:t>قواعدها.‏</a:t>
            </a:r>
            <a:endParaRPr lang="ar-SA" dirty="0"/>
          </a:p>
          <a:p>
            <a:endParaRPr lang="ar-SA" dirty="0"/>
          </a:p>
        </p:txBody>
      </p:sp>
    </p:spTree>
    <p:extLst>
      <p:ext uri="{BB962C8B-B14F-4D97-AF65-F5344CB8AC3E}">
        <p14:creationId xmlns:p14="http://schemas.microsoft.com/office/powerpoint/2010/main" val="3538184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من الأمثلة الخوانق في مدينة القاهرة خانقاه سعيد السعداء التي أنشأها صلاح الدين الايوبي سنة 569</a:t>
            </a:r>
            <a:r>
              <a:rPr lang="ar-SA" b="1" dirty="0" smtClean="0">
                <a:cs typeface="Simplified Arabic"/>
              </a:rPr>
              <a:t>ﻫ. وخانقاه ركن الدين بيبرس التي بنيت سنة 706ﻫ. وخانقاه شيخو التي بنتي سنة 707ﻫ. </a:t>
            </a:r>
          </a:p>
          <a:p>
            <a:pPr rtl="1"/>
            <a:r>
              <a:rPr lang="ar-SA" b="1" dirty="0" smtClean="0">
                <a:cs typeface="Simplified Arabic"/>
              </a:rPr>
              <a:t>وفي مصر كذلك نجد الاربطة التالية رباط أبن أبي منصور ورباط البغدادية ورباط الآثار. </a:t>
            </a:r>
          </a:p>
          <a:p>
            <a:pPr rtl="1"/>
            <a:r>
              <a:rPr lang="ar-SA" b="1" dirty="0" smtClean="0">
                <a:cs typeface="Simplified Arabic"/>
              </a:rPr>
              <a:t>وفيها من المشاهد المشهد الحسيني، وهو مكان مسجد الحسين، مشهد السيدة نفيسة، والقبة المنصورية  </a:t>
            </a:r>
            <a:endParaRPr lang="ar-SA" b="1" dirty="0"/>
          </a:p>
        </p:txBody>
      </p:sp>
    </p:spTree>
    <p:extLst>
      <p:ext uri="{BB962C8B-B14F-4D97-AF65-F5344CB8AC3E}">
        <p14:creationId xmlns:p14="http://schemas.microsoft.com/office/powerpoint/2010/main" val="27975352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4246500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1668</TotalTime>
  <Words>1708</Words>
  <Application>Microsoft Office PowerPoint</Application>
  <PresentationFormat>A4 Paper (210x297 mm)</PresentationFormat>
  <Paragraphs>72</Paragraphs>
  <Slides>24</Slides>
  <Notes>0</Notes>
  <HiddenSlides>0</HiddenSlides>
  <MMClips>0</MMClips>
  <ScaleCrop>false</ScaleCrop>
  <HeadingPairs>
    <vt:vector size="4" baseType="variant">
      <vt:variant>
        <vt:lpstr>نسق</vt:lpstr>
      </vt:variant>
      <vt:variant>
        <vt:i4>1</vt:i4>
      </vt:variant>
      <vt:variant>
        <vt:lpstr>عناوين الشرائح</vt:lpstr>
      </vt:variant>
      <vt:variant>
        <vt:i4>24</vt:i4>
      </vt:variant>
    </vt:vector>
  </HeadingPairs>
  <TitlesOfParts>
    <vt:vector size="25" baseType="lpstr">
      <vt:lpstr>Office Theme</vt:lpstr>
      <vt:lpstr>عرض تقديمي في PowerPoint</vt:lpstr>
      <vt:lpstr>المحاضرة التاسعة  الخانقاة والزاوية والرباط والبيمارستان  ودورها في التربية والتعليم</vt:lpstr>
      <vt:lpstr>مؤسسات أخرى شاركت في التربية والتعليم</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zabuelhaj</cp:lastModifiedBy>
  <cp:revision>117</cp:revision>
  <dcterms:created xsi:type="dcterms:W3CDTF">2009-10-14T19:14:34Z</dcterms:created>
  <dcterms:modified xsi:type="dcterms:W3CDTF">2012-11-17T18:43:51Z</dcterms:modified>
</cp:coreProperties>
</file>