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10" r:id="rId4"/>
    <p:sldId id="302" r:id="rId5"/>
    <p:sldId id="312" r:id="rId6"/>
    <p:sldId id="313" r:id="rId7"/>
    <p:sldId id="314" r:id="rId8"/>
    <p:sldId id="315" r:id="rId9"/>
    <p:sldId id="316" r:id="rId10"/>
    <p:sldId id="266" r:id="rId11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709256"/>
    <a:srgbClr val="AD9968"/>
    <a:srgbClr val="3B84AF"/>
    <a:srgbClr val="FF33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4" autoAdjust="0"/>
  </p:normalViewPr>
  <p:slideViewPr>
    <p:cSldViewPr>
      <p:cViewPr varScale="1">
        <p:scale>
          <a:sx n="70" d="100"/>
          <a:sy n="70" d="100"/>
        </p:scale>
        <p:origin x="1218" y="5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D8A12E9-8E4B-4E5D-BF7F-6795CC673890}" type="datetimeFigureOut">
              <a:rPr lang="en-US"/>
              <a:pPr>
                <a:defRPr/>
              </a:pPr>
              <a:t>9/30/2013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2B8BAD-30A2-4184-9AA2-111A23B8E5B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21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2B8BAD-30A2-4184-9AA2-111A23B8E5B8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5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5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1B308-A706-4882-85C8-4AC66D834DF5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876800" y="636746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</a:t>
            </a:r>
            <a:fld id="{8A1C9AF9-138B-4FF1-9E9A-A36AC571954C}" type="slidenum">
              <a:rPr lang="en-US" sz="1600" smtClean="0">
                <a:solidFill>
                  <a:schemeClr val="bg1"/>
                </a:solidFill>
                <a:latin typeface="+mn-lt"/>
                <a:cs typeface="+mn-cs"/>
              </a:rPr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76800" y="6367463"/>
            <a:ext cx="68103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D8B5-1BC0-4E9B-8D4C-D26A182F31B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AF3C-69A6-42BB-A57F-334D5D8057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869B4-932D-4760-9194-E38E1A9ECB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B523-93E0-4FD6-8A5C-9B31125F85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9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037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863"/>
            <a:ext cx="1928813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7050088" y="6291263"/>
            <a:ext cx="1408112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33" name="Picture 17" descr="logo EDE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5791200"/>
            <a:ext cx="838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914400" y="6581775"/>
            <a:ext cx="3116263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182688" y="6291263"/>
            <a:ext cx="2795587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>
                <a:solidFill>
                  <a:schemeClr val="bg1"/>
                </a:solidFill>
                <a:latin typeface="+mn-lt"/>
                <a:cs typeface="+mn-cs"/>
              </a:rPr>
              <a:t>عمادة التعلم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76092"/>
                </a:solidFill>
                <a:cs typeface="Arial" pitchFamily="34" charset="0"/>
              </a:rPr>
              <a:t>   </a:t>
            </a:r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41B72C-ACC8-4B85-BE2B-D4397CF4367B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709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SA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3320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3325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19400"/>
            <a:ext cx="5099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ar-EG" sz="3700" b="1" dirty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اسم المقرر</a:t>
            </a:r>
            <a:endParaRPr lang="ar-SA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>
              <a:defRPr/>
            </a:pPr>
            <a:r>
              <a:rPr lang="ar-SA" sz="28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تاريخ الدولة العثمانية</a:t>
            </a:r>
            <a:endParaRPr lang="en-US" sz="2800" b="1" dirty="0">
              <a:solidFill>
                <a:srgbClr val="7F7F7F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وائل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الرفاعى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3323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03D8253F-85DB-4BD5-864C-440904512F6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B498F4A-58E1-402E-9A26-F99314DCE6EC}" type="slidenum">
              <a:rPr lang="en-US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en-US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المحاضرة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>السابعة </a:t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b="1" dirty="0"/>
              <a:t>الدولة العثمانية </a:t>
            </a:r>
            <a:r>
              <a:rPr lang="ar-SA" b="1" dirty="0" smtClean="0"/>
              <a:t/>
            </a:r>
            <a:br>
              <a:rPr lang="ar-SA" b="1" dirty="0" smtClean="0"/>
            </a:br>
            <a:r>
              <a:rPr lang="ar-SA" b="1" dirty="0" smtClean="0"/>
              <a:t>في عهد السلطان </a:t>
            </a:r>
            <a:br>
              <a:rPr lang="ar-SA" b="1" dirty="0" smtClean="0"/>
            </a:br>
            <a:r>
              <a:rPr lang="ar-SA" b="1" dirty="0" smtClean="0"/>
              <a:t>عبد </a:t>
            </a:r>
            <a:r>
              <a:rPr lang="ar-SA" b="1" dirty="0"/>
              <a:t>الحميد الثاني </a:t>
            </a:r>
            <a: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  <a:t/>
            </a:r>
            <a:br>
              <a:rPr lang="ar-SA" spc="-150" dirty="0" smtClean="0">
                <a:solidFill>
                  <a:srgbClr val="376092"/>
                </a:solidFill>
                <a:latin typeface="ae_AlMateen" pitchFamily="2" charset="-78"/>
                <a:cs typeface="ae_AlMateen" pitchFamily="2" charset="-78"/>
              </a:rPr>
            </a:br>
            <a:r>
              <a:rPr lang="ar-SA" dirty="0" smtClean="0">
                <a:solidFill>
                  <a:schemeClr val="tx1"/>
                </a:solidFill>
              </a:rPr>
              <a:t/>
            </a:r>
            <a:br>
              <a:rPr lang="ar-SA" dirty="0" smtClean="0">
                <a:solidFill>
                  <a:schemeClr val="tx1"/>
                </a:solidFill>
              </a:rPr>
            </a:br>
            <a:endParaRPr lang="en-US" spc="-150" dirty="0" smtClean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عناصر المحاضرة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95300" y="1556792"/>
            <a:ext cx="8915400" cy="4569371"/>
          </a:xfrm>
        </p:spPr>
        <p:txBody>
          <a:bodyPr/>
          <a:lstStyle/>
          <a:p>
            <a:r>
              <a:rPr lang="ar-SA" b="1" dirty="0"/>
              <a:t>أولا : الحرب الروسية العثمانية </a:t>
            </a:r>
            <a:endParaRPr lang="ar-SA" b="1" dirty="0" smtClean="0"/>
          </a:p>
          <a:p>
            <a:r>
              <a:rPr lang="ar-SA" sz="2400" dirty="0"/>
              <a:t>المطامع الروسية تجاه الدولة </a:t>
            </a:r>
            <a:r>
              <a:rPr lang="ar-SA" sz="2400" dirty="0" smtClean="0"/>
              <a:t>العثمانية</a:t>
            </a:r>
          </a:p>
          <a:p>
            <a:r>
              <a:rPr lang="ar-SA" sz="2400" dirty="0" smtClean="0"/>
              <a:t> </a:t>
            </a:r>
            <a:r>
              <a:rPr lang="ar-SA" sz="2400" dirty="0"/>
              <a:t>المطالب الروسية من الدولة </a:t>
            </a:r>
            <a:r>
              <a:rPr lang="ar-SA" sz="2400" dirty="0" smtClean="0"/>
              <a:t>العثمانية </a:t>
            </a:r>
          </a:p>
          <a:p>
            <a:r>
              <a:rPr lang="ar-SA" sz="2400" dirty="0"/>
              <a:t>الرد الروسي على رفض الدولة العثمانية وغيرها </a:t>
            </a:r>
            <a:r>
              <a:rPr lang="ar-SA" sz="2400" dirty="0" smtClean="0"/>
              <a:t>مطالبها </a:t>
            </a:r>
          </a:p>
          <a:p>
            <a:r>
              <a:rPr lang="ar-SA" sz="2400" dirty="0"/>
              <a:t>الحرب الروسية </a:t>
            </a:r>
            <a:r>
              <a:rPr lang="ar-SA" sz="2400" dirty="0" smtClean="0"/>
              <a:t>العثمانية </a:t>
            </a:r>
          </a:p>
          <a:p>
            <a:r>
              <a:rPr lang="ar-SA" sz="2400" dirty="0"/>
              <a:t>تدخل بريطانيا ( ما </a:t>
            </a:r>
            <a:r>
              <a:rPr lang="ar-SA" sz="2400" dirty="0" smtClean="0"/>
              <a:t>هي </a:t>
            </a:r>
            <a:r>
              <a:rPr lang="ar-SA" sz="2400" dirty="0"/>
              <a:t>المصالح البريطانية </a:t>
            </a:r>
            <a:r>
              <a:rPr lang="ar-SA" sz="2400" dirty="0" smtClean="0"/>
              <a:t>في </a:t>
            </a:r>
            <a:r>
              <a:rPr lang="ar-SA" sz="2400" dirty="0"/>
              <a:t>منع روسيا من احتلال استانبول </a:t>
            </a:r>
            <a:r>
              <a:rPr lang="ar-SA" sz="2400" dirty="0" smtClean="0"/>
              <a:t>)</a:t>
            </a:r>
          </a:p>
          <a:p>
            <a:r>
              <a:rPr lang="ar-SA" sz="2400" dirty="0" smtClean="0"/>
              <a:t>معاهدة </a:t>
            </a:r>
            <a:r>
              <a:rPr lang="ar-SA" sz="2400" dirty="0"/>
              <a:t>سان </a:t>
            </a:r>
            <a:r>
              <a:rPr lang="ar-SA" sz="2400" dirty="0" smtClean="0"/>
              <a:t>ستيفانو </a:t>
            </a:r>
          </a:p>
          <a:p>
            <a:r>
              <a:rPr lang="ar-SA" sz="2400" dirty="0" smtClean="0"/>
              <a:t> </a:t>
            </a:r>
            <a:r>
              <a:rPr lang="ar-SA" sz="2400" dirty="0"/>
              <a:t>مؤتمر برلين </a:t>
            </a:r>
          </a:p>
          <a:p>
            <a:endParaRPr lang="ar-SA" sz="2400" dirty="0"/>
          </a:p>
          <a:p>
            <a:r>
              <a:rPr lang="ar-SA" sz="2400" dirty="0" smtClean="0"/>
              <a:t> </a:t>
            </a:r>
            <a:endParaRPr lang="ar-SA" sz="2400" dirty="0"/>
          </a:p>
          <a:p>
            <a:endParaRPr lang="ar-SA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092" y="274638"/>
            <a:ext cx="9172608" cy="1143000"/>
          </a:xfrm>
        </p:spPr>
        <p:txBody>
          <a:bodyPr/>
          <a:lstStyle/>
          <a:p>
            <a:r>
              <a:rPr lang="ar-SA" sz="4000" b="1" dirty="0" smtClean="0"/>
              <a:t>الدولة العثمانية في عهد السلطان عبد الحميد الثاني </a:t>
            </a:r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738686" y="1357299"/>
            <a:ext cx="5000660" cy="4768866"/>
          </a:xfrm>
        </p:spPr>
        <p:txBody>
          <a:bodyPr/>
          <a:lstStyle/>
          <a:p>
            <a:r>
              <a:rPr lang="ar-SA" b="1" dirty="0" smtClean="0"/>
              <a:t>أولا : الحرب الروسية العثمانية : </a:t>
            </a:r>
          </a:p>
          <a:p>
            <a:r>
              <a:rPr lang="ar-SA" b="1" dirty="0" smtClean="0"/>
              <a:t>المطامع الروسية تجاه الدولة العثمانية : </a:t>
            </a:r>
          </a:p>
          <a:p>
            <a:r>
              <a:rPr lang="ar-SA" dirty="0" smtClean="0"/>
              <a:t>1- الوصول للمياه الدافئة (البحر المتوسط )</a:t>
            </a:r>
          </a:p>
          <a:p>
            <a:r>
              <a:rPr lang="ar-SA" dirty="0" smtClean="0"/>
              <a:t>2- السيطرة على بلغاريا </a:t>
            </a:r>
          </a:p>
          <a:p>
            <a:r>
              <a:rPr lang="ar-SA" b="1" dirty="0" smtClean="0"/>
              <a:t>المطالب الروسية من الدولة العثمانية : </a:t>
            </a:r>
          </a:p>
          <a:p>
            <a:r>
              <a:rPr lang="ar-SA" dirty="0" smtClean="0"/>
              <a:t>كانت روسيا تطمع </a:t>
            </a:r>
            <a:r>
              <a:rPr lang="ar-SA" dirty="0" err="1" smtClean="0"/>
              <a:t>فى</a:t>
            </a:r>
            <a:r>
              <a:rPr lang="ar-SA" dirty="0" smtClean="0"/>
              <a:t> السيطرة على بلغاريا ولكنها كانت تخشى معارضة الدول </a:t>
            </a:r>
            <a:r>
              <a:rPr lang="ar-SA" dirty="0" err="1" smtClean="0"/>
              <a:t>الاوروبية</a:t>
            </a:r>
            <a:r>
              <a:rPr lang="ar-SA" dirty="0" smtClean="0"/>
              <a:t> لها فحاولت بالاتفاق مع انجلترا تقديم طلبات للدولة العثمانية وهى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238092" y="1428737"/>
            <a:ext cx="4429156" cy="4697428"/>
          </a:xfrm>
        </p:spPr>
        <p:txBody>
          <a:bodyPr/>
          <a:lstStyle/>
          <a:p>
            <a:r>
              <a:rPr lang="ar-SA" dirty="0" smtClean="0"/>
              <a:t>المطالبة بتحسين أحوال النصارى </a:t>
            </a:r>
            <a:r>
              <a:rPr lang="ar-SA" dirty="0" err="1" smtClean="0"/>
              <a:t>فى</a:t>
            </a:r>
            <a:r>
              <a:rPr lang="ar-SA" dirty="0" smtClean="0"/>
              <a:t> الدولة العثمانية وغيرها فرفضت الدولة العثمانية ذلك .</a:t>
            </a:r>
          </a:p>
          <a:p>
            <a:r>
              <a:rPr lang="ar-SA" b="1" dirty="0" smtClean="0"/>
              <a:t>الرد الروسي على رفض الدولة العثمانية وغيرها مطالبها . </a:t>
            </a:r>
          </a:p>
          <a:p>
            <a:r>
              <a:rPr lang="ar-SA" dirty="0" smtClean="0"/>
              <a:t>(إعلان الحرب على الدولة العثمانية ) </a:t>
            </a:r>
          </a:p>
          <a:p>
            <a:r>
              <a:rPr lang="ar-SA" dirty="0" err="1" smtClean="0"/>
              <a:t>إتجهت</a:t>
            </a:r>
            <a:r>
              <a:rPr lang="ar-SA" dirty="0" smtClean="0"/>
              <a:t> روسيا نحو توقيع </a:t>
            </a:r>
            <a:r>
              <a:rPr lang="ar-SA" dirty="0" err="1" smtClean="0"/>
              <a:t>إتفاق</a:t>
            </a:r>
            <a:r>
              <a:rPr lang="ar-SA" dirty="0" smtClean="0"/>
              <a:t> سرى مع رومانيا وضعت رومانيا بموجبه جميع إمكاناتها تحت تصرف روسيا ثم قطعت روسيا العلاقات السياسية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092" y="274638"/>
            <a:ext cx="9172608" cy="1143000"/>
          </a:xfrm>
        </p:spPr>
        <p:txBody>
          <a:bodyPr/>
          <a:lstStyle/>
          <a:p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881562" y="1357299"/>
            <a:ext cx="4857784" cy="4768866"/>
          </a:xfrm>
        </p:spPr>
        <p:txBody>
          <a:bodyPr/>
          <a:lstStyle/>
          <a:p>
            <a:r>
              <a:rPr lang="ar-SA" dirty="0" smtClean="0"/>
              <a:t>مع الدولة العثمانية وأعلنت الحرب عليها بناء على رفض الباب </a:t>
            </a:r>
            <a:r>
              <a:rPr lang="ar-SA" dirty="0" err="1" smtClean="0"/>
              <a:t>العالى</a:t>
            </a:r>
            <a:r>
              <a:rPr lang="ar-SA" dirty="0" smtClean="0"/>
              <a:t> المطالب الأوروبية </a:t>
            </a:r>
          </a:p>
          <a:p>
            <a:r>
              <a:rPr lang="ar-SA" b="1" dirty="0" smtClean="0"/>
              <a:t>الحرب الروسية العثمانية .  </a:t>
            </a:r>
          </a:p>
          <a:p>
            <a:r>
              <a:rPr lang="ar-SA" dirty="0" smtClean="0"/>
              <a:t>قامت روسيا باحتلال رومانيا واخترقت نهر الدانوب </a:t>
            </a:r>
            <a:r>
              <a:rPr lang="ar-SA" dirty="0" err="1" smtClean="0"/>
              <a:t>وإنتصرت</a:t>
            </a:r>
            <a:r>
              <a:rPr lang="ar-SA" dirty="0" smtClean="0"/>
              <a:t> على العثمانيين </a:t>
            </a:r>
            <a:r>
              <a:rPr lang="ar-SA" dirty="0" err="1" smtClean="0"/>
              <a:t>فى</a:t>
            </a:r>
            <a:r>
              <a:rPr lang="ar-SA" dirty="0" smtClean="0"/>
              <a:t> عدة معارك ثم توقفت بعد المقاومة </a:t>
            </a:r>
            <a:r>
              <a:rPr lang="ar-SA" dirty="0" err="1" smtClean="0"/>
              <a:t>وإنقلب</a:t>
            </a:r>
            <a:r>
              <a:rPr lang="ar-SA" dirty="0" smtClean="0"/>
              <a:t> وضع الجيوش العثمانية من الدفاع </a:t>
            </a:r>
            <a:r>
              <a:rPr lang="ar-SA" dirty="0" err="1" smtClean="0"/>
              <a:t>الى</a:t>
            </a:r>
            <a:r>
              <a:rPr lang="ar-SA" dirty="0" smtClean="0"/>
              <a:t> الهجوم ثم تمكن الروس بعد ذلك من تحقيق النصر واضطر القائد 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238092" y="1428737"/>
            <a:ext cx="4429156" cy="4697428"/>
          </a:xfrm>
        </p:spPr>
        <p:txBody>
          <a:bodyPr/>
          <a:lstStyle/>
          <a:p>
            <a:r>
              <a:rPr lang="ar-SA" dirty="0" err="1" smtClean="0"/>
              <a:t>العثمانى</a:t>
            </a:r>
            <a:r>
              <a:rPr lang="ar-SA" dirty="0" smtClean="0"/>
              <a:t> عثمان باشا </a:t>
            </a:r>
            <a:r>
              <a:rPr lang="ar-SA" dirty="0" err="1" smtClean="0"/>
              <a:t>الى</a:t>
            </a:r>
            <a:r>
              <a:rPr lang="ar-SA" dirty="0" smtClean="0"/>
              <a:t> الاستسلام </a:t>
            </a:r>
          </a:p>
          <a:p>
            <a:r>
              <a:rPr lang="ar-SA" dirty="0" err="1" smtClean="0"/>
              <a:t>اما</a:t>
            </a:r>
            <a:r>
              <a:rPr lang="ar-SA" dirty="0" smtClean="0"/>
              <a:t> </a:t>
            </a:r>
            <a:r>
              <a:rPr lang="ar-SA" dirty="0" err="1" smtClean="0"/>
              <a:t>فى</a:t>
            </a:r>
            <a:r>
              <a:rPr lang="ar-SA" dirty="0" smtClean="0"/>
              <a:t> </a:t>
            </a:r>
            <a:r>
              <a:rPr lang="ar-SA" dirty="0" err="1" smtClean="0"/>
              <a:t>شرقى</a:t>
            </a:r>
            <a:r>
              <a:rPr lang="ar-SA" dirty="0" smtClean="0"/>
              <a:t> </a:t>
            </a:r>
            <a:r>
              <a:rPr lang="ar-SA" dirty="0" err="1" smtClean="0"/>
              <a:t>الاناضول</a:t>
            </a:r>
            <a:r>
              <a:rPr lang="ar-SA" dirty="0" smtClean="0"/>
              <a:t> فقد جرت عدة معارك بين الطرفين (روسيا وتركيا ) وحقق العثمانيون انتصارا </a:t>
            </a:r>
            <a:r>
              <a:rPr lang="ar-SA" dirty="0" err="1" smtClean="0"/>
              <a:t>فى</a:t>
            </a:r>
            <a:r>
              <a:rPr lang="ar-SA" dirty="0" smtClean="0"/>
              <a:t> بادئ </a:t>
            </a:r>
            <a:r>
              <a:rPr lang="ar-SA" dirty="0" err="1" smtClean="0"/>
              <a:t>الامر</a:t>
            </a:r>
            <a:r>
              <a:rPr lang="ar-SA" dirty="0" smtClean="0"/>
              <a:t> غير </a:t>
            </a:r>
            <a:r>
              <a:rPr lang="ar-SA" dirty="0" err="1" smtClean="0"/>
              <a:t>ان</a:t>
            </a:r>
            <a:r>
              <a:rPr lang="ar-SA" dirty="0" smtClean="0"/>
              <a:t> </a:t>
            </a:r>
            <a:r>
              <a:rPr lang="ar-SA" dirty="0" err="1" smtClean="0"/>
              <a:t>مجئ</a:t>
            </a:r>
            <a:r>
              <a:rPr lang="ar-SA" dirty="0" smtClean="0"/>
              <a:t> </a:t>
            </a:r>
            <a:r>
              <a:rPr lang="ar-SA" dirty="0" err="1" smtClean="0"/>
              <a:t>امدادات</a:t>
            </a:r>
            <a:r>
              <a:rPr lang="ar-SA" dirty="0" smtClean="0"/>
              <a:t> عسكرية </a:t>
            </a:r>
            <a:r>
              <a:rPr lang="ar-SA" dirty="0" err="1" smtClean="0"/>
              <a:t>الى</a:t>
            </a:r>
            <a:r>
              <a:rPr lang="ar-SA" dirty="0" smtClean="0"/>
              <a:t> روسيا جعلها تقوم بهجوم </a:t>
            </a:r>
            <a:r>
              <a:rPr lang="ar-SA" dirty="0" err="1" smtClean="0"/>
              <a:t>عسكرى</a:t>
            </a:r>
            <a:r>
              <a:rPr lang="ar-SA" dirty="0" smtClean="0"/>
              <a:t> </a:t>
            </a:r>
            <a:r>
              <a:rPr lang="ar-SA" dirty="0" err="1" smtClean="0"/>
              <a:t>ثانى</a:t>
            </a:r>
            <a:r>
              <a:rPr lang="ar-SA" dirty="0" smtClean="0"/>
              <a:t> فسقطت بعض المدن مثل قارص وغيرها بيد الروس مما شجع الصرب على </a:t>
            </a:r>
            <a:r>
              <a:rPr lang="ar-SA" dirty="0" err="1" smtClean="0"/>
              <a:t>اعلان</a:t>
            </a:r>
            <a:r>
              <a:rPr lang="ar-SA" dirty="0" smtClean="0"/>
              <a:t> الحرب ضد الدولة العثمانية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092" y="274638"/>
            <a:ext cx="9172608" cy="1143000"/>
          </a:xfrm>
        </p:spPr>
        <p:txBody>
          <a:bodyPr/>
          <a:lstStyle/>
          <a:p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881562" y="1357299"/>
            <a:ext cx="4857784" cy="4768866"/>
          </a:xfrm>
        </p:spPr>
        <p:txBody>
          <a:bodyPr/>
          <a:lstStyle/>
          <a:p>
            <a:r>
              <a:rPr lang="ar-SA" dirty="0" smtClean="0"/>
              <a:t>وتمكنت روسيا من احتلال بلغاريا </a:t>
            </a:r>
            <a:r>
              <a:rPr lang="ar-SA" dirty="0" err="1" smtClean="0"/>
              <a:t>وادرنه</a:t>
            </a:r>
            <a:r>
              <a:rPr lang="ar-SA" dirty="0" smtClean="0"/>
              <a:t> وانطلقوا نحو استانبول وانقض النصارى على المسلمين يفتكون بهم </a:t>
            </a:r>
            <a:r>
              <a:rPr lang="ar-SA" dirty="0" err="1" smtClean="0"/>
              <a:t>زبحا</a:t>
            </a:r>
            <a:r>
              <a:rPr lang="ar-SA" dirty="0" smtClean="0"/>
              <a:t> وقتلا وتوقف القتال </a:t>
            </a:r>
            <a:r>
              <a:rPr lang="ar-SA" dirty="0" err="1" smtClean="0"/>
              <a:t>فى</a:t>
            </a:r>
            <a:r>
              <a:rPr lang="ar-SA" dirty="0" smtClean="0"/>
              <a:t> مطلع عام 1878م </a:t>
            </a:r>
          </a:p>
          <a:p>
            <a:r>
              <a:rPr lang="ar-SA" b="1" dirty="0" smtClean="0"/>
              <a:t>تدخل بريطانيا ( ما </a:t>
            </a:r>
            <a:r>
              <a:rPr lang="ar-SA" b="1" dirty="0" err="1" smtClean="0"/>
              <a:t>هى</a:t>
            </a:r>
            <a:r>
              <a:rPr lang="ar-SA" b="1" dirty="0" smtClean="0"/>
              <a:t> المصالح البريطانية </a:t>
            </a:r>
            <a:r>
              <a:rPr lang="ar-SA" b="1" dirty="0" err="1" smtClean="0"/>
              <a:t>فى</a:t>
            </a:r>
            <a:r>
              <a:rPr lang="ar-SA" b="1" dirty="0" smtClean="0"/>
              <a:t> منع روسيا من احتلال استانبول ) </a:t>
            </a:r>
          </a:p>
          <a:p>
            <a:r>
              <a:rPr lang="ar-SA" dirty="0" smtClean="0"/>
              <a:t>تدخلت بريطانيا لمنع روسيا من احتلال استانبول حتى لا تصل </a:t>
            </a:r>
            <a:r>
              <a:rPr lang="ar-SA" dirty="0" err="1" smtClean="0"/>
              <a:t>الى</a:t>
            </a:r>
            <a:r>
              <a:rPr lang="ar-SA" dirty="0" smtClean="0"/>
              <a:t> البحر المتوسط (المياه الدافئة )عبر مضيق  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238092" y="1428737"/>
            <a:ext cx="4429156" cy="4697428"/>
          </a:xfrm>
        </p:spPr>
        <p:txBody>
          <a:bodyPr/>
          <a:lstStyle/>
          <a:p>
            <a:r>
              <a:rPr lang="ar-SA" dirty="0" err="1" smtClean="0"/>
              <a:t>البسفور</a:t>
            </a:r>
            <a:r>
              <a:rPr lang="ar-SA" dirty="0" smtClean="0"/>
              <a:t> والدردنيل </a:t>
            </a:r>
            <a:r>
              <a:rPr lang="ar-SA" dirty="0" err="1" smtClean="0"/>
              <a:t>الامر</a:t>
            </a:r>
            <a:r>
              <a:rPr lang="ar-SA" dirty="0" smtClean="0"/>
              <a:t> </a:t>
            </a:r>
            <a:r>
              <a:rPr lang="ar-SA" dirty="0" err="1" smtClean="0"/>
              <a:t>الذى</a:t>
            </a:r>
            <a:r>
              <a:rPr lang="ar-SA" dirty="0" smtClean="0"/>
              <a:t> نتج عنه معاهد صلح بين الدولة العثمانية وروسيا </a:t>
            </a:r>
            <a:r>
              <a:rPr lang="ar-SA" dirty="0" err="1" smtClean="0"/>
              <a:t>هى</a:t>
            </a:r>
            <a:r>
              <a:rPr lang="ar-SA" dirty="0" smtClean="0"/>
              <a:t> معاهدة سان </a:t>
            </a:r>
            <a:r>
              <a:rPr lang="ar-SA" dirty="0" err="1" smtClean="0"/>
              <a:t>ستيفانو</a:t>
            </a:r>
            <a:r>
              <a:rPr lang="ar-SA" dirty="0" smtClean="0"/>
              <a:t> الموقعة </a:t>
            </a:r>
            <a:r>
              <a:rPr lang="ar-SA" dirty="0" err="1" smtClean="0"/>
              <a:t>فى</a:t>
            </a:r>
            <a:r>
              <a:rPr lang="ar-SA" dirty="0" smtClean="0"/>
              <a:t> 15 فبراير 1878م </a:t>
            </a:r>
          </a:p>
          <a:p>
            <a:r>
              <a:rPr lang="ar-SA" b="1" dirty="0" smtClean="0"/>
              <a:t>نتائج معاهدة سان </a:t>
            </a:r>
            <a:r>
              <a:rPr lang="ar-SA" b="1" dirty="0" err="1" smtClean="0"/>
              <a:t>ستيفانو</a:t>
            </a:r>
            <a:r>
              <a:rPr lang="ar-SA" b="1" dirty="0" smtClean="0"/>
              <a:t> </a:t>
            </a:r>
          </a:p>
          <a:p>
            <a:r>
              <a:rPr lang="ar-SA" dirty="0" smtClean="0"/>
              <a:t>1- </a:t>
            </a:r>
            <a:r>
              <a:rPr lang="ar-SA" dirty="0" err="1" smtClean="0"/>
              <a:t>تفيت</a:t>
            </a:r>
            <a:r>
              <a:rPr lang="ar-SA" dirty="0" smtClean="0"/>
              <a:t> </a:t>
            </a:r>
            <a:r>
              <a:rPr lang="ar-SA" dirty="0" err="1" smtClean="0"/>
              <a:t>املاك</a:t>
            </a:r>
            <a:r>
              <a:rPr lang="ar-SA" dirty="0" smtClean="0"/>
              <a:t> الدولة العثمانية </a:t>
            </a:r>
            <a:r>
              <a:rPr lang="ar-SA" dirty="0" err="1" smtClean="0"/>
              <a:t>فى</a:t>
            </a:r>
            <a:r>
              <a:rPr lang="ar-SA" dirty="0" smtClean="0"/>
              <a:t> </a:t>
            </a:r>
            <a:r>
              <a:rPr lang="ar-SA" dirty="0" err="1" smtClean="0"/>
              <a:t>اوروبا</a:t>
            </a:r>
            <a:endParaRPr lang="ar-SA" dirty="0" smtClean="0"/>
          </a:p>
          <a:p>
            <a:r>
              <a:rPr lang="ar-SA" dirty="0" smtClean="0"/>
              <a:t>2- تكبير بلغاريا ثار سخط الدول البلقانية </a:t>
            </a:r>
            <a:r>
              <a:rPr lang="ar-SA" dirty="0" err="1" smtClean="0"/>
              <a:t>الاخرى</a:t>
            </a:r>
            <a:r>
              <a:rPr lang="ar-SA" dirty="0" smtClean="0"/>
              <a:t> النمسا واليونان والصرب </a:t>
            </a:r>
            <a:r>
              <a:rPr lang="ar-SA" b="1" dirty="0" smtClean="0"/>
              <a:t> </a:t>
            </a:r>
            <a:endParaRPr lang="en-US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092" y="274638"/>
            <a:ext cx="9172608" cy="1143000"/>
          </a:xfrm>
        </p:spPr>
        <p:txBody>
          <a:bodyPr/>
          <a:lstStyle/>
          <a:p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881562" y="1357299"/>
            <a:ext cx="4857784" cy="4768866"/>
          </a:xfrm>
        </p:spPr>
        <p:txBody>
          <a:bodyPr/>
          <a:lstStyle/>
          <a:p>
            <a:r>
              <a:rPr lang="ar-SA" dirty="0" smtClean="0"/>
              <a:t>3- استأت بريطانيا لازدياد النفوذ </a:t>
            </a:r>
            <a:r>
              <a:rPr lang="ar-SA" dirty="0" err="1" smtClean="0"/>
              <a:t>الروسى</a:t>
            </a:r>
            <a:r>
              <a:rPr lang="ar-SA" dirty="0" smtClean="0"/>
              <a:t> </a:t>
            </a:r>
            <a:r>
              <a:rPr lang="ar-SA" dirty="0" err="1" smtClean="0"/>
              <a:t>فى</a:t>
            </a:r>
            <a:r>
              <a:rPr lang="ar-SA" dirty="0" smtClean="0"/>
              <a:t> البلقان واستعدت لمحاربة روسيا وحصلت من الدولة العثمانية على حق احتلال جزيرة قبرص (1يونيو 1878م) وإدارتها على </a:t>
            </a:r>
            <a:r>
              <a:rPr lang="ar-SA" dirty="0" err="1" smtClean="0"/>
              <a:t>ان</a:t>
            </a:r>
            <a:r>
              <a:rPr lang="ar-SA" dirty="0" smtClean="0"/>
              <a:t> تبقى تابعة للدولة العثمانية وذلك </a:t>
            </a:r>
            <a:r>
              <a:rPr lang="ar-SA" dirty="0" err="1" smtClean="0"/>
              <a:t>فى</a:t>
            </a:r>
            <a:r>
              <a:rPr lang="ar-SA" dirty="0" smtClean="0"/>
              <a:t> مقابل تعهدها بالدفاع عن أملاك الدولة </a:t>
            </a:r>
            <a:r>
              <a:rPr lang="ar-SA" dirty="0" err="1" smtClean="0"/>
              <a:t>فى</a:t>
            </a:r>
            <a:r>
              <a:rPr lang="ar-SA" dirty="0" smtClean="0"/>
              <a:t> </a:t>
            </a:r>
            <a:r>
              <a:rPr lang="ar-SA" dirty="0" err="1" smtClean="0"/>
              <a:t>اسيا</a:t>
            </a:r>
            <a:r>
              <a:rPr lang="ar-SA" dirty="0" smtClean="0"/>
              <a:t> </a:t>
            </a:r>
            <a:r>
              <a:rPr lang="ar-SA" dirty="0" err="1" smtClean="0"/>
              <a:t>فى</a:t>
            </a:r>
            <a:r>
              <a:rPr lang="ar-SA" dirty="0" smtClean="0"/>
              <a:t> وجه </a:t>
            </a:r>
            <a:r>
              <a:rPr lang="ar-SA" dirty="0" err="1" smtClean="0"/>
              <a:t>أى</a:t>
            </a:r>
            <a:r>
              <a:rPr lang="ar-SA" dirty="0" smtClean="0"/>
              <a:t> مزيد من التهديدات الروسية بشرط أن يتعهد السلطان من جانبه </a:t>
            </a:r>
            <a:r>
              <a:rPr lang="ar-SA" dirty="0" err="1" smtClean="0"/>
              <a:t>بادخال</a:t>
            </a:r>
            <a:r>
              <a:rPr lang="ar-SA" dirty="0" smtClean="0"/>
              <a:t> </a:t>
            </a:r>
            <a:r>
              <a:rPr lang="ar-SA" dirty="0" err="1" smtClean="0"/>
              <a:t>الاصلاحات</a:t>
            </a:r>
            <a:r>
              <a:rPr lang="ar-SA" dirty="0" smtClean="0"/>
              <a:t> اللازمة </a:t>
            </a:r>
            <a:r>
              <a:rPr lang="ar-SA" dirty="0" err="1" smtClean="0"/>
              <a:t>فى</a:t>
            </a:r>
            <a:r>
              <a:rPr lang="ar-SA" dirty="0" smtClean="0"/>
              <a:t> </a:t>
            </a:r>
            <a:r>
              <a:rPr lang="ar-SA" dirty="0" err="1" smtClean="0"/>
              <a:t>املاكه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238092" y="1428737"/>
            <a:ext cx="4429156" cy="4697428"/>
          </a:xfrm>
        </p:spPr>
        <p:txBody>
          <a:bodyPr/>
          <a:lstStyle/>
          <a:p>
            <a:r>
              <a:rPr lang="ar-SA" dirty="0" smtClean="0"/>
              <a:t>الأسيوية بالتشاور مع بريطانيا وقد تعهدت بريطانيا بالجلاء عن قبرص </a:t>
            </a:r>
            <a:r>
              <a:rPr lang="ar-SA" dirty="0" err="1" smtClean="0"/>
              <a:t>فى</a:t>
            </a:r>
            <a:r>
              <a:rPr lang="ar-SA" dirty="0" smtClean="0"/>
              <a:t> حالة جلاء الروس عن المناطق </a:t>
            </a:r>
            <a:r>
              <a:rPr lang="ar-SA" dirty="0" err="1" smtClean="0"/>
              <a:t>التى</a:t>
            </a:r>
            <a:r>
              <a:rPr lang="ar-SA" dirty="0" smtClean="0"/>
              <a:t> احتلوها </a:t>
            </a:r>
            <a:r>
              <a:rPr lang="ar-SA" dirty="0" err="1" smtClean="0"/>
              <a:t>فى</a:t>
            </a:r>
            <a:r>
              <a:rPr lang="ar-SA" dirty="0" smtClean="0"/>
              <a:t> </a:t>
            </a:r>
            <a:r>
              <a:rPr lang="ar-SA" dirty="0" err="1" smtClean="0"/>
              <a:t>اسيا</a:t>
            </a:r>
            <a:r>
              <a:rPr lang="ar-SA" dirty="0" smtClean="0"/>
              <a:t> </a:t>
            </a:r>
          </a:p>
          <a:p>
            <a:r>
              <a:rPr lang="ar-SA" dirty="0" smtClean="0"/>
              <a:t>4-عقد مؤتمر برلين بعد أن دعت النمسا لعقد مؤتمر </a:t>
            </a:r>
            <a:r>
              <a:rPr lang="ar-SA" dirty="0" err="1" smtClean="0"/>
              <a:t>فى</a:t>
            </a:r>
            <a:r>
              <a:rPr lang="ar-SA" dirty="0" smtClean="0"/>
              <a:t> برلين لتعديل معاهدة سان </a:t>
            </a:r>
            <a:r>
              <a:rPr lang="ar-SA" dirty="0" err="1" smtClean="0"/>
              <a:t>ستيفانو</a:t>
            </a:r>
            <a:endParaRPr lang="ar-SA" dirty="0" smtClean="0"/>
          </a:p>
          <a:p>
            <a:r>
              <a:rPr lang="ar-SA" b="1" dirty="0" smtClean="0"/>
              <a:t>مؤتمر برلين </a:t>
            </a:r>
          </a:p>
          <a:p>
            <a:r>
              <a:rPr lang="ar-SA" b="1" dirty="0" err="1" smtClean="0"/>
              <a:t>اسباب</a:t>
            </a:r>
            <a:r>
              <a:rPr lang="ar-SA" b="1" dirty="0" smtClean="0"/>
              <a:t> عقد المؤتمر : </a:t>
            </a:r>
            <a:endParaRPr lang="ar-SA" dirty="0" smtClean="0"/>
          </a:p>
          <a:p>
            <a:r>
              <a:rPr lang="ar-SA" dirty="0" smtClean="0"/>
              <a:t>1- كان المستشار </a:t>
            </a:r>
            <a:r>
              <a:rPr lang="ar-SA" dirty="0" err="1" smtClean="0"/>
              <a:t>الألمانى</a:t>
            </a:r>
            <a:r>
              <a:rPr lang="ar-SA" dirty="0" smtClean="0"/>
              <a:t> بسمارك </a:t>
            </a:r>
            <a:r>
              <a:rPr lang="ar-SA" b="1" dirty="0" smtClean="0"/>
              <a:t> </a:t>
            </a:r>
            <a:endParaRPr lang="en-US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092" y="274638"/>
            <a:ext cx="9172608" cy="1143000"/>
          </a:xfrm>
        </p:spPr>
        <p:txBody>
          <a:bodyPr/>
          <a:lstStyle/>
          <a:p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4881562" y="1357299"/>
            <a:ext cx="4857784" cy="4768866"/>
          </a:xfrm>
        </p:spPr>
        <p:txBody>
          <a:bodyPr/>
          <a:lstStyle/>
          <a:p>
            <a:r>
              <a:rPr lang="ar-SA" dirty="0" smtClean="0"/>
              <a:t>هو </a:t>
            </a:r>
            <a:r>
              <a:rPr lang="ar-SA" dirty="0" err="1" smtClean="0"/>
              <a:t>الذى</a:t>
            </a:r>
            <a:r>
              <a:rPr lang="ar-SA" dirty="0" smtClean="0"/>
              <a:t> دعا لعقد المؤتمر خشية </a:t>
            </a:r>
            <a:r>
              <a:rPr lang="ar-SA" dirty="0" err="1" smtClean="0"/>
              <a:t>ان</a:t>
            </a:r>
            <a:r>
              <a:rPr lang="ar-SA" dirty="0" smtClean="0"/>
              <a:t> يؤدى تصدى بريطانيا لروسيا </a:t>
            </a:r>
            <a:r>
              <a:rPr lang="ar-SA" dirty="0" err="1" smtClean="0"/>
              <a:t>الى</a:t>
            </a:r>
            <a:r>
              <a:rPr lang="ar-SA" dirty="0" smtClean="0"/>
              <a:t> نشوب حرب </a:t>
            </a:r>
            <a:r>
              <a:rPr lang="ar-SA" dirty="0" err="1" smtClean="0"/>
              <a:t>اوروبية</a:t>
            </a:r>
            <a:r>
              <a:rPr lang="ar-SA" dirty="0" smtClean="0"/>
              <a:t> عامة تهدد الاتحاد </a:t>
            </a:r>
            <a:r>
              <a:rPr lang="ar-SA" dirty="0" err="1" smtClean="0"/>
              <a:t>الالمانى</a:t>
            </a:r>
            <a:r>
              <a:rPr lang="ar-SA" dirty="0" smtClean="0"/>
              <a:t> </a:t>
            </a:r>
            <a:r>
              <a:rPr lang="ar-SA" dirty="0" err="1" smtClean="0"/>
              <a:t>الذى</a:t>
            </a:r>
            <a:r>
              <a:rPr lang="ar-SA" dirty="0" smtClean="0"/>
              <a:t> جاهد كثيرا من اجل قيامه </a:t>
            </a:r>
          </a:p>
          <a:p>
            <a:r>
              <a:rPr lang="ar-SA" dirty="0" smtClean="0"/>
              <a:t>2- عقد هذا المؤتمر من اجل تعديل معاهدة سان </a:t>
            </a:r>
            <a:r>
              <a:rPr lang="ar-SA" dirty="0" err="1" smtClean="0"/>
              <a:t>ستيفانو</a:t>
            </a:r>
            <a:r>
              <a:rPr lang="ar-SA" dirty="0" smtClean="0"/>
              <a:t> وذلك لمعارضة الدول </a:t>
            </a:r>
            <a:r>
              <a:rPr lang="ar-SA" dirty="0" err="1" smtClean="0"/>
              <a:t>الاوروبية</a:t>
            </a:r>
            <a:r>
              <a:rPr lang="ar-SA" dirty="0" smtClean="0"/>
              <a:t> وبخاصة انجلترا لهذه المعاهدة </a:t>
            </a:r>
            <a:r>
              <a:rPr lang="ar-SA" dirty="0" err="1" smtClean="0"/>
              <a:t>لانها</a:t>
            </a:r>
            <a:r>
              <a:rPr lang="ar-SA" dirty="0" smtClean="0"/>
              <a:t> لا تتفق مع مصالحها </a:t>
            </a:r>
            <a:r>
              <a:rPr lang="ar-SA" dirty="0" err="1" smtClean="0"/>
              <a:t>الاستراتيجية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238092" y="1428737"/>
            <a:ext cx="4429156" cy="4697428"/>
          </a:xfrm>
        </p:spPr>
        <p:txBody>
          <a:bodyPr/>
          <a:lstStyle/>
          <a:p>
            <a:r>
              <a:rPr lang="ar-SA" b="1" dirty="0" smtClean="0"/>
              <a:t>نتائج مؤتمر برلين : </a:t>
            </a:r>
          </a:p>
          <a:p>
            <a:r>
              <a:rPr lang="ar-SA" dirty="0" smtClean="0"/>
              <a:t>1- كان مؤتمر برلين من المعالم البارزة لتدهور </a:t>
            </a:r>
            <a:r>
              <a:rPr lang="ar-SA" dirty="0" err="1" smtClean="0"/>
              <a:t>الامبراطورية</a:t>
            </a:r>
            <a:r>
              <a:rPr lang="ar-SA" dirty="0" smtClean="0"/>
              <a:t> العثمانية </a:t>
            </a:r>
            <a:r>
              <a:rPr lang="ar-SA" dirty="0" err="1" smtClean="0"/>
              <a:t>التى</a:t>
            </a:r>
            <a:r>
              <a:rPr lang="ar-SA" dirty="0" smtClean="0"/>
              <a:t> </a:t>
            </a:r>
            <a:r>
              <a:rPr lang="ar-SA" dirty="0" err="1" smtClean="0"/>
              <a:t>ارغمت</a:t>
            </a:r>
            <a:r>
              <a:rPr lang="ar-SA" dirty="0" smtClean="0"/>
              <a:t> على التنازل عن مساحات واسعة من </a:t>
            </a:r>
            <a:r>
              <a:rPr lang="ar-SA" dirty="0" err="1" smtClean="0"/>
              <a:t>املاكها</a:t>
            </a:r>
            <a:r>
              <a:rPr lang="ar-SA" dirty="0" smtClean="0"/>
              <a:t> </a:t>
            </a:r>
          </a:p>
          <a:p>
            <a:r>
              <a:rPr lang="ar-SA" dirty="0" smtClean="0"/>
              <a:t>2- شهدت معاهدة برلين تعهد بريطانيا وفرنسا بالمحافظة على ممتلكات الدولة العثمانية غير </a:t>
            </a:r>
            <a:r>
              <a:rPr lang="ar-SA" dirty="0" err="1" smtClean="0"/>
              <a:t>ان</a:t>
            </a:r>
            <a:r>
              <a:rPr lang="ar-SA" dirty="0" smtClean="0"/>
              <a:t> بريطانيا وفرنسا قد كشفتا عن نواياهما الاستعمارية فقد احتلت فرنسا تونس </a:t>
            </a:r>
            <a:r>
              <a:rPr lang="ar-SA" dirty="0" err="1" smtClean="0"/>
              <a:t>فى</a:t>
            </a:r>
            <a:r>
              <a:rPr lang="ar-SA" dirty="0" smtClean="0"/>
              <a:t> عام 1881م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092" y="274638"/>
            <a:ext cx="9172608" cy="1143000"/>
          </a:xfrm>
        </p:spPr>
        <p:txBody>
          <a:bodyPr/>
          <a:lstStyle/>
          <a:p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3"/>
          </p:nvPr>
        </p:nvSpPr>
        <p:spPr>
          <a:xfrm>
            <a:off x="238092" y="1357299"/>
            <a:ext cx="9667908" cy="4768866"/>
          </a:xfrm>
        </p:spPr>
        <p:txBody>
          <a:bodyPr/>
          <a:lstStyle/>
          <a:p>
            <a:r>
              <a:rPr lang="ar-SA" dirty="0" smtClean="0"/>
              <a:t>نظير احتلال بريطانيا لقبرص واحتلت بريطانيا مصر عام 1882م وفى عام 1881م حصلت اليونان على بعض </a:t>
            </a:r>
            <a:r>
              <a:rPr lang="ar-SA" dirty="0" err="1" smtClean="0"/>
              <a:t>اراضى</a:t>
            </a:r>
            <a:r>
              <a:rPr lang="ar-SA" dirty="0" smtClean="0"/>
              <a:t> الدولة العثمانية بما </a:t>
            </a:r>
            <a:r>
              <a:rPr lang="ar-SA" dirty="0" err="1" smtClean="0"/>
              <a:t>فى</a:t>
            </a:r>
            <a:r>
              <a:rPr lang="ar-SA" dirty="0" smtClean="0"/>
              <a:t> ذلك </a:t>
            </a:r>
            <a:r>
              <a:rPr lang="ar-SA" dirty="0" err="1" smtClean="0"/>
              <a:t>تساليا</a:t>
            </a:r>
            <a:endParaRPr lang="ar-SA" dirty="0" smtClean="0"/>
          </a:p>
          <a:p>
            <a:r>
              <a:rPr lang="ar-SA" dirty="0" smtClean="0"/>
              <a:t>3- لمواجهة الأوضاع السياسية المتردية </a:t>
            </a:r>
            <a:r>
              <a:rPr lang="ar-SA" dirty="0" err="1" smtClean="0"/>
              <a:t>التى</a:t>
            </a:r>
            <a:r>
              <a:rPr lang="ar-SA" dirty="0" smtClean="0"/>
              <a:t> واجهتها الدولة العثمانية عمل السلطان عبد الحميد </a:t>
            </a:r>
            <a:r>
              <a:rPr lang="ar-SA" dirty="0" err="1" smtClean="0"/>
              <a:t>الثانى</a:t>
            </a:r>
            <a:r>
              <a:rPr lang="ar-SA" dirty="0" smtClean="0"/>
              <a:t> على </a:t>
            </a:r>
            <a:r>
              <a:rPr lang="ar-SA" dirty="0" err="1" smtClean="0"/>
              <a:t>انشاء</a:t>
            </a:r>
            <a:r>
              <a:rPr lang="ar-SA" dirty="0" smtClean="0"/>
              <a:t> الجامعة </a:t>
            </a:r>
            <a:r>
              <a:rPr lang="ar-SA" dirty="0" err="1" smtClean="0"/>
              <a:t>الاسلامية</a:t>
            </a:r>
            <a:r>
              <a:rPr lang="ar-SA" dirty="0" smtClean="0"/>
              <a:t> </a:t>
            </a:r>
            <a:r>
              <a:rPr lang="ar-SA" dirty="0" err="1" smtClean="0"/>
              <a:t>لكى</a:t>
            </a:r>
            <a:r>
              <a:rPr lang="ar-SA" dirty="0" smtClean="0"/>
              <a:t> يعمل على تكتل كافة المسلمين من حوله </a:t>
            </a:r>
            <a:r>
              <a:rPr lang="ar-SA" dirty="0" err="1" smtClean="0"/>
              <a:t>فى</a:t>
            </a:r>
            <a:r>
              <a:rPr lang="ar-SA" dirty="0" smtClean="0"/>
              <a:t> الداخل وفى الخارج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9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788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2166</TotalTime>
  <Words>649</Words>
  <Application>Microsoft Office PowerPoint</Application>
  <PresentationFormat>A4 Paper (210x297 mm)</PresentationFormat>
  <Paragraphs>60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ae_AlMateen</vt:lpstr>
      <vt:lpstr>Arial</vt:lpstr>
      <vt:lpstr>AYM Wadiy S_U normal.</vt:lpstr>
      <vt:lpstr>Calibri</vt:lpstr>
      <vt:lpstr>Times New Roman</vt:lpstr>
      <vt:lpstr>Office Theme</vt:lpstr>
      <vt:lpstr>   </vt:lpstr>
      <vt:lpstr> المحاضرة السابعة  الدولة العثمانية  في عهد السلطان  عبد الحميد الثاني   </vt:lpstr>
      <vt:lpstr>عناصر المحاضرة</vt:lpstr>
      <vt:lpstr>الدولة العثمانية في عهد السلطان عبد الحميد الثاني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Wael Mohamed Ali</cp:lastModifiedBy>
  <cp:revision>200</cp:revision>
  <dcterms:created xsi:type="dcterms:W3CDTF">2009-10-14T19:14:34Z</dcterms:created>
  <dcterms:modified xsi:type="dcterms:W3CDTF">2013-09-30T13:20:59Z</dcterms:modified>
</cp:coreProperties>
</file>