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66" r:id="rId1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648" y="-30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D8A12E9-8E4B-4E5D-BF7F-6795CC673890}" type="datetimeFigureOut">
              <a:rPr lang="en-US"/>
              <a:pPr>
                <a:defRPr/>
              </a:pPr>
              <a:t>11/20/2012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62B8BAD-30A2-4184-9AA2-111A23B8E5B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1B308-A706-4882-85C8-4AC66D834DF5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2D8B5-1BC0-4E9B-8D4C-D26A182F31B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5AF3C-69A6-42BB-A57F-334D5D8057C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869B4-932D-4760-9194-E38E1A9ECB6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AB523-93E0-4FD6-8A5C-9B31125F85C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95587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019800" y="1524000"/>
            <a:ext cx="3657599" cy="2981325"/>
            <a:chOff x="4667347" y="1066800"/>
            <a:chExt cx="4187287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667347" y="1066800"/>
              <a:ext cx="4187287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152400" y="2667000"/>
            <a:ext cx="5791200" cy="19050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667000"/>
            <a:ext cx="509905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SA" sz="2800" b="1" dirty="0" smtClean="0">
                <a:latin typeface="Calibri" pitchFamily="34" charset="0"/>
                <a:cs typeface="Simple Indust Shaded" pitchFamily="2" charset="-78"/>
              </a:rPr>
              <a:t>النظام الاجتماعي في الاسلام</a:t>
            </a:r>
            <a:endParaRPr lang="en-US" sz="2800" b="1" dirty="0">
              <a:latin typeface="Calibri" pitchFamily="34" charset="0"/>
              <a:cs typeface="Simple Indust Shaded" pitchFamily="2" charset="-78"/>
            </a:endParaRPr>
          </a:p>
          <a:p>
            <a:pPr algn="ctr">
              <a:defRPr/>
            </a:pPr>
            <a:r>
              <a:rPr lang="en-US" sz="2800" dirty="0" smtClean="0">
                <a:latin typeface="Elephant" pitchFamily="18" charset="0"/>
              </a:rPr>
              <a:t>Social System in Islam</a:t>
            </a:r>
            <a:endParaRPr lang="ar-SA" sz="2800" b="1" dirty="0" smtClean="0">
              <a:latin typeface="Elephant" pitchFamily="18" charset="0"/>
              <a:cs typeface="PT Bold Heading" pitchFamily="2" charset="-78"/>
            </a:endParaRPr>
          </a:p>
          <a:p>
            <a:pPr algn="ctr">
              <a:defRPr/>
            </a:pPr>
            <a:r>
              <a:rPr lang="ar-SA" sz="2800" b="1" dirty="0" smtClean="0">
                <a:latin typeface="Calibri" pitchFamily="34" charset="0"/>
                <a:cs typeface="PT Bold Heading" pitchFamily="2" charset="-78"/>
              </a:rPr>
              <a:t>الدكتور/حمد بن سالم المري</a:t>
            </a:r>
            <a:endParaRPr lang="en-US" sz="2800" b="1" dirty="0">
              <a:latin typeface="Calibri" pitchFamily="34" charset="0"/>
              <a:cs typeface="PT Bold Heading" pitchFamily="2" charset="-78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944C7FA-FAE0-4956-BFC5-28CA2F4D8C1B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609600"/>
            <a:ext cx="8420100" cy="4724400"/>
          </a:xfrm>
        </p:spPr>
        <p:txBody>
          <a:bodyPr/>
          <a:lstStyle/>
          <a:p>
            <a:pPr lvl="2" algn="ctr" eaLnBrk="1" hangingPunct="1">
              <a:defRPr/>
            </a:pPr>
            <a: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ar-SA" sz="6000" b="1" spc="-15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>المحاضرة </a:t>
            </a:r>
            <a:r>
              <a:rPr lang="ar-SA" sz="6000" b="1" spc="-15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>الحادية عشر</a:t>
            </a:r>
            <a: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 </a:t>
            </a:r>
            <a:r>
              <a:rPr lang="ar-SA" b="1" spc="-150" dirty="0" smtClean="0">
                <a:solidFill>
                  <a:srgbClr val="376092"/>
                </a:solidFill>
                <a:latin typeface="Andalus" pitchFamily="18" charset="-78"/>
                <a:cs typeface="Diwani Letter" pitchFamily="2" charset="-78"/>
              </a:rPr>
              <a:t/>
            </a:r>
            <a:br>
              <a:rPr lang="ar-SA" b="1" spc="-150" dirty="0" smtClean="0">
                <a:solidFill>
                  <a:srgbClr val="376092"/>
                </a:solidFill>
                <a:latin typeface="Andalus" pitchFamily="18" charset="-78"/>
                <a:cs typeface="Diwani Letter" pitchFamily="2" charset="-78"/>
              </a:rPr>
            </a:br>
            <a:r>
              <a:rPr lang="en-US" sz="5400" b="1" dirty="0" smtClean="0"/>
              <a:t> </a:t>
            </a:r>
            <a:r>
              <a:rPr lang="ar-SA" sz="5400" b="1" dirty="0" smtClean="0"/>
              <a:t> دية </a:t>
            </a:r>
            <a:r>
              <a:rPr lang="ar-SA" sz="5400" b="1" dirty="0" err="1" smtClean="0"/>
              <a:t>المرأة .</a:t>
            </a:r>
            <a:r>
              <a:rPr lang="ar-SA" sz="2000" b="1" dirty="0" smtClean="0"/>
              <a:t/>
            </a:r>
            <a:br>
              <a:rPr lang="ar-SA" sz="2000" b="1" dirty="0" smtClean="0"/>
            </a:br>
            <a:endParaRPr lang="en-US" b="1" spc="-150" dirty="0" smtClean="0">
              <a:solidFill>
                <a:srgbClr val="376092"/>
              </a:solidFill>
              <a:latin typeface="Andalus" pitchFamily="18" charset="-78"/>
              <a:cs typeface="Diwani Letter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009900"/>
                </a:solidFill>
              </a:rPr>
              <a:t>النظام </a:t>
            </a:r>
            <a:r>
              <a:rPr lang="ar-SA" dirty="0" err="1" smtClean="0">
                <a:solidFill>
                  <a:srgbClr val="009900"/>
                </a:solidFill>
              </a:rPr>
              <a:t>الإجتماعي</a:t>
            </a:r>
            <a:r>
              <a:rPr lang="ar-SA" dirty="0" smtClean="0">
                <a:solidFill>
                  <a:srgbClr val="009900"/>
                </a:solidFill>
              </a:rPr>
              <a:t> في الإسلام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4000" dirty="0" smtClean="0"/>
              <a:t>الشبهة المُثارة حول ديّة </a:t>
            </a:r>
            <a:r>
              <a:rPr lang="ar-SA" sz="4000" dirty="0" err="1" smtClean="0"/>
              <a:t>المرأة .</a:t>
            </a:r>
            <a:endParaRPr lang="ar-SA" sz="4000" dirty="0" smtClean="0"/>
          </a:p>
          <a:p>
            <a:r>
              <a:rPr lang="ar-SA" sz="4000" dirty="0" smtClean="0"/>
              <a:t>تحرير </a:t>
            </a:r>
            <a:r>
              <a:rPr lang="ar-SA" sz="4000" dirty="0" err="1" smtClean="0"/>
              <a:t>الشُبهة :</a:t>
            </a:r>
            <a:endParaRPr lang="ar-SA" sz="4000" dirty="0" smtClean="0"/>
          </a:p>
          <a:p>
            <a:r>
              <a:rPr lang="ar-SA" sz="4000" b="1" dirty="0" smtClean="0"/>
              <a:t>أن الإسلام سوّى بين الرجل و </a:t>
            </a:r>
            <a:r>
              <a:rPr lang="ar-SA" sz="4000" b="1" dirty="0" err="1" smtClean="0"/>
              <a:t>المرأة </a:t>
            </a:r>
            <a:r>
              <a:rPr lang="ar-SA" sz="4000" b="1" dirty="0" smtClean="0"/>
              <a:t>, في حين أن ديّة المرأة على النصف من ديّة </a:t>
            </a:r>
            <a:r>
              <a:rPr lang="ar-SA" sz="4000" b="1" dirty="0" err="1" smtClean="0"/>
              <a:t>الرجل </a:t>
            </a:r>
            <a:r>
              <a:rPr lang="ar-SA" sz="4000" b="1" dirty="0" smtClean="0"/>
              <a:t>, فهذا فيه تناقض من </a:t>
            </a:r>
            <a:r>
              <a:rPr lang="ar-SA" sz="4000" b="1" dirty="0" err="1" smtClean="0"/>
              <a:t>جهة </a:t>
            </a:r>
            <a:r>
              <a:rPr lang="ar-SA" sz="4000" b="1" dirty="0" smtClean="0"/>
              <a:t>, كما أن فيه إهداراً لمنزلة المرأة و كرامتها من جهة </a:t>
            </a:r>
            <a:r>
              <a:rPr lang="ar-SA" sz="4000" b="1" dirty="0" err="1" smtClean="0"/>
              <a:t>أخرى .</a:t>
            </a:r>
            <a:r>
              <a:rPr lang="ar-SA" sz="4000" b="1" dirty="0" smtClean="0"/>
              <a:t> </a:t>
            </a:r>
            <a:r>
              <a:rPr lang="ar-SA" sz="4000" dirty="0" smtClean="0"/>
              <a:t> </a:t>
            </a:r>
            <a:endParaRPr lang="ar-SA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009900"/>
                </a:solidFill>
              </a:rPr>
              <a:t>النظام </a:t>
            </a:r>
            <a:r>
              <a:rPr lang="ar-SA" dirty="0" err="1" smtClean="0">
                <a:solidFill>
                  <a:srgbClr val="009900"/>
                </a:solidFill>
              </a:rPr>
              <a:t>الإجتماعي</a:t>
            </a:r>
            <a:r>
              <a:rPr lang="ar-SA" dirty="0" smtClean="0">
                <a:solidFill>
                  <a:srgbClr val="009900"/>
                </a:solidFill>
              </a:rPr>
              <a:t> في الإسلام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</a:t>
            </a:r>
            <a:r>
              <a:rPr lang="ar-SA" sz="4000" b="1" dirty="0" smtClean="0"/>
              <a:t>لرد على هذه </a:t>
            </a:r>
            <a:r>
              <a:rPr lang="ar-SA" sz="4000" b="1" dirty="0" err="1" smtClean="0"/>
              <a:t>الشبهة :</a:t>
            </a:r>
            <a:endParaRPr lang="ar-SA" sz="4000" b="1" dirty="0" smtClean="0"/>
          </a:p>
          <a:p>
            <a:r>
              <a:rPr lang="en-US" sz="4000" b="1" dirty="0" smtClean="0"/>
              <a:t>  </a:t>
            </a:r>
            <a:r>
              <a:rPr lang="ar-SA" sz="4000" b="1" dirty="0" err="1" smtClean="0"/>
              <a:t>اولاً </a:t>
            </a:r>
            <a:r>
              <a:rPr lang="ar-SA" sz="4000" b="1" dirty="0" smtClean="0"/>
              <a:t>: أن سوّى بين الرجل و المرأة في المكانة و الكرامة و الإنسانية,  و مع ذلك أنه في حال الاعتداء على أي نفس بشرية بقتلها عمداً فإنه يقتل </a:t>
            </a:r>
            <a:r>
              <a:rPr lang="ar-SA" sz="4000" b="1" dirty="0" err="1" smtClean="0"/>
              <a:t>القاتل </a:t>
            </a:r>
            <a:r>
              <a:rPr lang="ar-SA" sz="4000" b="1" dirty="0" smtClean="0"/>
              <a:t>, سواء كان القاتل رجلاً أو امرأة, أو المقتول رجلاً أو </a:t>
            </a:r>
            <a:r>
              <a:rPr lang="ar-SA" sz="4000" b="1" dirty="0" err="1" smtClean="0"/>
              <a:t>امرأة .</a:t>
            </a:r>
            <a:r>
              <a:rPr lang="ar-SA" sz="4000" b="1" dirty="0" smtClean="0"/>
              <a:t> </a:t>
            </a:r>
            <a:endParaRPr lang="ar-SA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009900"/>
                </a:solidFill>
              </a:rPr>
              <a:t>النظام </a:t>
            </a:r>
            <a:r>
              <a:rPr lang="ar-SA" dirty="0" err="1" smtClean="0">
                <a:solidFill>
                  <a:srgbClr val="009900"/>
                </a:solidFill>
              </a:rPr>
              <a:t>الإجتماعي</a:t>
            </a:r>
            <a:r>
              <a:rPr lang="ar-SA" dirty="0" smtClean="0">
                <a:solidFill>
                  <a:srgbClr val="009900"/>
                </a:solidFill>
              </a:rPr>
              <a:t> في الإسلام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قال </a:t>
            </a:r>
            <a:r>
              <a:rPr lang="ar-SA" b="1" dirty="0" err="1" smtClean="0"/>
              <a:t>تعالى </a:t>
            </a:r>
            <a:r>
              <a:rPr lang="ar-SA" b="1" dirty="0" smtClean="0"/>
              <a:t>(و كتبنا عليهم فيها أن النفس بالنفس و العين بالعين و الأنف بالأنف و الاُذن و السن بالسن و الجروح قصاص</a:t>
            </a:r>
            <a:r>
              <a:rPr lang="ar-SA" b="1" dirty="0" err="1" smtClean="0"/>
              <a:t>) </a:t>
            </a:r>
            <a:r>
              <a:rPr lang="ar-SA" sz="1800" b="1" dirty="0" smtClean="0"/>
              <a:t>(المائدة 45</a:t>
            </a:r>
            <a:r>
              <a:rPr lang="ar-SA" sz="1800" b="1" dirty="0" err="1" smtClean="0"/>
              <a:t>)</a:t>
            </a:r>
            <a:endParaRPr lang="ar-SA" sz="1800" b="1" dirty="0" smtClean="0"/>
          </a:p>
          <a:p>
            <a:r>
              <a:rPr lang="ar-SA" b="1" dirty="0" smtClean="0"/>
              <a:t>كما أن الاسلام لم يُفرق في دية الجنين بين كونه ذكراً أو </a:t>
            </a:r>
            <a:r>
              <a:rPr lang="ar-SA" b="1" dirty="0" err="1" smtClean="0"/>
              <a:t>أنثى </a:t>
            </a:r>
            <a:r>
              <a:rPr lang="ar-SA" b="1" dirty="0" smtClean="0"/>
              <a:t>, حيث قضي فيه رسول الله صلى الله عليه وسلم بُغرّة عبد أو </a:t>
            </a:r>
            <a:r>
              <a:rPr lang="ar-SA" b="1" dirty="0" err="1" smtClean="0"/>
              <a:t>أمة,</a:t>
            </a:r>
            <a:endParaRPr lang="ar-SA" b="1" dirty="0" smtClean="0"/>
          </a:p>
          <a:p>
            <a:r>
              <a:rPr lang="ar-SA" b="1" dirty="0" err="1" smtClean="0"/>
              <a:t>بعتبار</a:t>
            </a:r>
            <a:r>
              <a:rPr lang="ar-SA" b="1" dirty="0" smtClean="0"/>
              <a:t> الجنين نفساً </a:t>
            </a:r>
            <a:r>
              <a:rPr lang="ar-SA" b="1" dirty="0" err="1" smtClean="0"/>
              <a:t>إنسانية .</a:t>
            </a:r>
            <a:r>
              <a:rPr lang="ar-SA" b="1" dirty="0" smtClean="0"/>
              <a:t> </a:t>
            </a:r>
          </a:p>
          <a:p>
            <a:r>
              <a:rPr lang="ar-SA" b="1" dirty="0" err="1" smtClean="0"/>
              <a:t>ثانياً </a:t>
            </a:r>
            <a:r>
              <a:rPr lang="ar-SA" b="1" dirty="0" smtClean="0"/>
              <a:t>: أما في حال قتل الخطأ و </a:t>
            </a:r>
            <a:r>
              <a:rPr lang="ar-SA" b="1" dirty="0" err="1" smtClean="0"/>
              <a:t>نحوه </a:t>
            </a:r>
            <a:r>
              <a:rPr lang="ar-SA" b="1" dirty="0" smtClean="0"/>
              <a:t>, أو تنازل ولي المقتول عمداً عن </a:t>
            </a:r>
            <a:r>
              <a:rPr lang="ar-SA" b="1" dirty="0" err="1" smtClean="0"/>
              <a:t>القصاص </a:t>
            </a:r>
            <a:r>
              <a:rPr lang="ar-SA" b="1" dirty="0" smtClean="0"/>
              <a:t>, و قبول الدية, فتكون حينئذ دية المرأة على النصف من دية </a:t>
            </a:r>
            <a:r>
              <a:rPr lang="ar-SA" b="1" dirty="0" err="1" smtClean="0"/>
              <a:t>الرجل </a:t>
            </a:r>
            <a:r>
              <a:rPr lang="ar-SA" b="1" dirty="0" smtClean="0"/>
              <a:t>, لا لأن إنسانيتها غير انسانية </a:t>
            </a:r>
            <a:r>
              <a:rPr lang="ar-SA" b="1" dirty="0" err="1" smtClean="0"/>
              <a:t>الرجل ,</a:t>
            </a:r>
            <a:r>
              <a:rPr lang="ar-SA" b="1" dirty="0" smtClean="0"/>
              <a:t>     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009900"/>
                </a:solidFill>
              </a:rPr>
              <a:t>النظام </a:t>
            </a:r>
            <a:r>
              <a:rPr lang="ar-SA" dirty="0" err="1" smtClean="0">
                <a:solidFill>
                  <a:srgbClr val="009900"/>
                </a:solidFill>
              </a:rPr>
              <a:t>الإجتماعي</a:t>
            </a:r>
            <a:r>
              <a:rPr lang="ar-SA" dirty="0" smtClean="0">
                <a:solidFill>
                  <a:srgbClr val="009900"/>
                </a:solidFill>
              </a:rPr>
              <a:t> في الإسلام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b="1" dirty="0" smtClean="0"/>
              <a:t> </a:t>
            </a:r>
            <a:r>
              <a:rPr lang="ar-SA" sz="3600" b="1" dirty="0" smtClean="0"/>
              <a:t>و إنما تكون الدية هنا تعويضاً عن الضرر الذي لَحِقَ بأسرة المقتول و عن الخسارة التي حلّت </a:t>
            </a:r>
            <a:r>
              <a:rPr lang="ar-SA" sz="3600" b="1" dirty="0" err="1" smtClean="0"/>
              <a:t>بها</a:t>
            </a:r>
            <a:r>
              <a:rPr lang="ar-SA" sz="3600" b="1" dirty="0" smtClean="0"/>
              <a:t> , فخسارة </a:t>
            </a:r>
            <a:r>
              <a:rPr lang="ar-SA" sz="3600" b="1" dirty="0" err="1" smtClean="0"/>
              <a:t>الأولاد </a:t>
            </a:r>
            <a:r>
              <a:rPr lang="ar-SA" sz="3600" b="1" dirty="0" smtClean="0"/>
              <a:t>, و الزوجة بفقد الأب المكلف بالإنفاق </a:t>
            </a:r>
            <a:r>
              <a:rPr lang="ar-SA" sz="3600" b="1" dirty="0" err="1" smtClean="0"/>
              <a:t>عليهم </a:t>
            </a:r>
            <a:r>
              <a:rPr lang="ar-SA" sz="3600" b="1" dirty="0" smtClean="0"/>
              <a:t>, غير خسارة الزوج و الأبناء بفقد زوجته و أم </a:t>
            </a:r>
            <a:r>
              <a:rPr lang="ar-SA" sz="3600" b="1" dirty="0" err="1" smtClean="0"/>
              <a:t>أبنائه </a:t>
            </a:r>
            <a:r>
              <a:rPr lang="ar-SA" sz="3600" b="1" dirty="0" smtClean="0"/>
              <a:t>, التي لم تكلف بالإنفاق علي نفسها و لا على </a:t>
            </a:r>
            <a:r>
              <a:rPr lang="ar-SA" sz="3600" b="1" dirty="0" err="1" smtClean="0"/>
              <a:t>غيرها </a:t>
            </a:r>
            <a:r>
              <a:rPr lang="ar-SA" sz="3600" b="1" dirty="0" smtClean="0"/>
              <a:t>, ففي الحالة الأولى تكون الخسارة خسارة </a:t>
            </a:r>
            <a:r>
              <a:rPr lang="ar-SA" sz="3600" b="1" dirty="0" err="1" smtClean="0"/>
              <a:t>مالية </a:t>
            </a:r>
            <a:r>
              <a:rPr lang="ar-SA" sz="3600" b="1" dirty="0" smtClean="0"/>
              <a:t>, فيعوض عنها مالياً بحسب حجم </a:t>
            </a:r>
            <a:r>
              <a:rPr lang="ar-SA" sz="3600" b="1" dirty="0" err="1" smtClean="0"/>
              <a:t>الخسارة </a:t>
            </a:r>
            <a:r>
              <a:rPr lang="ar-SA" sz="3600" b="1" dirty="0" smtClean="0"/>
              <a:t>, بخلاف الحالة الثانية التي تكون الخسارة         فيها معنوية لا يمكن أن تقدر أو تعوض </a:t>
            </a:r>
            <a:r>
              <a:rPr lang="ar-SA" sz="3600" b="1" dirty="0" err="1" smtClean="0"/>
              <a:t>بمال .</a:t>
            </a:r>
            <a:r>
              <a:rPr lang="ar-SA" sz="3600" b="1" dirty="0" smtClean="0"/>
              <a:t>  </a:t>
            </a:r>
            <a:endParaRPr lang="ar-SA" sz="36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009900"/>
                </a:solidFill>
              </a:rPr>
              <a:t>النظام </a:t>
            </a:r>
            <a:r>
              <a:rPr lang="ar-SA" dirty="0" err="1" smtClean="0">
                <a:solidFill>
                  <a:srgbClr val="009900"/>
                </a:solidFill>
              </a:rPr>
              <a:t>الإجتماعي</a:t>
            </a:r>
            <a:r>
              <a:rPr lang="ar-SA" dirty="0" smtClean="0">
                <a:solidFill>
                  <a:srgbClr val="009900"/>
                </a:solidFill>
              </a:rPr>
              <a:t> في الإسلام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err="1" smtClean="0"/>
              <a:t>ثالثاً :</a:t>
            </a:r>
            <a:endParaRPr lang="ar-SA" b="1" dirty="0" smtClean="0"/>
          </a:p>
          <a:p>
            <a:r>
              <a:rPr lang="ar-SA" b="1" dirty="0" smtClean="0"/>
              <a:t>لا بد من </a:t>
            </a:r>
            <a:r>
              <a:rPr lang="ar-SA" b="1" dirty="0" err="1" smtClean="0"/>
              <a:t>القول </a:t>
            </a:r>
            <a:r>
              <a:rPr lang="ar-SA" b="1" dirty="0" smtClean="0"/>
              <a:t>: بأن ما سبق أمر </a:t>
            </a:r>
            <a:r>
              <a:rPr lang="ar-SA" b="1" dirty="0" err="1" smtClean="0"/>
              <a:t>اجتهادي </a:t>
            </a:r>
            <a:r>
              <a:rPr lang="ar-SA" b="1" dirty="0" smtClean="0"/>
              <a:t>, و أن هناك من العلماء </a:t>
            </a:r>
          </a:p>
          <a:p>
            <a:r>
              <a:rPr lang="ar-SA" b="1" dirty="0" smtClean="0"/>
              <a:t>من قال بتساوي دية الرجل في جميع </a:t>
            </a:r>
            <a:r>
              <a:rPr lang="ar-SA" b="1" dirty="0" err="1" smtClean="0"/>
              <a:t>الأحوال .</a:t>
            </a:r>
            <a:endParaRPr lang="ar-SA" b="1" dirty="0" smtClean="0"/>
          </a:p>
          <a:p>
            <a:r>
              <a:rPr lang="ar-SA" b="1" dirty="0" smtClean="0"/>
              <a:t> </a:t>
            </a:r>
            <a:endParaRPr lang="ar-SA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009900"/>
                </a:solidFill>
              </a:rPr>
              <a:t>النظام </a:t>
            </a:r>
            <a:r>
              <a:rPr lang="ar-SA" dirty="0" err="1" smtClean="0">
                <a:solidFill>
                  <a:srgbClr val="009900"/>
                </a:solidFill>
              </a:rPr>
              <a:t>الإجتماعي</a:t>
            </a:r>
            <a:r>
              <a:rPr lang="ar-SA" dirty="0" smtClean="0">
                <a:solidFill>
                  <a:srgbClr val="009900"/>
                </a:solidFill>
              </a:rPr>
              <a:t> في الإسلام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err="1" smtClean="0"/>
              <a:t>رابعاً :</a:t>
            </a:r>
            <a:endParaRPr lang="ar-SA" b="1" dirty="0" smtClean="0"/>
          </a:p>
          <a:p>
            <a:r>
              <a:rPr lang="ar-SA" b="1" dirty="0" smtClean="0"/>
              <a:t>لا بد من التأكيد على أن تنصيف دية المرأة عند من قال </a:t>
            </a:r>
            <a:r>
              <a:rPr lang="ar-SA" b="1" dirty="0" err="1" smtClean="0"/>
              <a:t>به</a:t>
            </a:r>
            <a:r>
              <a:rPr lang="ar-SA" b="1" dirty="0" smtClean="0"/>
              <a:t> من </a:t>
            </a:r>
            <a:r>
              <a:rPr lang="ar-SA" b="1" dirty="0" err="1" smtClean="0"/>
              <a:t>العلماء </a:t>
            </a:r>
            <a:r>
              <a:rPr lang="ar-SA" b="1" dirty="0" smtClean="0"/>
              <a:t>, لا علاقة له بإنسانية المرأة كما </a:t>
            </a:r>
            <a:r>
              <a:rPr lang="ar-SA" b="1" dirty="0" err="1" smtClean="0"/>
              <a:t>زعموا </a:t>
            </a:r>
            <a:r>
              <a:rPr lang="ar-SA" b="1" dirty="0" smtClean="0"/>
              <a:t>, و هو لا ينقص من كرامتها و مكانتها في </a:t>
            </a:r>
            <a:r>
              <a:rPr lang="ar-SA" b="1" dirty="0" err="1" smtClean="0"/>
              <a:t>الاسلام .</a:t>
            </a:r>
            <a:r>
              <a:rPr lang="ar-SA" b="1" dirty="0" smtClean="0"/>
              <a:t>  </a:t>
            </a:r>
            <a:r>
              <a:rPr lang="ar-SA" dirty="0" smtClean="0"/>
              <a:t> </a:t>
            </a:r>
            <a:endParaRPr lang="ar-S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009900"/>
                </a:solidFill>
              </a:rPr>
              <a:t>النظام </a:t>
            </a:r>
            <a:r>
              <a:rPr lang="ar-SA" dirty="0" err="1" smtClean="0">
                <a:solidFill>
                  <a:srgbClr val="009900"/>
                </a:solidFill>
              </a:rPr>
              <a:t>الإجتماعي</a:t>
            </a:r>
            <a:r>
              <a:rPr lang="ar-SA" dirty="0" smtClean="0">
                <a:solidFill>
                  <a:srgbClr val="009900"/>
                </a:solidFill>
              </a:rPr>
              <a:t> في الإسلام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5400" b="1" u="sng" dirty="0" smtClean="0"/>
              <a:t>نقاش في </a:t>
            </a:r>
            <a:r>
              <a:rPr lang="ar-SA" sz="5400" b="1" u="sng" dirty="0" err="1" smtClean="0"/>
              <a:t>المنتدى :</a:t>
            </a:r>
            <a:endParaRPr lang="ar-SA" sz="5400" b="1" u="sng" dirty="0" smtClean="0"/>
          </a:p>
          <a:p>
            <a:r>
              <a:rPr lang="ar-SA" sz="5400" b="1" dirty="0" smtClean="0"/>
              <a:t>ارجع لقول من قال بتساوي </a:t>
            </a:r>
          </a:p>
          <a:p>
            <a:r>
              <a:rPr lang="ar-SA" sz="5400" b="1" dirty="0" smtClean="0"/>
              <a:t>دية </a:t>
            </a:r>
            <a:r>
              <a:rPr lang="ar-SA" sz="5400" b="1" dirty="0" err="1" smtClean="0"/>
              <a:t>المرأة ؟؟؟</a:t>
            </a:r>
            <a:endParaRPr lang="ar-SA" sz="5400" b="1" dirty="0" smtClean="0"/>
          </a:p>
          <a:p>
            <a:r>
              <a:rPr lang="ar-SA" sz="5400" b="1" dirty="0" smtClean="0"/>
              <a:t>من </a:t>
            </a:r>
            <a:r>
              <a:rPr lang="ar-SA" sz="5400" b="1" dirty="0" err="1" smtClean="0"/>
              <a:t>هم ؟</a:t>
            </a:r>
            <a:r>
              <a:rPr lang="ar-SA" sz="5400" b="1" dirty="0" smtClean="0"/>
              <a:t> و ما وجه </a:t>
            </a:r>
            <a:r>
              <a:rPr lang="ar-SA" sz="5400" b="1" dirty="0" err="1" smtClean="0"/>
              <a:t>استدلالهم ؟</a:t>
            </a:r>
            <a:endParaRPr lang="ar-SA" sz="54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1813</TotalTime>
  <Words>421</Words>
  <Application>Microsoft Office PowerPoint</Application>
  <PresentationFormat>A4 Paper (210x297 mm)‎</PresentationFormat>
  <Paragraphs>38</Paragraphs>
  <Slides>10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Office Theme</vt:lpstr>
      <vt:lpstr>الشريحة 1</vt:lpstr>
      <vt:lpstr> المحاضرة الحادية عشر     دية المرأة . </vt:lpstr>
      <vt:lpstr>النظام الإجتماعي في الإسلام</vt:lpstr>
      <vt:lpstr>النظام الإجتماعي في الإسلام</vt:lpstr>
      <vt:lpstr>النظام الإجتماعي في الإسلام</vt:lpstr>
      <vt:lpstr>النظام الإجتماعي في الإسلام</vt:lpstr>
      <vt:lpstr>النظام الإجتماعي في الإسلام</vt:lpstr>
      <vt:lpstr>النظام الإجتماعي في الإسلام</vt:lpstr>
      <vt:lpstr>النظام الإجتماعي في الإسلام</vt:lpstr>
      <vt:lpstr>الشريحة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balsabbgh</cp:lastModifiedBy>
  <cp:revision>151</cp:revision>
  <dcterms:created xsi:type="dcterms:W3CDTF">2009-10-14T19:14:34Z</dcterms:created>
  <dcterms:modified xsi:type="dcterms:W3CDTF">2012-11-20T12:25:09Z</dcterms:modified>
</cp:coreProperties>
</file>