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267" r:id="rId4"/>
    <p:sldId id="268" r:id="rId5"/>
    <p:sldId id="269" r:id="rId6"/>
    <p:sldId id="270" r:id="rId7"/>
    <p:sldId id="271" r:id="rId8"/>
    <p:sldId id="272" r:id="rId9"/>
    <p:sldId id="273" r:id="rId10"/>
    <p:sldId id="274" r:id="rId11"/>
    <p:sldId id="275" r:id="rId12"/>
    <p:sldId id="276" r:id="rId13"/>
    <p:sldId id="277" r:id="rId14"/>
    <p:sldId id="278" r:id="rId15"/>
    <p:sldId id="266" r:id="rId1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60" d="100"/>
          <a:sy n="60" d="100"/>
        </p:scale>
        <p:origin x="-648" y="-30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11/20/2012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F52D8B5-1BC0-4E9B-8D4C-D26A182F31B4}"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EE5AF3C-69A6-42BB-A57F-334D5D8057C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9C869B4-932D-4760-9194-E38E1A9ECB6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4AAB523-93E0-4FD6-8A5C-9B31125F85C0}"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019800" y="1524000"/>
            <a:ext cx="3657599" cy="2981325"/>
            <a:chOff x="4667347" y="1066800"/>
            <a:chExt cx="4187287"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4667347" y="1066800"/>
              <a:ext cx="4187287" cy="3130677"/>
            </a:xfrm>
            <a:prstGeom prst="rect">
              <a:avLst/>
            </a:prstGeom>
            <a:noFill/>
            <a:ln w="9525">
              <a:noFill/>
              <a:miter lim="800000"/>
              <a:headEnd/>
              <a:tailEnd/>
            </a:ln>
          </p:spPr>
        </p:pic>
      </p:grpSp>
      <p:sp>
        <p:nvSpPr>
          <p:cNvPr id="11" name="Freeform 10"/>
          <p:cNvSpPr/>
          <p:nvPr/>
        </p:nvSpPr>
        <p:spPr>
          <a:xfrm>
            <a:off x="152400" y="2667000"/>
            <a:ext cx="5791200" cy="19050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667000"/>
            <a:ext cx="5099050" cy="1524000"/>
          </a:xfrm>
          <a:prstGeom prst="rect">
            <a:avLst/>
          </a:prstGeom>
          <a:noFill/>
          <a:ln w="9525">
            <a:noFill/>
            <a:miter lim="800000"/>
            <a:headEnd/>
            <a:tailEnd/>
          </a:ln>
        </p:spPr>
        <p:txBody>
          <a:bodyPr anchor="ctr"/>
          <a:lstStyle/>
          <a:p>
            <a:pPr algn="ctr">
              <a:defRPr/>
            </a:pPr>
            <a:r>
              <a:rPr lang="ar-SA" sz="2800" b="1" dirty="0" smtClean="0">
                <a:latin typeface="Calibri" pitchFamily="34" charset="0"/>
                <a:cs typeface="Simple Indust Shaded" pitchFamily="2" charset="-78"/>
              </a:rPr>
              <a:t>النظام الاجتماعي في الاسلام</a:t>
            </a:r>
            <a:endParaRPr lang="en-US" sz="2800" b="1" dirty="0">
              <a:latin typeface="Calibri" pitchFamily="34" charset="0"/>
              <a:cs typeface="Simple Indust Shaded" pitchFamily="2" charset="-78"/>
            </a:endParaRPr>
          </a:p>
          <a:p>
            <a:pPr algn="ctr">
              <a:defRPr/>
            </a:pPr>
            <a:r>
              <a:rPr lang="en-US" sz="2800" dirty="0" smtClean="0">
                <a:latin typeface="Elephant" pitchFamily="18" charset="0"/>
              </a:rPr>
              <a:t>Social System in Islam</a:t>
            </a:r>
            <a:endParaRPr lang="ar-SA" sz="2800" b="1" dirty="0" smtClean="0">
              <a:latin typeface="Elephant" pitchFamily="18" charset="0"/>
              <a:cs typeface="PT Bold Heading" pitchFamily="2" charset="-78"/>
            </a:endParaRPr>
          </a:p>
          <a:p>
            <a:pPr algn="ctr">
              <a:defRPr/>
            </a:pPr>
            <a:r>
              <a:rPr lang="ar-SA" sz="2800" b="1" dirty="0" smtClean="0">
                <a:latin typeface="Calibri" pitchFamily="34" charset="0"/>
                <a:cs typeface="PT Bold Heading" pitchFamily="2" charset="-78"/>
              </a:rPr>
              <a:t>الدكتور/حمد بن سالم المري</a:t>
            </a:r>
            <a:endParaRPr lang="en-US" sz="2800" b="1" dirty="0">
              <a:latin typeface="Calibri" pitchFamily="34" charset="0"/>
              <a:cs typeface="PT Bold Heading" pitchFamily="2" charset="-78"/>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A944C7FA-FAE0-4956-BFC5-28CA2F4D8C1B}" type="slidenum">
              <a:rPr lang="ar-SA" smtClean="0">
                <a:cs typeface="Arial" pitchFamily="34" charset="0"/>
              </a:rPr>
              <a:pPr/>
              <a:t>2</a:t>
            </a:fld>
            <a:endParaRPr lang="en-US" smtClean="0">
              <a:cs typeface="Arial" pitchFamily="34" charset="0"/>
            </a:endParaRPr>
          </a:p>
        </p:txBody>
      </p:sp>
      <p:sp>
        <p:nvSpPr>
          <p:cNvPr id="6146" name="Title 4"/>
          <p:cNvSpPr>
            <a:spLocks noGrp="1"/>
          </p:cNvSpPr>
          <p:nvPr>
            <p:ph type="ctrTitle"/>
          </p:nvPr>
        </p:nvSpPr>
        <p:spPr>
          <a:xfrm>
            <a:off x="762000" y="609600"/>
            <a:ext cx="8420100" cy="4724400"/>
          </a:xfrm>
        </p:spPr>
        <p:txBody>
          <a:bodyPr/>
          <a:lstStyle/>
          <a:p>
            <a:pPr lvl="2" algn="ctr" eaLnBrk="1" hangingPunct="1">
              <a:defRPr/>
            </a:pPr>
            <a:r>
              <a:rPr lang="en-US" sz="6000" b="1" spc="-150" dirty="0" smtClean="0">
                <a:solidFill>
                  <a:srgbClr val="009900"/>
                </a:solidFill>
                <a:latin typeface="ae_AlMateen" pitchFamily="2" charset="-78"/>
                <a:cs typeface="ae_AlMateen" pitchFamily="2" charset="-78"/>
              </a:rPr>
              <a:t/>
            </a:r>
            <a:br>
              <a:rPr lang="en-US" sz="6000" b="1" spc="-150" dirty="0" smtClean="0">
                <a:solidFill>
                  <a:srgbClr val="009900"/>
                </a:solidFill>
                <a:latin typeface="ae_AlMateen" pitchFamily="2" charset="-78"/>
                <a:cs typeface="ae_AlMateen" pitchFamily="2" charset="-78"/>
              </a:rPr>
            </a:br>
            <a:r>
              <a:rPr lang="ar-SA" sz="6000" b="1" spc="-150" smtClean="0">
                <a:solidFill>
                  <a:srgbClr val="009900"/>
                </a:solidFill>
                <a:latin typeface="ae_AlMateen" pitchFamily="2" charset="-78"/>
                <a:cs typeface="ae_AlMateen" pitchFamily="2" charset="-78"/>
              </a:rPr>
              <a:t>المحاضرة الثالثة عشر</a:t>
            </a:r>
            <a:r>
              <a:rPr lang="en-US" sz="6000" b="1" spc="-150" dirty="0" smtClean="0">
                <a:solidFill>
                  <a:srgbClr val="009900"/>
                </a:solidFill>
                <a:latin typeface="ae_AlMateen" pitchFamily="2" charset="-78"/>
                <a:cs typeface="ae_AlMateen" pitchFamily="2" charset="-78"/>
              </a:rPr>
              <a:t/>
            </a:r>
            <a:br>
              <a:rPr lang="en-US" sz="6000" b="1" spc="-150" dirty="0" smtClean="0">
                <a:solidFill>
                  <a:srgbClr val="009900"/>
                </a:solidFill>
                <a:latin typeface="ae_AlMateen" pitchFamily="2" charset="-78"/>
                <a:cs typeface="ae_AlMateen" pitchFamily="2" charset="-78"/>
              </a:rPr>
            </a:b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r>
              <a:rPr lang="ar-SA" b="1" spc="-150" dirty="0" smtClean="0">
                <a:solidFill>
                  <a:srgbClr val="376092"/>
                </a:solidFill>
                <a:latin typeface="Andalus" pitchFamily="18" charset="-78"/>
                <a:cs typeface="Diwani Letter" pitchFamily="2" charset="-78"/>
              </a:rPr>
              <a:t>  </a:t>
            </a:r>
            <a:br>
              <a:rPr lang="ar-SA" b="1" spc="-150" dirty="0" smtClean="0">
                <a:solidFill>
                  <a:srgbClr val="376092"/>
                </a:solidFill>
                <a:latin typeface="Andalus" pitchFamily="18" charset="-78"/>
                <a:cs typeface="Diwani Letter" pitchFamily="2" charset="-78"/>
              </a:rPr>
            </a:br>
            <a:r>
              <a:rPr lang="ar-SA" sz="5400" b="1" dirty="0" smtClean="0"/>
              <a:t>تحديد </a:t>
            </a:r>
            <a:r>
              <a:rPr lang="ar-SA" sz="5400" b="1" dirty="0" err="1" smtClean="0"/>
              <a:t>النسل .</a:t>
            </a:r>
            <a:r>
              <a:rPr lang="ar-SA" sz="2000" b="1" dirty="0" smtClean="0"/>
              <a:t/>
            </a:r>
            <a:br>
              <a:rPr lang="ar-SA" sz="2000" b="1" dirty="0" smtClean="0"/>
            </a:br>
            <a:endParaRPr lang="en-US" b="1" spc="-150" dirty="0" smtClean="0">
              <a:solidFill>
                <a:srgbClr val="376092"/>
              </a:solidFill>
              <a:latin typeface="Andalus" pitchFamily="18" charset="-78"/>
              <a:cs typeface="Diwani Letter"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009900"/>
                </a:solidFill>
              </a:rPr>
              <a:t>النظام </a:t>
            </a:r>
            <a:r>
              <a:rPr lang="ar-SA" dirty="0" err="1" smtClean="0">
                <a:solidFill>
                  <a:srgbClr val="009900"/>
                </a:solidFill>
              </a:rPr>
              <a:t>الإجتماعي</a:t>
            </a:r>
            <a:r>
              <a:rPr lang="ar-SA" dirty="0" smtClean="0">
                <a:solidFill>
                  <a:srgbClr val="009900"/>
                </a:solidFill>
              </a:rPr>
              <a:t> في الإسلام</a:t>
            </a:r>
            <a:endParaRPr lang="ar-SA" dirty="0"/>
          </a:p>
        </p:txBody>
      </p:sp>
      <p:sp>
        <p:nvSpPr>
          <p:cNvPr id="3" name="عنصر نائب للمحتوى 2"/>
          <p:cNvSpPr>
            <a:spLocks noGrp="1"/>
          </p:cNvSpPr>
          <p:nvPr>
            <p:ph idx="1"/>
          </p:nvPr>
        </p:nvSpPr>
        <p:spPr/>
        <p:txBody>
          <a:bodyPr/>
          <a:lstStyle/>
          <a:p>
            <a:pPr rtl="1"/>
            <a:r>
              <a:rPr lang="ar-SA" dirty="0" smtClean="0"/>
              <a:t>دعوة تحديد النسل</a:t>
            </a:r>
            <a:r>
              <a:rPr lang="ar-SA" b="1" dirty="0" smtClean="0"/>
              <a:t>:</a:t>
            </a:r>
            <a:endParaRPr lang="en-US" b="1" dirty="0" smtClean="0"/>
          </a:p>
          <a:p>
            <a:pPr rtl="1"/>
            <a:r>
              <a:rPr lang="ar-SA" b="1" dirty="0" smtClean="0"/>
              <a:t>المراد بتحديد النسل:</a:t>
            </a:r>
            <a:r>
              <a:rPr lang="ar-SA" dirty="0" smtClean="0"/>
              <a:t> هو وقف النسل الإنساني عن النمو والزيادة، فيقدم الزوج والزوجة على المعاشرة، لكن مع الحيلولة دون وقوع </a:t>
            </a:r>
            <a:r>
              <a:rPr lang="ar-SA" dirty="0" err="1" smtClean="0"/>
              <a:t>الحمل .</a:t>
            </a:r>
            <a:endParaRPr lang="en-US" dirty="0" smtClean="0"/>
          </a:p>
          <a:p>
            <a:pPr rtl="1"/>
            <a:r>
              <a:rPr lang="ar-SA" dirty="0" smtClean="0"/>
              <a:t>  نشأتها وتطورها:</a:t>
            </a:r>
            <a:endParaRPr lang="en-US" b="1" dirty="0" smtClean="0"/>
          </a:p>
          <a:p>
            <a:pPr rtl="1"/>
            <a:r>
              <a:rPr lang="ar-SA" dirty="0" smtClean="0"/>
              <a:t>يعيد الباحثون ميلاد هذه الدعوة في العالم إلى أواخر القرن الثامن عشر الميلادي،ويربطونها بالقسيس والعالم الاقتصادي البريطاني </a:t>
            </a:r>
            <a:r>
              <a:rPr lang="ar-SA" dirty="0" err="1" smtClean="0"/>
              <a:t>مالتوس</a:t>
            </a:r>
            <a:r>
              <a:rPr lang="ar-SA" dirty="0" smtClean="0"/>
              <a:t> </a:t>
            </a:r>
            <a:r>
              <a:rPr lang="en-US" dirty="0" err="1" smtClean="0"/>
              <a:t>malthus</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009900"/>
                </a:solidFill>
              </a:rPr>
              <a:t>النظام </a:t>
            </a:r>
            <a:r>
              <a:rPr lang="ar-SA" dirty="0" err="1" smtClean="0">
                <a:solidFill>
                  <a:srgbClr val="009900"/>
                </a:solidFill>
              </a:rPr>
              <a:t>الإجتماعي</a:t>
            </a:r>
            <a:r>
              <a:rPr lang="ar-SA" dirty="0" smtClean="0">
                <a:solidFill>
                  <a:srgbClr val="009900"/>
                </a:solidFill>
              </a:rPr>
              <a:t> في الإسلام</a:t>
            </a:r>
            <a:endParaRPr lang="ar-SA" dirty="0"/>
          </a:p>
        </p:txBody>
      </p:sp>
      <p:sp>
        <p:nvSpPr>
          <p:cNvPr id="3" name="عنصر نائب للمحتوى 2"/>
          <p:cNvSpPr>
            <a:spLocks noGrp="1"/>
          </p:cNvSpPr>
          <p:nvPr>
            <p:ph idx="1"/>
          </p:nvPr>
        </p:nvSpPr>
        <p:spPr/>
        <p:txBody>
          <a:bodyPr/>
          <a:lstStyle/>
          <a:p>
            <a:r>
              <a:rPr lang="ar-SA" dirty="0" smtClean="0"/>
              <a:t>فقد كان الشعب البريطاني يتقلب إذ ذاك في سعة من العيش وترف ورخاء عظيمين، وقد لاحظ أن الشعب البريطاني يتكاثر عدده أكثر من المتوقع، فنشر مقالاً </a:t>
            </a:r>
            <a:r>
              <a:rPr lang="ar-SA" dirty="0" err="1" smtClean="0"/>
              <a:t>بعنوان: (</a:t>
            </a:r>
            <a:r>
              <a:rPr lang="ar-SA" dirty="0" smtClean="0"/>
              <a:t>(تزايد السكان وتأثيره في تقدم المجتمع في المستقبل</a:t>
            </a:r>
            <a:r>
              <a:rPr lang="ar-SA" dirty="0" err="1" smtClean="0"/>
              <a:t>)</a:t>
            </a:r>
            <a:r>
              <a:rPr lang="ar-SA" dirty="0" smtClean="0"/>
              <a:t>) في عام </a:t>
            </a:r>
            <a:r>
              <a:rPr lang="ar-SA" dirty="0" err="1" smtClean="0"/>
              <a:t>1798م</a:t>
            </a:r>
            <a:r>
              <a:rPr lang="ar-SA" dirty="0" smtClean="0"/>
              <a:t>، أوضح فيه أن وسائل الإنتاج وأسباب الرزق في الأرض محدودة، غير أنه لا يوجد حد يقف عنده تزايد السكان وتضخم النسل، فإذا ترك الأمر بدون تنسيق، فسيأتي يوم تضيق الأرض بسكانها، وتقل فيه وسائل العيش عن تلبية حاجاتهم، وحتى يكون نمو عدد السكان متلائماً مع        نمو وسائل الإنتاج، وأن لا يزيد الأول على الثاني بحال</a:t>
            </a:r>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009900"/>
                </a:solidFill>
              </a:rPr>
              <a:t>النظام </a:t>
            </a:r>
            <a:r>
              <a:rPr lang="ar-SA" dirty="0" err="1" smtClean="0">
                <a:solidFill>
                  <a:srgbClr val="009900"/>
                </a:solidFill>
              </a:rPr>
              <a:t>الإجتماعي</a:t>
            </a:r>
            <a:r>
              <a:rPr lang="ar-SA" dirty="0" smtClean="0">
                <a:solidFill>
                  <a:srgbClr val="009900"/>
                </a:solidFill>
              </a:rPr>
              <a:t> في الإسلام</a:t>
            </a:r>
            <a:endParaRPr lang="ar-SA" dirty="0"/>
          </a:p>
        </p:txBody>
      </p:sp>
      <p:sp>
        <p:nvSpPr>
          <p:cNvPr id="3" name="عنصر نائب للمحتوى 2"/>
          <p:cNvSpPr>
            <a:spLocks noGrp="1"/>
          </p:cNvSpPr>
          <p:nvPr>
            <p:ph idx="1"/>
          </p:nvPr>
        </p:nvSpPr>
        <p:spPr/>
        <p:txBody>
          <a:bodyPr/>
          <a:lstStyle/>
          <a:p>
            <a:pPr rtl="1"/>
            <a:r>
              <a:rPr lang="ar-SA" dirty="0" smtClean="0"/>
              <a:t>اقترح لتنفيذ هذا التنسيق سبيلين </a:t>
            </a:r>
            <a:r>
              <a:rPr lang="ar-SA" dirty="0" err="1" smtClean="0"/>
              <a:t>اثنين :</a:t>
            </a:r>
            <a:r>
              <a:rPr lang="ar-SA" dirty="0" smtClean="0"/>
              <a:t> </a:t>
            </a:r>
            <a:endParaRPr lang="en-US" dirty="0" smtClean="0"/>
          </a:p>
          <a:p>
            <a:pPr rtl="1"/>
            <a:r>
              <a:rPr lang="ar-SA" dirty="0" smtClean="0"/>
              <a:t> </a:t>
            </a:r>
            <a:r>
              <a:rPr lang="ar-SA" b="1" dirty="0" smtClean="0"/>
              <a:t>أولهما:</a:t>
            </a:r>
            <a:r>
              <a:rPr lang="ar-SA" dirty="0" smtClean="0"/>
              <a:t> </a:t>
            </a:r>
            <a:r>
              <a:rPr lang="ar-SA" dirty="0" err="1" smtClean="0"/>
              <a:t>الا</a:t>
            </a:r>
            <a:r>
              <a:rPr lang="ar-SA" dirty="0" smtClean="0"/>
              <a:t> يتزوج الشباب إلا بعد أن تتقدم بهم </a:t>
            </a:r>
            <a:r>
              <a:rPr lang="ar-SA" dirty="0" err="1" smtClean="0"/>
              <a:t>السن .</a:t>
            </a:r>
            <a:r>
              <a:rPr lang="ar-SA" dirty="0" smtClean="0"/>
              <a:t> </a:t>
            </a:r>
            <a:endParaRPr lang="en-US" dirty="0" smtClean="0"/>
          </a:p>
          <a:p>
            <a:pPr rtl="1"/>
            <a:r>
              <a:rPr lang="ar-SA" b="1" dirty="0" smtClean="0"/>
              <a:t> ثانيهما:</a:t>
            </a:r>
            <a:r>
              <a:rPr lang="ar-SA" dirty="0" smtClean="0"/>
              <a:t> أن يبذل الأزواج ـ بعد أن تجمعهم الحياة الزوجية ـ قصارى جهدهم، وبمختلف الوسائل، في سبيل الإقلال من </a:t>
            </a:r>
            <a:r>
              <a:rPr lang="ar-SA" dirty="0" err="1" smtClean="0"/>
              <a:t>الإنجاب .</a:t>
            </a:r>
            <a:r>
              <a:rPr lang="ar-SA" dirty="0" smtClean="0"/>
              <a:t> </a:t>
            </a:r>
            <a:endParaRPr lang="en-US" dirty="0" smtClean="0"/>
          </a:p>
          <a:p>
            <a:pPr rtl="1"/>
            <a:endParaRPr lang="en-US" dirty="0" smtClean="0"/>
          </a:p>
          <a:p>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009900"/>
                </a:solidFill>
              </a:rPr>
              <a:t>النظام </a:t>
            </a:r>
            <a:r>
              <a:rPr lang="ar-SA" dirty="0" err="1" smtClean="0">
                <a:solidFill>
                  <a:srgbClr val="009900"/>
                </a:solidFill>
              </a:rPr>
              <a:t>الإجتماعي</a:t>
            </a:r>
            <a:r>
              <a:rPr lang="ar-SA" dirty="0" smtClean="0">
                <a:solidFill>
                  <a:srgbClr val="009900"/>
                </a:solidFill>
              </a:rPr>
              <a:t> في الإسلام</a:t>
            </a:r>
            <a:endParaRPr lang="ar-SA" dirty="0"/>
          </a:p>
        </p:txBody>
      </p:sp>
      <p:sp>
        <p:nvSpPr>
          <p:cNvPr id="3" name="عنصر نائب للمحتوى 2"/>
          <p:cNvSpPr>
            <a:spLocks noGrp="1"/>
          </p:cNvSpPr>
          <p:nvPr>
            <p:ph idx="1"/>
          </p:nvPr>
        </p:nvSpPr>
        <p:spPr/>
        <p:txBody>
          <a:bodyPr/>
          <a:lstStyle/>
          <a:p>
            <a:r>
              <a:rPr lang="ar-SA" dirty="0" smtClean="0"/>
              <a:t>وما كادت أفكار </a:t>
            </a:r>
            <a:r>
              <a:rPr lang="ar-SA" dirty="0" err="1" smtClean="0"/>
              <a:t>مالتوس</a:t>
            </a:r>
            <a:r>
              <a:rPr lang="ar-SA" dirty="0" smtClean="0"/>
              <a:t> </a:t>
            </a:r>
            <a:r>
              <a:rPr lang="en-US" dirty="0" err="1" smtClean="0"/>
              <a:t>malthus</a:t>
            </a:r>
            <a:r>
              <a:rPr lang="ar-SA" dirty="0" smtClean="0"/>
              <a:t> هذه تنتشر، حتى ظهر الباحث الفرنسي فرانسيس </a:t>
            </a:r>
            <a:r>
              <a:rPr lang="ar-SA" dirty="0" err="1" smtClean="0"/>
              <a:t>بلاس</a:t>
            </a:r>
            <a:r>
              <a:rPr lang="ar-SA" dirty="0" smtClean="0"/>
              <a:t> </a:t>
            </a:r>
            <a:r>
              <a:rPr lang="en-US" dirty="0" err="1" smtClean="0"/>
              <a:t>francis</a:t>
            </a:r>
            <a:r>
              <a:rPr lang="en-US" dirty="0" smtClean="0"/>
              <a:t> palace</a:t>
            </a:r>
            <a:r>
              <a:rPr lang="ar-SA" dirty="0" smtClean="0"/>
              <a:t> فنادى بدعوته ودعا إلى ضرورة الحد من تزايد السكان، وبعد ذلك بقليل ظهر في أمريكا الطبيب المشهور تشارلس </a:t>
            </a:r>
            <a:r>
              <a:rPr lang="ar-SA" dirty="0" err="1" smtClean="0"/>
              <a:t>نوروتون</a:t>
            </a:r>
            <a:r>
              <a:rPr lang="ar-SA" dirty="0" smtClean="0"/>
              <a:t> </a:t>
            </a:r>
            <a:r>
              <a:rPr lang="en-US" dirty="0" err="1" smtClean="0"/>
              <a:t>charles</a:t>
            </a:r>
            <a:r>
              <a:rPr lang="en-US" dirty="0" smtClean="0"/>
              <a:t> </a:t>
            </a:r>
            <a:r>
              <a:rPr lang="en-US" dirty="0" err="1" smtClean="0"/>
              <a:t>knorotton</a:t>
            </a:r>
            <a:r>
              <a:rPr lang="ar-SA" dirty="0" smtClean="0"/>
              <a:t> فأيد الفكرة ذاتها، موضحاً التدابير الطبية التي اقترحها لتنفيذ </a:t>
            </a:r>
            <a:r>
              <a:rPr lang="ar-SA" dirty="0" err="1" smtClean="0"/>
              <a:t>الفكرة </a:t>
            </a:r>
            <a:r>
              <a:rPr lang="ar-SA" dirty="0" smtClean="0"/>
              <a:t>، وسرعان ما لقيت هذه الدعوة رواجاً في الأوساط المختلفة من الغرب، ووجد الباحثون عن اللذة الهاربون من </a:t>
            </a:r>
            <a:r>
              <a:rPr lang="ar-SA" dirty="0" err="1" smtClean="0"/>
              <a:t>مغارم</a:t>
            </a:r>
            <a:r>
              <a:rPr lang="ar-SA" dirty="0" smtClean="0"/>
              <a:t> المسؤولية في الاستجابة لها ما يحقق بغيتهم ويقرب           هدفهم</a:t>
            </a: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009900"/>
                </a:solidFill>
              </a:rPr>
              <a:t>النظام </a:t>
            </a:r>
            <a:r>
              <a:rPr lang="ar-SA" dirty="0" err="1" smtClean="0">
                <a:solidFill>
                  <a:srgbClr val="009900"/>
                </a:solidFill>
              </a:rPr>
              <a:t>الإجتماعي</a:t>
            </a:r>
            <a:r>
              <a:rPr lang="ar-SA" dirty="0" smtClean="0">
                <a:solidFill>
                  <a:srgbClr val="009900"/>
                </a:solidFill>
              </a:rPr>
              <a:t> في الإسلام</a:t>
            </a:r>
            <a:endParaRPr lang="ar-SA" dirty="0"/>
          </a:p>
        </p:txBody>
      </p:sp>
      <p:sp>
        <p:nvSpPr>
          <p:cNvPr id="3" name="عنصر نائب للمحتوى 2"/>
          <p:cNvSpPr>
            <a:spLocks noGrp="1"/>
          </p:cNvSpPr>
          <p:nvPr>
            <p:ph idx="1"/>
          </p:nvPr>
        </p:nvSpPr>
        <p:spPr/>
        <p:txBody>
          <a:bodyPr/>
          <a:lstStyle/>
          <a:p>
            <a:pPr rtl="1"/>
            <a:r>
              <a:rPr lang="ar-SA" dirty="0" smtClean="0"/>
              <a:t>بطلان هذه </a:t>
            </a:r>
            <a:r>
              <a:rPr lang="ar-SA" dirty="0" err="1" smtClean="0"/>
              <a:t>الدعوة:</a:t>
            </a:r>
            <a:r>
              <a:rPr lang="ar-SA" dirty="0" smtClean="0"/>
              <a:t> </a:t>
            </a:r>
            <a:endParaRPr lang="en-US" b="1" dirty="0" smtClean="0"/>
          </a:p>
          <a:p>
            <a:pPr rtl="1"/>
            <a:r>
              <a:rPr lang="ar-SA" dirty="0" smtClean="0"/>
              <a:t>إن الدعوة إلى تحديد النسل قد أثبتت كل النظريات بطلانها لآثارها السيئة على النفس الإنسانية، وعلى الاقتصاد، </a:t>
            </a:r>
            <a:r>
              <a:rPr lang="ar-SA" dirty="0" err="1" smtClean="0"/>
              <a:t>والأخلاق :</a:t>
            </a:r>
            <a:endParaRPr lang="en-US" dirty="0" smtClean="0"/>
          </a:p>
          <a:p>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009900"/>
                </a:solidFill>
              </a:rPr>
              <a:t>النظام </a:t>
            </a:r>
            <a:r>
              <a:rPr lang="ar-SA" dirty="0" err="1" smtClean="0">
                <a:solidFill>
                  <a:srgbClr val="009900"/>
                </a:solidFill>
              </a:rPr>
              <a:t>الإجتماعي</a:t>
            </a:r>
            <a:r>
              <a:rPr lang="ar-SA" dirty="0" smtClean="0">
                <a:solidFill>
                  <a:srgbClr val="009900"/>
                </a:solidFill>
              </a:rPr>
              <a:t> في الإسلام</a:t>
            </a:r>
            <a:endParaRPr lang="ar-SA" dirty="0"/>
          </a:p>
        </p:txBody>
      </p:sp>
      <p:sp>
        <p:nvSpPr>
          <p:cNvPr id="3" name="عنصر نائب للمحتوى 2"/>
          <p:cNvSpPr>
            <a:spLocks noGrp="1"/>
          </p:cNvSpPr>
          <p:nvPr>
            <p:ph idx="1"/>
          </p:nvPr>
        </p:nvSpPr>
        <p:spPr/>
        <p:txBody>
          <a:bodyPr/>
          <a:lstStyle/>
          <a:p>
            <a:pPr rtl="1"/>
            <a:r>
              <a:rPr lang="ar-SA" b="1" dirty="0" smtClean="0"/>
              <a:t>أولاً:</a:t>
            </a:r>
            <a:r>
              <a:rPr lang="ar-SA" dirty="0" smtClean="0"/>
              <a:t> 	أثبتت وقائع التاريخ وتجارب الأمم أن فقر المناطق المكتظة بالسكان في أي أمة مرده إلى عدم استغلال الخيرات والموارد، لا إلى كثرة الأولاد وتزايد السكان، لأن الله تعالى تكفل بالرزق لكل كائن حي، حيث قال في كتابه </a:t>
            </a:r>
            <a:r>
              <a:rPr lang="ar-SA" dirty="0" err="1" smtClean="0"/>
              <a:t>الكريم:</a:t>
            </a:r>
            <a:r>
              <a:rPr lang="ar-SA" dirty="0" smtClean="0"/>
              <a:t> </a:t>
            </a:r>
            <a:r>
              <a:rPr lang="en-US" b="1" dirty="0" smtClean="0">
                <a:sym typeface="AGA Arabesque"/>
              </a:rPr>
              <a:t></a:t>
            </a:r>
            <a:r>
              <a:rPr lang="en-US" b="1" dirty="0" smtClean="0"/>
              <a:t> </a:t>
            </a:r>
            <a:r>
              <a:rPr lang="ar-SA" b="1" dirty="0" smtClean="0"/>
              <a:t>وَفِي </a:t>
            </a:r>
            <a:r>
              <a:rPr lang="ar-SA" b="1" dirty="0" err="1" smtClean="0"/>
              <a:t>السَّمَآءِ</a:t>
            </a:r>
            <a:r>
              <a:rPr lang="ar-SA" b="1" dirty="0" smtClean="0"/>
              <a:t> رِزْقُكُمْ وَمَا تُوعَدُونَ</a:t>
            </a:r>
            <a:r>
              <a:rPr lang="ar-SA" dirty="0" smtClean="0"/>
              <a:t> </a:t>
            </a:r>
            <a:r>
              <a:rPr lang="en-US" dirty="0" smtClean="0">
                <a:sym typeface="AGA Arabesque"/>
              </a:rPr>
              <a:t></a:t>
            </a:r>
            <a:r>
              <a:rPr lang="ar-SA" dirty="0" smtClean="0"/>
              <a:t> [</a:t>
            </a:r>
            <a:r>
              <a:rPr lang="ar-SA" dirty="0" err="1" smtClean="0"/>
              <a:t>الذاريات</a:t>
            </a:r>
            <a:r>
              <a:rPr lang="ar-SA" dirty="0" smtClean="0"/>
              <a:t>:22]، وقال سبحانه </a:t>
            </a:r>
            <a:r>
              <a:rPr lang="ar-SA" dirty="0" err="1" smtClean="0"/>
              <a:t>وتعالى:</a:t>
            </a:r>
            <a:r>
              <a:rPr lang="ar-SA" dirty="0" smtClean="0"/>
              <a:t> </a:t>
            </a:r>
            <a:r>
              <a:rPr lang="en-US" b="1" dirty="0" smtClean="0">
                <a:sym typeface="AGA Arabesque"/>
              </a:rPr>
              <a:t></a:t>
            </a:r>
            <a:r>
              <a:rPr lang="en-US" b="1" dirty="0" smtClean="0"/>
              <a:t> </a:t>
            </a:r>
            <a:r>
              <a:rPr lang="ar-SA" b="1" dirty="0" smtClean="0"/>
              <a:t>وَمَا مِن دَآبَّةٍ فِي الأَرْضِ إِلاَّ عَلَى اللَّهِ رِزْقُهَا وَيَعْلَمُ مُسْتَقَرَّهَا وَمُسْتَوْدَعَهَا كُلٌّ فِي كِتَابٍ مُّبِينٍ</a:t>
            </a:r>
            <a:r>
              <a:rPr lang="ar-SA" dirty="0" smtClean="0"/>
              <a:t> </a:t>
            </a:r>
            <a:r>
              <a:rPr lang="en-US" dirty="0" smtClean="0">
                <a:sym typeface="AGA Arabesque"/>
              </a:rPr>
              <a:t></a:t>
            </a:r>
            <a:r>
              <a:rPr lang="en-US" dirty="0" smtClean="0"/>
              <a:t> </a:t>
            </a:r>
            <a:r>
              <a:rPr lang="ar-SA" dirty="0" smtClean="0"/>
              <a:t/>
            </a:r>
            <a:br>
              <a:rPr lang="ar-SA" dirty="0" smtClean="0"/>
            </a:br>
            <a:r>
              <a:rPr lang="ar-SA" dirty="0" err="1" smtClean="0"/>
              <a:t>[هود:6 ] .</a:t>
            </a:r>
            <a:r>
              <a:rPr lang="ar-SA" dirty="0" smtClean="0"/>
              <a:t>   </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009900"/>
                </a:solidFill>
              </a:rPr>
              <a:t>النظام </a:t>
            </a:r>
            <a:r>
              <a:rPr lang="ar-SA" dirty="0" err="1" smtClean="0">
                <a:solidFill>
                  <a:srgbClr val="009900"/>
                </a:solidFill>
              </a:rPr>
              <a:t>الإجتماعي</a:t>
            </a:r>
            <a:r>
              <a:rPr lang="ar-SA" dirty="0" smtClean="0">
                <a:solidFill>
                  <a:srgbClr val="009900"/>
                </a:solidFill>
              </a:rPr>
              <a:t> في الإسلام</a:t>
            </a:r>
            <a:endParaRPr lang="ar-SA" dirty="0"/>
          </a:p>
        </p:txBody>
      </p:sp>
      <p:sp>
        <p:nvSpPr>
          <p:cNvPr id="3" name="عنصر نائب للمحتوى 2"/>
          <p:cNvSpPr>
            <a:spLocks noGrp="1"/>
          </p:cNvSpPr>
          <p:nvPr>
            <p:ph idx="1"/>
          </p:nvPr>
        </p:nvSpPr>
        <p:spPr/>
        <p:txBody>
          <a:bodyPr/>
          <a:lstStyle/>
          <a:p>
            <a:pPr rtl="1"/>
            <a:r>
              <a:rPr lang="ar-SA" b="1" dirty="0" smtClean="0"/>
              <a:t>ثانياً:</a:t>
            </a:r>
            <a:r>
              <a:rPr lang="ar-SA" dirty="0" smtClean="0"/>
              <a:t> 	أنها قصرت الحاجات الإنسانية على الخيرات الثابتة في الأرض، والمنافع الطبيعية الكامنة فيها، بغض النظر عن أي تفاعل بينها وبين </a:t>
            </a:r>
            <a:r>
              <a:rPr lang="ar-SA" dirty="0" err="1" smtClean="0"/>
              <a:t>الإنسان </a:t>
            </a:r>
            <a:r>
              <a:rPr lang="ar-SA" dirty="0" smtClean="0"/>
              <a:t>, وليس </a:t>
            </a:r>
            <a:r>
              <a:rPr lang="ar-SA" dirty="0" smtClean="0"/>
              <a:t>الأمر كذلك، فإن مقومات العيش تتمثل في هذا وفي التفاعل بينها وبين بني الإنسان، فكثرة النسل تزيد من تفاعل الإنسان مع خيرات الأرض، فتكثر الموارد ويتسع </a:t>
            </a:r>
            <a:r>
              <a:rPr lang="ar-SA" dirty="0" err="1" smtClean="0"/>
              <a:t>الرزق .</a:t>
            </a:r>
            <a:r>
              <a:rPr lang="ar-SA" dirty="0" smtClean="0"/>
              <a:t> </a:t>
            </a:r>
            <a:endParaRPr lang="en-US" dirty="0" smtClean="0"/>
          </a:p>
          <a:p>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009900"/>
                </a:solidFill>
              </a:rPr>
              <a:t>النظام </a:t>
            </a:r>
            <a:r>
              <a:rPr lang="ar-SA" dirty="0" err="1" smtClean="0">
                <a:solidFill>
                  <a:srgbClr val="009900"/>
                </a:solidFill>
              </a:rPr>
              <a:t>الإجتماعي</a:t>
            </a:r>
            <a:r>
              <a:rPr lang="ar-SA" dirty="0" smtClean="0">
                <a:solidFill>
                  <a:srgbClr val="009900"/>
                </a:solidFill>
              </a:rPr>
              <a:t> في الإسلام</a:t>
            </a:r>
            <a:endParaRPr lang="ar-SA" dirty="0"/>
          </a:p>
        </p:txBody>
      </p:sp>
      <p:sp>
        <p:nvSpPr>
          <p:cNvPr id="3" name="عنصر نائب للمحتوى 2"/>
          <p:cNvSpPr>
            <a:spLocks noGrp="1"/>
          </p:cNvSpPr>
          <p:nvPr>
            <p:ph idx="1"/>
          </p:nvPr>
        </p:nvSpPr>
        <p:spPr/>
        <p:txBody>
          <a:bodyPr/>
          <a:lstStyle/>
          <a:p>
            <a:pPr rtl="1"/>
            <a:r>
              <a:rPr lang="ar-SA" b="1" dirty="0" smtClean="0"/>
              <a:t>ثالثاً:</a:t>
            </a:r>
            <a:r>
              <a:rPr lang="ar-SA" dirty="0" smtClean="0"/>
              <a:t> 	أن رقي الأمم يحتاج للعباقرة والمبدعين، وهم قلة في كل أمة، فكلما كثر العدد كثرت </a:t>
            </a:r>
            <a:r>
              <a:rPr lang="ar-SA" dirty="0" err="1" smtClean="0"/>
              <a:t>نسبتهم .</a:t>
            </a:r>
            <a:r>
              <a:rPr lang="ar-SA" dirty="0" smtClean="0"/>
              <a:t> </a:t>
            </a:r>
            <a:endParaRPr lang="en-US" dirty="0" smtClean="0"/>
          </a:p>
          <a:p>
            <a:pPr rtl="1"/>
            <a:r>
              <a:rPr lang="ar-SA" dirty="0" smtClean="0"/>
              <a:t> والسبب في ذلك أن مرافق الحياة كثيرة واحتياجات الإنسان لا تكاد تحصى، فإذا قل عدد السكان اضطروا جميعاً إلى الانهماك في تحقيق تلك الاحتياجات، وضاع وقتهم فيها، وإذا كثر العدد وجدت فرصة للإتقان والإبداع، وكثر عدد الذين يبتكرون ويكتشفون، فتكثر الموارد</a:t>
            </a: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009900"/>
                </a:solidFill>
              </a:rPr>
              <a:t>النظام </a:t>
            </a:r>
            <a:r>
              <a:rPr lang="ar-SA" dirty="0" err="1" smtClean="0">
                <a:solidFill>
                  <a:srgbClr val="009900"/>
                </a:solidFill>
              </a:rPr>
              <a:t>الإجتماعي</a:t>
            </a:r>
            <a:r>
              <a:rPr lang="ar-SA" dirty="0" smtClean="0">
                <a:solidFill>
                  <a:srgbClr val="009900"/>
                </a:solidFill>
              </a:rPr>
              <a:t> في الإسلام</a:t>
            </a:r>
            <a:endParaRPr lang="ar-SA" dirty="0"/>
          </a:p>
        </p:txBody>
      </p:sp>
      <p:sp>
        <p:nvSpPr>
          <p:cNvPr id="3" name="عنصر نائب للمحتوى 2"/>
          <p:cNvSpPr>
            <a:spLocks noGrp="1"/>
          </p:cNvSpPr>
          <p:nvPr>
            <p:ph idx="1"/>
          </p:nvPr>
        </p:nvSpPr>
        <p:spPr/>
        <p:txBody>
          <a:bodyPr/>
          <a:lstStyle/>
          <a:p>
            <a:pPr rtl="1"/>
            <a:r>
              <a:rPr lang="ar-SA" dirty="0" smtClean="0"/>
              <a:t>أهدافها:</a:t>
            </a:r>
            <a:endParaRPr lang="en-US" b="1" dirty="0" smtClean="0"/>
          </a:p>
          <a:p>
            <a:pPr rtl="1"/>
            <a:r>
              <a:rPr lang="ar-SA" dirty="0" smtClean="0"/>
              <a:t>إن الدعوة إلى تحديد النسل في العالم الإسلامي يقوم على الترويج لها ودعمها المادي مؤسسات صهيونية وصليبية في محاولة لتقليل الأعداد، والحد من نسبة المواليد، لإبعاد المسلمين عن أهم مصدر للقوة؛ وهو القوة البشرية حتى تتحقق أهداف أعدائهم، فإن أخشى ما يخشونه أن ينتبه المسلمون ويعودوا إلى دينهم، فتؤول إليهم قيادة </a:t>
            </a:r>
            <a:r>
              <a:rPr lang="ar-SA" dirty="0" err="1" smtClean="0"/>
              <a:t>العالم .</a:t>
            </a:r>
            <a:endParaRPr lang="en-US" dirty="0" smtClean="0"/>
          </a:p>
          <a:p>
            <a:pPr rtl="1"/>
            <a:r>
              <a:rPr lang="ar-SA" dirty="0" smtClean="0"/>
              <a:t> </a:t>
            </a: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009900"/>
                </a:solidFill>
              </a:rPr>
              <a:t>النظام </a:t>
            </a:r>
            <a:r>
              <a:rPr lang="ar-SA" dirty="0" err="1" smtClean="0">
                <a:solidFill>
                  <a:srgbClr val="009900"/>
                </a:solidFill>
              </a:rPr>
              <a:t>الإجتماعي</a:t>
            </a:r>
            <a:r>
              <a:rPr lang="ar-SA" dirty="0" smtClean="0">
                <a:solidFill>
                  <a:srgbClr val="009900"/>
                </a:solidFill>
              </a:rPr>
              <a:t> في الإسلام</a:t>
            </a:r>
            <a:endParaRPr lang="ar-SA" dirty="0"/>
          </a:p>
        </p:txBody>
      </p:sp>
      <p:sp>
        <p:nvSpPr>
          <p:cNvPr id="3" name="عنصر نائب للمحتوى 2"/>
          <p:cNvSpPr>
            <a:spLocks noGrp="1"/>
          </p:cNvSpPr>
          <p:nvPr>
            <p:ph idx="1"/>
          </p:nvPr>
        </p:nvSpPr>
        <p:spPr/>
        <p:txBody>
          <a:bodyPr/>
          <a:lstStyle/>
          <a:p>
            <a:r>
              <a:rPr lang="ar-SA" dirty="0" smtClean="0"/>
              <a:t>فهي دعوة سياسية هدفها إضعاف المسلمين، ولا أدل على ذلك من التسهيلات الكثيرة لتحديد النسل في العالم الإسلامي، إذ توزع وسائل منع الحمل في الصيدليات وغيرها مجاناً، بينما هي في الدول الأخرى تكلف طالبيها مبلغاً من المال ليس </a:t>
            </a:r>
            <a:r>
              <a:rPr lang="ar-SA" dirty="0" err="1" smtClean="0"/>
              <a:t>هيناً .</a:t>
            </a:r>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009900"/>
                </a:solidFill>
              </a:rPr>
              <a:t>النظام </a:t>
            </a:r>
            <a:r>
              <a:rPr lang="ar-SA" dirty="0" err="1" smtClean="0">
                <a:solidFill>
                  <a:srgbClr val="009900"/>
                </a:solidFill>
              </a:rPr>
              <a:t>الإجتماعي</a:t>
            </a:r>
            <a:r>
              <a:rPr lang="ar-SA" dirty="0" smtClean="0">
                <a:solidFill>
                  <a:srgbClr val="009900"/>
                </a:solidFill>
              </a:rPr>
              <a:t> في الإسلام</a:t>
            </a:r>
            <a:endParaRPr lang="ar-SA" dirty="0"/>
          </a:p>
        </p:txBody>
      </p:sp>
      <p:sp>
        <p:nvSpPr>
          <p:cNvPr id="3" name="عنصر نائب للمحتوى 2"/>
          <p:cNvSpPr>
            <a:spLocks noGrp="1"/>
          </p:cNvSpPr>
          <p:nvPr>
            <p:ph idx="1"/>
          </p:nvPr>
        </p:nvSpPr>
        <p:spPr/>
        <p:txBody>
          <a:bodyPr/>
          <a:lstStyle/>
          <a:p>
            <a:pPr rtl="1"/>
            <a:r>
              <a:rPr lang="ar-SA" dirty="0" smtClean="0"/>
              <a:t>موقف علماء الشريعة منها:</a:t>
            </a:r>
            <a:endParaRPr lang="en-US" b="1" dirty="0" smtClean="0"/>
          </a:p>
          <a:p>
            <a:pPr rtl="1"/>
            <a:r>
              <a:rPr lang="ar-SA" dirty="0" smtClean="0"/>
              <a:t>لقد عرضت هذه القضية على عدد من الهيئات والمجامع الفقهية في العالم الإسلامي، فصدر في حقها ـ بالإجماع من علماء الأمة ـ عدة قرارات، تبين حرمة الدعوة إلى تحديد النسل، والتحذير من مغبتها لما تنطوي عليه من أهداف سيئة، ومن ذلك: المجلس التأسيسي لرابطة العالم الإسلامي، ومجمع البحوث الإسلامية، وهيئة كبار العلماء، ومجلس المجمع الفقهي الإسلامي </a:t>
            </a:r>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009900"/>
                </a:solidFill>
              </a:rPr>
              <a:t>النظام </a:t>
            </a:r>
            <a:r>
              <a:rPr lang="ar-SA" dirty="0" err="1" smtClean="0">
                <a:solidFill>
                  <a:srgbClr val="009900"/>
                </a:solidFill>
              </a:rPr>
              <a:t>الإجتماعي</a:t>
            </a:r>
            <a:r>
              <a:rPr lang="ar-SA" dirty="0" smtClean="0">
                <a:solidFill>
                  <a:srgbClr val="009900"/>
                </a:solidFill>
              </a:rPr>
              <a:t> في الإسلام</a:t>
            </a:r>
            <a:endParaRPr lang="ar-SA" dirty="0"/>
          </a:p>
        </p:txBody>
      </p:sp>
      <p:sp>
        <p:nvSpPr>
          <p:cNvPr id="3" name="عنصر نائب للمحتوى 2"/>
          <p:cNvSpPr>
            <a:spLocks noGrp="1"/>
          </p:cNvSpPr>
          <p:nvPr>
            <p:ph idx="1"/>
          </p:nvPr>
        </p:nvSpPr>
        <p:spPr/>
        <p:txBody>
          <a:bodyPr/>
          <a:lstStyle/>
          <a:p>
            <a:pPr rtl="1"/>
            <a:r>
              <a:rPr lang="ar-SA" dirty="0" smtClean="0"/>
              <a:t>وذلك لما في هذا التحديد من اعتداء على الدين، وعلى الحرية الشخصية، وعلى حقوق الإنسان، ففي الوقت الذي يروجون لهذه المكيدة نجد العدو الصهيوني يستورد من أقطار الدنيا </a:t>
            </a:r>
            <a:r>
              <a:rPr lang="ar-SA" dirty="0" err="1" smtClean="0"/>
              <a:t>شذاذ</a:t>
            </a:r>
            <a:r>
              <a:rPr lang="ar-SA" dirty="0" smtClean="0"/>
              <a:t> الآفاق لتعمير بلاد العرب </a:t>
            </a:r>
            <a:r>
              <a:rPr lang="ar-SA" dirty="0" err="1" smtClean="0"/>
              <a:t>المغتصبة.</a:t>
            </a:r>
            <a:r>
              <a:rPr lang="ar-SA" dirty="0" smtClean="0"/>
              <a:t> </a:t>
            </a:r>
            <a:endParaRPr lang="en-US" b="1" dirty="0" smtClean="0"/>
          </a:p>
          <a:p>
            <a:pPr rtl="1"/>
            <a:r>
              <a:rPr lang="ar-SA" smtClean="0"/>
              <a:t> </a:t>
            </a:r>
            <a:endParaRPr lang="ar-SA" smtClean="0"/>
          </a:p>
          <a:p>
            <a:pPr rtl="1"/>
            <a:r>
              <a:rPr lang="ar-SA" smtClean="0"/>
              <a:t>تنظيم </a:t>
            </a:r>
            <a:r>
              <a:rPr lang="ar-SA" dirty="0" smtClean="0"/>
              <a:t>النسل:</a:t>
            </a:r>
            <a:endParaRPr lang="en-US" b="1" dirty="0" smtClean="0"/>
          </a:p>
          <a:p>
            <a:pPr rtl="1"/>
            <a:r>
              <a:rPr lang="ar-SA" dirty="0" smtClean="0"/>
              <a:t>والمراد </a:t>
            </a:r>
            <a:r>
              <a:rPr lang="ar-SA" dirty="0" err="1" smtClean="0"/>
              <a:t>به</a:t>
            </a:r>
            <a:r>
              <a:rPr lang="ar-SA" dirty="0" smtClean="0"/>
              <a:t>: اختصار إنجاب الذرية، بحيث لا يأتي النسل إلا وفق نظام مرتب ومنسق بين كل مولود </a:t>
            </a:r>
            <a:r>
              <a:rPr lang="ar-SA" dirty="0" err="1" smtClean="0"/>
              <a:t>وآخر .</a:t>
            </a:r>
            <a:endParaRPr lang="en-US" b="1" dirty="0" smtClean="0"/>
          </a:p>
          <a:p>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1766</TotalTime>
  <Words>535</Words>
  <Application>Microsoft Office PowerPoint</Application>
  <PresentationFormat>A4 Paper (210x297 mm)‎</PresentationFormat>
  <Paragraphs>48</Paragraphs>
  <Slides>15</Slides>
  <Notes>0</Notes>
  <HiddenSlides>0</HiddenSlides>
  <MMClips>0</MMClips>
  <ScaleCrop>false</ScaleCrop>
  <HeadingPairs>
    <vt:vector size="4" baseType="variant">
      <vt:variant>
        <vt:lpstr>سمة</vt:lpstr>
      </vt:variant>
      <vt:variant>
        <vt:i4>1</vt:i4>
      </vt:variant>
      <vt:variant>
        <vt:lpstr>عناوين الشرائح</vt:lpstr>
      </vt:variant>
      <vt:variant>
        <vt:i4>15</vt:i4>
      </vt:variant>
    </vt:vector>
  </HeadingPairs>
  <TitlesOfParts>
    <vt:vector size="16" baseType="lpstr">
      <vt:lpstr>Office Theme</vt:lpstr>
      <vt:lpstr>الشريحة 1</vt:lpstr>
      <vt:lpstr> المحاضرة الثالثة عشر     تحديد النسل . </vt:lpstr>
      <vt:lpstr>النظام الإجتماعي في الإسلام</vt:lpstr>
      <vt:lpstr>النظام الإجتماعي في الإسلام</vt:lpstr>
      <vt:lpstr>النظام الإجتماعي في الإسلام</vt:lpstr>
      <vt:lpstr>النظام الإجتماعي في الإسلام</vt:lpstr>
      <vt:lpstr>النظام الإجتماعي في الإسلام</vt:lpstr>
      <vt:lpstr>النظام الإجتماعي في الإسلام</vt:lpstr>
      <vt:lpstr>النظام الإجتماعي في الإسلام</vt:lpstr>
      <vt:lpstr>النظام الإجتماعي في الإسلام</vt:lpstr>
      <vt:lpstr>النظام الإجتماعي في الإسلام</vt:lpstr>
      <vt:lpstr>النظام الإجتماعي في الإسلام</vt:lpstr>
      <vt:lpstr>النظام الإجتماعي في الإسلام</vt:lpstr>
      <vt:lpstr>النظام الإجتماعي في الإسلام</vt:lpstr>
      <vt:lpstr>الشريحة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balsabbgh</cp:lastModifiedBy>
  <cp:revision>144</cp:revision>
  <dcterms:created xsi:type="dcterms:W3CDTF">2009-10-14T19:14:34Z</dcterms:created>
  <dcterms:modified xsi:type="dcterms:W3CDTF">2012-11-20T12:35:26Z</dcterms:modified>
</cp:coreProperties>
</file>