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8"/>
  </p:notesMasterIdLst>
  <p:sldIdLst>
    <p:sldId id="256" r:id="rId2"/>
    <p:sldId id="257" r:id="rId3"/>
    <p:sldId id="328" r:id="rId4"/>
    <p:sldId id="327" r:id="rId5"/>
    <p:sldId id="326" r:id="rId6"/>
    <p:sldId id="325" r:id="rId7"/>
    <p:sldId id="324" r:id="rId8"/>
    <p:sldId id="323" r:id="rId9"/>
    <p:sldId id="322" r:id="rId10"/>
    <p:sldId id="321" r:id="rId11"/>
    <p:sldId id="332" r:id="rId12"/>
    <p:sldId id="320" r:id="rId13"/>
    <p:sldId id="319" r:id="rId14"/>
    <p:sldId id="318" r:id="rId15"/>
    <p:sldId id="317" r:id="rId16"/>
    <p:sldId id="316" r:id="rId17"/>
    <p:sldId id="315" r:id="rId18"/>
    <p:sldId id="314" r:id="rId19"/>
    <p:sldId id="313" r:id="rId20"/>
    <p:sldId id="312" r:id="rId21"/>
    <p:sldId id="311" r:id="rId22"/>
    <p:sldId id="310" r:id="rId23"/>
    <p:sldId id="309" r:id="rId24"/>
    <p:sldId id="308" r:id="rId25"/>
    <p:sldId id="307" r:id="rId26"/>
    <p:sldId id="306" r:id="rId27"/>
    <p:sldId id="305" r:id="rId28"/>
    <p:sldId id="304" r:id="rId29"/>
    <p:sldId id="303" r:id="rId30"/>
    <p:sldId id="302" r:id="rId31"/>
    <p:sldId id="301" r:id="rId32"/>
    <p:sldId id="300" r:id="rId33"/>
    <p:sldId id="331" r:id="rId34"/>
    <p:sldId id="330" r:id="rId35"/>
    <p:sldId id="329"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519" autoAdjust="0"/>
    <p:restoredTop sz="94664" autoAdjust="0"/>
  </p:normalViewPr>
  <p:slideViewPr>
    <p:cSldViewPr>
      <p:cViewPr>
        <p:scale>
          <a:sx n="60" d="100"/>
          <a:sy n="60" d="100"/>
        </p:scale>
        <p:origin x="-1440" y="-32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Title 1"/>
          <p:cNvSpPr txBox="1">
            <a:spLocks/>
          </p:cNvSpPr>
          <p:nvPr/>
        </p:nvSpPr>
        <p:spPr bwMode="auto">
          <a:xfrm>
            <a:off x="22334" y="1981200"/>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276600"/>
          </a:xfrm>
        </p:spPr>
        <p:txBody>
          <a:bodyPr/>
          <a:lstStyle/>
          <a:p>
            <a:pPr rtl="1" eaLnBrk="1" hangingPunct="1"/>
            <a:r>
              <a:rPr lang="ar-SA" b="1" spc="-150" dirty="0" smtClean="0">
                <a:solidFill>
                  <a:srgbClr val="376092"/>
                </a:solidFill>
                <a:latin typeface="ae_AlMateen" pitchFamily="2" charset="-78"/>
                <a:cs typeface="ae_AlMateen" pitchFamily="2" charset="-78"/>
              </a:rPr>
              <a:t>المحاضرة العاشرة</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تصنيف العلوم وطرق التدريس</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تصنيف العلوم عند العرب وطرق تدريسها</a:t>
            </a:r>
            <a:endParaRPr lang="en-US" dirty="0"/>
          </a:p>
          <a:p>
            <a:pPr rtl="1"/>
            <a:r>
              <a:rPr lang="ar-SA" b="1" dirty="0"/>
              <a:t> </a:t>
            </a:r>
            <a:endParaRPr lang="en-US" dirty="0"/>
          </a:p>
          <a:p>
            <a:pPr rtl="1"/>
            <a:r>
              <a:rPr lang="ar-SA" b="1" dirty="0"/>
              <a:t>يشير عدد المؤلفات والرسائل الكثيرة التي خلفها العلماء المسلمون عن تصنيف العلوم ، عبر التاريخ الإسلامي ومن غير انقطاع أو توقف في أي مرحلة من مراحله، يتبين لنا غزارة المادة العلمية وتنوعها من مؤلف لآخر، ومن مرحلة تاريخية لأخرى، مما يؤكد عمق انشغال المسلمين بهذا الموضوع منذ المراحل الأولى التي واكبت تأصيل العلوم العربية الإسلامية. </a:t>
            </a:r>
            <a:endParaRPr lang="en-US" dirty="0"/>
          </a:p>
          <a:p>
            <a:pPr rtl="1"/>
            <a:r>
              <a:rPr lang="ar-SA" b="1" dirty="0"/>
              <a:t> </a:t>
            </a:r>
            <a:endParaRPr lang="en-US" dirty="0"/>
          </a:p>
        </p:txBody>
      </p:sp>
    </p:spTree>
    <p:extLst>
      <p:ext uri="{BB962C8B-B14F-4D97-AF65-F5344CB8AC3E}">
        <p14:creationId xmlns:p14="http://schemas.microsoft.com/office/powerpoint/2010/main" val="208475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يعد "علم التصنيف" واحدا من أهم المباحث العلمية التي ازدهرت بشكل ملحوظ في الحضارة الإسلامية ؛ فقد أصبح بعد فترة وجيزة من انطلاق الحركة العلمية في المجتمع العربي، علما قائما بذاته له مبادئه وأصوله وأهدافه، بالإضافة إلى ممثليه من العلماء والفلاسفة والمفكرين، الذين تصدوا للتعريف به، وبيان مقاصده، وطرقه، ومناهجه في تنظيم المعرفة وحصر مجالاتها وأوجه تحصيلها، وكذا مسالك ترتيبها أصولا وفروعا وأجزاء.</a:t>
            </a:r>
            <a:endParaRPr lang="en-US" dirty="0"/>
          </a:p>
          <a:p>
            <a:pPr rtl="1"/>
            <a:r>
              <a:rPr lang="ar-SA" b="1" dirty="0"/>
              <a:t> </a:t>
            </a:r>
            <a:endParaRPr lang="en-US" dirty="0"/>
          </a:p>
        </p:txBody>
      </p:sp>
    </p:spTree>
    <p:extLst>
      <p:ext uri="{BB962C8B-B14F-4D97-AF65-F5344CB8AC3E}">
        <p14:creationId xmlns:p14="http://schemas.microsoft.com/office/powerpoint/2010/main" val="2314824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التصنيف في اللغة: </a:t>
            </a:r>
            <a:endParaRPr lang="en-US" dirty="0"/>
          </a:p>
          <a:p>
            <a:pPr rtl="1"/>
            <a:r>
              <a:rPr lang="ar-SA" b="1" dirty="0"/>
              <a:t>التصنيف في اللغة هو: "تمييز الأشياء بعضها من بعض، وصنف الشيء: ميز بعضه من بعض، وتصنيف الشيء جعله أصنافا".</a:t>
            </a:r>
            <a:endParaRPr lang="en-US" dirty="0"/>
          </a:p>
          <a:p>
            <a:pPr rtl="1"/>
            <a:r>
              <a:rPr lang="ar-SA" b="1" dirty="0"/>
              <a:t>و"صنف الأشياء: جعلها صنوفا وميز بعضها من بعض، ومنه تصنيف الكتب، وشجر مصنف: مختلف الألوان والثمر".</a:t>
            </a:r>
            <a:endParaRPr lang="en-US" dirty="0"/>
          </a:p>
          <a:p>
            <a:pPr rtl="1"/>
            <a:r>
              <a:rPr lang="ar-SA" b="1" dirty="0"/>
              <a:t>وجاء في: "تكملة المعاجم العربية" الذي وضعه المستشرق الهولندي </a:t>
            </a:r>
            <a:r>
              <a:rPr lang="ar-SA" b="1" dirty="0" err="1"/>
              <a:t>دوزي</a:t>
            </a:r>
            <a:r>
              <a:rPr lang="ar-SA" b="1" dirty="0"/>
              <a:t> (1820-1883م) ما نصه: "صنف: رتب الكتاب حسب مواده وموضوعاته، ويقال الكتب المصنفة، وهي الكتب التي رتبت بهذه الطريقة</a:t>
            </a:r>
            <a:r>
              <a:rPr lang="en-US" b="1" dirty="0" smtClean="0"/>
              <a:t>…</a:t>
            </a:r>
            <a:endParaRPr lang="en-US" dirty="0"/>
          </a:p>
          <a:p>
            <a:pPr rtl="1"/>
            <a:r>
              <a:rPr lang="ar-SA" b="1" dirty="0"/>
              <a:t> </a:t>
            </a:r>
            <a:endParaRPr lang="en-US" dirty="0"/>
          </a:p>
          <a:p>
            <a:pPr rtl="1"/>
            <a:r>
              <a:rPr lang="ar-SA" b="1" dirty="0"/>
              <a:t> </a:t>
            </a:r>
            <a:endParaRPr lang="en-US" dirty="0"/>
          </a:p>
          <a:p>
            <a:pPr rtl="1"/>
            <a:r>
              <a:rPr lang="ar-SA" b="1" dirty="0"/>
              <a:t> </a:t>
            </a:r>
            <a:endParaRPr lang="en-US" dirty="0"/>
          </a:p>
          <a:p>
            <a:pPr rtl="1"/>
            <a:r>
              <a:rPr lang="ar-SA" b="1" dirty="0"/>
              <a:t> </a:t>
            </a:r>
            <a:endParaRPr lang="en-US" dirty="0"/>
          </a:p>
          <a:p>
            <a:endParaRPr lang="ar-SA" dirty="0"/>
          </a:p>
          <a:p>
            <a:endParaRPr lang="ar-SA" dirty="0"/>
          </a:p>
        </p:txBody>
      </p:sp>
    </p:spTree>
    <p:extLst>
      <p:ext uri="{BB962C8B-B14F-4D97-AF65-F5344CB8AC3E}">
        <p14:creationId xmlns:p14="http://schemas.microsoft.com/office/powerpoint/2010/main" val="4157955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أشهر التقسيمات هي القسمة الثنائية: </a:t>
            </a:r>
            <a:endParaRPr lang="en-US" dirty="0"/>
          </a:p>
          <a:p>
            <a:pPr rtl="1"/>
            <a:r>
              <a:rPr lang="ar-SA" b="1" dirty="0"/>
              <a:t>لعل من أبرز مبادئ التقسيم الأولى التي </a:t>
            </a:r>
            <a:r>
              <a:rPr lang="ar-SA" b="1" dirty="0" err="1"/>
              <a:t>أرساها</a:t>
            </a:r>
            <a:r>
              <a:rPr lang="ar-SA" b="1" dirty="0"/>
              <a:t> علماء التصنيف العرب، وعلى رأسهم ابن خلدون تلك القسمة الثنائية المشهورة التي تفصل بين العلوم العقلية والعلوم النقلية، </a:t>
            </a:r>
            <a:endParaRPr lang="ar-SA" b="1" dirty="0" smtClean="0"/>
          </a:p>
          <a:p>
            <a:pPr rtl="1"/>
            <a:r>
              <a:rPr lang="ar-SA" b="1" dirty="0" smtClean="0"/>
              <a:t>أو </a:t>
            </a:r>
            <a:r>
              <a:rPr lang="ar-SA" b="1" dirty="0"/>
              <a:t>بين العلوم الشرعية والعلوم الحكمية (نسبة إلى الحكمة أي الفلسفة). </a:t>
            </a:r>
            <a:endParaRPr lang="en-US" dirty="0"/>
          </a:p>
        </p:txBody>
      </p:sp>
    </p:spTree>
    <p:extLst>
      <p:ext uri="{BB962C8B-B14F-4D97-AF65-F5344CB8AC3E}">
        <p14:creationId xmlns:p14="http://schemas.microsoft.com/office/powerpoint/2010/main" val="3505377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447800"/>
            <a:ext cx="8915400" cy="4525963"/>
          </a:xfrm>
        </p:spPr>
        <p:txBody>
          <a:bodyPr/>
          <a:lstStyle/>
          <a:p>
            <a:pPr rtl="1"/>
            <a:r>
              <a:rPr lang="ar-SA" b="1" dirty="0"/>
              <a:t>ولقد تعددت المصطلحات الدالة على هذه القسمة لتشمل ـ على سبيل المثال ـ العلوم الشرعية في مقابل العلوم غير الشرعية عند الإمام الغزالي</a:t>
            </a:r>
            <a:endParaRPr lang="en-US" dirty="0"/>
          </a:p>
          <a:p>
            <a:pPr rtl="1"/>
            <a:r>
              <a:rPr lang="ar-SA" b="1" dirty="0"/>
              <a:t>أو علم الدين وعلم الدنيا عند جابر بن حيان،</a:t>
            </a:r>
            <a:endParaRPr lang="en-US" dirty="0"/>
          </a:p>
          <a:p>
            <a:pPr rtl="1"/>
            <a:r>
              <a:rPr lang="ar-SA" b="1" dirty="0"/>
              <a:t>أو العلوم الحكمية الفلسفية والعلوم النقلية الوضعية عند ابن خلدون. </a:t>
            </a:r>
            <a:endParaRPr lang="en-US" dirty="0"/>
          </a:p>
          <a:p>
            <a:pPr rtl="1"/>
            <a:r>
              <a:rPr lang="ar-SA" b="1" dirty="0"/>
              <a:t>وقد يقال علوم الشريعة في مقابل علوم العجم.</a:t>
            </a:r>
            <a:endParaRPr lang="en-US" dirty="0"/>
          </a:p>
          <a:p>
            <a:pPr rtl="1"/>
            <a:r>
              <a:rPr lang="ar-SA" b="1" dirty="0"/>
              <a:t> </a:t>
            </a:r>
            <a:endParaRPr lang="en-US" dirty="0"/>
          </a:p>
          <a:p>
            <a:endParaRPr lang="ar-SA" dirty="0"/>
          </a:p>
          <a:p>
            <a:endParaRPr lang="ar-SA" dirty="0"/>
          </a:p>
        </p:txBody>
      </p:sp>
    </p:spTree>
    <p:extLst>
      <p:ext uri="{BB962C8B-B14F-4D97-AF65-F5344CB8AC3E}">
        <p14:creationId xmlns:p14="http://schemas.microsoft.com/office/powerpoint/2010/main" val="4286659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أصل العلوم النقلية كلها هي الشرعيات من الكتاب والسنة التي هي مشروعة لنا من الله ورسوله وما يتعلق بذلك من العوم التي تهيئها للإفادة، </a:t>
            </a:r>
            <a:endParaRPr lang="en-US" dirty="0"/>
          </a:p>
          <a:p>
            <a:pPr rtl="1"/>
            <a:r>
              <a:rPr lang="ar-SA" b="1" dirty="0"/>
              <a:t>أصناف العلوم النقلية أو الشرعية كثيرة منها علم القراءات وعلم التفسير وعلم الحديث رواية ودراية وعلم أصول الدين وعلم الفقه وعلم أصول الفقه. </a:t>
            </a:r>
            <a:endParaRPr lang="en-US" dirty="0"/>
          </a:p>
          <a:p>
            <a:pPr rtl="1"/>
            <a:r>
              <a:rPr lang="ar-SA" b="1" dirty="0"/>
              <a:t>يتبع العلوم النقلية علوم اللسان العربي، الذي نزل به الوحي، وهي علوم ضرورية لفهم الكتاب، وعلوم اللغة أصناف منها النحو والادب والبلاغة والمعاجم </a:t>
            </a:r>
            <a:endParaRPr lang="en-US" dirty="0"/>
          </a:p>
          <a:p>
            <a:pPr rtl="1"/>
            <a:r>
              <a:rPr lang="ar-SA" b="1" dirty="0"/>
              <a:t> </a:t>
            </a:r>
            <a:endParaRPr lang="en-US" dirty="0"/>
          </a:p>
        </p:txBody>
      </p:sp>
    </p:spTree>
    <p:extLst>
      <p:ext uri="{BB962C8B-B14F-4D97-AF65-F5344CB8AC3E}">
        <p14:creationId xmlns:p14="http://schemas.microsoft.com/office/powerpoint/2010/main" val="3679587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أما العلوم الحكمية أو الفلسفية أو العقلية أو علوم الأوائل أو القدماء أو علوم العجم. </a:t>
            </a:r>
            <a:endParaRPr lang="en-US" dirty="0"/>
          </a:p>
          <a:p>
            <a:pPr rtl="1"/>
            <a:r>
              <a:rPr lang="ar-SA" b="1" dirty="0"/>
              <a:t>فهي العلوم التي يمكن أن يقف عليها الإنسان بطبيعة فكره إلى موضوعاتها ومسائلها وبراهينها ووجوه تعلمها، وهي غير مختصة بأمة من الامم وهي موجودة في البشر منذ الخليقة. </a:t>
            </a:r>
            <a:endParaRPr lang="en-US" dirty="0"/>
          </a:p>
          <a:p>
            <a:pPr rtl="1"/>
            <a:r>
              <a:rPr lang="ar-SA" b="1" dirty="0"/>
              <a:t>أصناف العلوم الحكمية متنوعة مثل: علم الطب، وعلم الفلك، وعلم الكيمياء، وعلم الرياضيات، </a:t>
            </a:r>
            <a:endParaRPr lang="en-US" dirty="0"/>
          </a:p>
        </p:txBody>
      </p:sp>
    </p:spTree>
    <p:extLst>
      <p:ext uri="{BB962C8B-B14F-4D97-AF65-F5344CB8AC3E}">
        <p14:creationId xmlns:p14="http://schemas.microsoft.com/office/powerpoint/2010/main" val="24303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525000" cy="5410200"/>
          </a:xfrm>
        </p:spPr>
        <p:txBody>
          <a:bodyPr/>
          <a:lstStyle/>
          <a:p>
            <a:pPr rtl="1"/>
            <a:r>
              <a:rPr lang="ar-SA" b="1" dirty="0"/>
              <a:t>وقد نظر المسلمون </a:t>
            </a:r>
            <a:r>
              <a:rPr lang="ar-SA" b="1" dirty="0" smtClean="0"/>
              <a:t>في هذه العلوم </a:t>
            </a:r>
            <a:r>
              <a:rPr lang="ar-SA" b="1" dirty="0"/>
              <a:t>الحكمية وجعلوها </a:t>
            </a:r>
            <a:r>
              <a:rPr lang="ar-SA" b="1" dirty="0" smtClean="0"/>
              <a:t>في مراتب:</a:t>
            </a:r>
            <a:endParaRPr lang="en-US" dirty="0"/>
          </a:p>
          <a:p>
            <a:pPr lvl="0" rtl="1"/>
            <a:r>
              <a:rPr lang="ar-SA" b="1" dirty="0" smtClean="0"/>
              <a:t>1- علوم </a:t>
            </a:r>
            <a:r>
              <a:rPr lang="ar-SA" b="1" dirty="0"/>
              <a:t>مفروضة (فرض عين</a:t>
            </a:r>
            <a:r>
              <a:rPr lang="ar-SA" b="1" dirty="0" smtClean="0"/>
              <a:t>): </a:t>
            </a:r>
            <a:r>
              <a:rPr lang="ar-SA" b="1" dirty="0"/>
              <a:t>كالعلوم المتعلقة بالعقيد والإيمان </a:t>
            </a:r>
            <a:r>
              <a:rPr lang="ar-SA" b="1" dirty="0" smtClean="0"/>
              <a:t>بالله، وما هو </a:t>
            </a:r>
            <a:r>
              <a:rPr lang="ar-SA" b="1" dirty="0"/>
              <a:t>معلوم من الدين بالضرورة مثل الحلال والحرام والفرائض </a:t>
            </a:r>
            <a:endParaRPr lang="en-US" dirty="0"/>
          </a:p>
          <a:p>
            <a:pPr lvl="0" rtl="1"/>
            <a:r>
              <a:rPr lang="ar-SA" b="1" dirty="0" smtClean="0"/>
              <a:t>2- علوم </a:t>
            </a:r>
            <a:r>
              <a:rPr lang="ar-SA" b="1" dirty="0"/>
              <a:t>مفروضة (فرض كفاية</a:t>
            </a:r>
            <a:r>
              <a:rPr lang="ar-SA" b="1" dirty="0" smtClean="0"/>
              <a:t>): </a:t>
            </a:r>
            <a:r>
              <a:rPr lang="ar-SA" b="1" dirty="0"/>
              <a:t>تشمل التعمق في علوم الدين مثل الفقه أو علوم اللغة كما تشمل العلوم التي تتحقق بها مصالح العباد مثل الطب والفلك. </a:t>
            </a:r>
            <a:endParaRPr lang="en-US" dirty="0"/>
          </a:p>
          <a:p>
            <a:pPr lvl="0" rtl="1"/>
            <a:r>
              <a:rPr lang="ar-SA" b="1" dirty="0" smtClean="0"/>
              <a:t>3- علوم محرمة: </a:t>
            </a:r>
            <a:r>
              <a:rPr lang="ar-SA" b="1" dirty="0"/>
              <a:t>وهي العلوم الباطلة مثل السحر </a:t>
            </a:r>
            <a:endParaRPr lang="en-US" dirty="0"/>
          </a:p>
          <a:p>
            <a:pPr lvl="0" rtl="1"/>
            <a:r>
              <a:rPr lang="ar-SA" b="1" dirty="0" smtClean="0"/>
              <a:t>4- علوم </a:t>
            </a:r>
            <a:r>
              <a:rPr lang="ar-SA" b="1" dirty="0"/>
              <a:t>مباحة: مثل الشعر والتاريخ   </a:t>
            </a:r>
            <a:endParaRPr lang="en-US" dirty="0"/>
          </a:p>
          <a:p>
            <a:pPr lvl="0" rtl="1"/>
            <a:r>
              <a:rPr lang="en-US" b="1" dirty="0"/>
              <a:t> </a:t>
            </a:r>
            <a:endParaRPr lang="en-US" dirty="0"/>
          </a:p>
          <a:p>
            <a:endParaRPr lang="ar-SA" dirty="0"/>
          </a:p>
          <a:p>
            <a:endParaRPr lang="ar-SA" dirty="0"/>
          </a:p>
          <a:p>
            <a:endParaRPr lang="ar-SA" dirty="0"/>
          </a:p>
        </p:txBody>
      </p:sp>
    </p:spTree>
    <p:extLst>
      <p:ext uri="{BB962C8B-B14F-4D97-AF65-F5344CB8AC3E}">
        <p14:creationId xmlns:p14="http://schemas.microsoft.com/office/powerpoint/2010/main" val="2155825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a:t>وقد انعكس هذا التقسيم للعلوم عند المسلمين على </a:t>
            </a:r>
            <a:r>
              <a:rPr lang="ar-SA" b="1" dirty="0" smtClean="0"/>
              <a:t>الاهتمام بالعلوم:</a:t>
            </a:r>
          </a:p>
          <a:p>
            <a:r>
              <a:rPr lang="ar-SA" b="1" dirty="0" smtClean="0"/>
              <a:t>1- أدى إلى اقتصار الاهتمام </a:t>
            </a:r>
            <a:r>
              <a:rPr lang="ar-SA" b="1" dirty="0"/>
              <a:t>ببعض العلوم وتجاهل البعض الآخر وإهماله. </a:t>
            </a:r>
            <a:endParaRPr lang="ar-SA" b="1" dirty="0" smtClean="0"/>
          </a:p>
          <a:p>
            <a:r>
              <a:rPr lang="ar-SA" b="1" dirty="0" smtClean="0"/>
              <a:t>2- أدى إلى اضطرب </a:t>
            </a:r>
            <a:r>
              <a:rPr lang="ar-SA" b="1" dirty="0"/>
              <a:t>مفهوم </a:t>
            </a:r>
            <a:r>
              <a:rPr lang="ar-SA" b="1" dirty="0" smtClean="0"/>
              <a:t>العلم</a:t>
            </a:r>
          </a:p>
          <a:p>
            <a:r>
              <a:rPr lang="ar-SA" b="1" dirty="0" smtClean="0"/>
              <a:t>3- ادى إلى تبني نمط معين من العلوم في المدارس  وقد استمر ذلك إلى العصر الحديث. </a:t>
            </a:r>
          </a:p>
          <a:p>
            <a:r>
              <a:rPr lang="ar-SA" b="1" dirty="0" smtClean="0"/>
              <a:t>ربما يكون هذه هو احد المآخذ على التعليم القديم.  </a:t>
            </a:r>
            <a:endParaRPr lang="en-US" dirty="0"/>
          </a:p>
          <a:p>
            <a:endParaRPr lang="ar-SA" dirty="0"/>
          </a:p>
        </p:txBody>
      </p:sp>
    </p:spTree>
    <p:extLst>
      <p:ext uri="{BB962C8B-B14F-4D97-AF65-F5344CB8AC3E}">
        <p14:creationId xmlns:p14="http://schemas.microsoft.com/office/powerpoint/2010/main" val="1802925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طرق التدريس </a:t>
            </a:r>
            <a:endParaRPr lang="en-US" dirty="0"/>
          </a:p>
          <a:p>
            <a:pPr rtl="1"/>
            <a:r>
              <a:rPr lang="ar-SA" b="1" dirty="0"/>
              <a:t>هناك طرق تدريس متعددة، أغلب هذه الطرق مستمدة من طرق تحمل الحديث النبوي. </a:t>
            </a:r>
            <a:endParaRPr lang="en-US" dirty="0"/>
          </a:p>
          <a:p>
            <a:pPr rtl="1"/>
            <a:r>
              <a:rPr lang="ar-SA" b="1" dirty="0"/>
              <a:t>لم تكن أي من الطرق التدريسية مفروضة على المدرس فرضاً، وإنما كان كل شيخ يستخدم الطريقة التي يراها مفيدة لطلابه. </a:t>
            </a:r>
            <a:endParaRPr lang="en-US" dirty="0"/>
          </a:p>
          <a:p>
            <a:endParaRPr lang="ar-SA" dirty="0"/>
          </a:p>
          <a:p>
            <a:endParaRPr lang="ar-SA" dirty="0"/>
          </a:p>
        </p:txBody>
      </p:sp>
    </p:spTree>
    <p:extLst>
      <p:ext uri="{BB962C8B-B14F-4D97-AF65-F5344CB8AC3E}">
        <p14:creationId xmlns:p14="http://schemas.microsoft.com/office/powerpoint/2010/main" val="3827980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تنقسم طرق التدريس إلى نوعين رئيسين: </a:t>
            </a:r>
            <a:endParaRPr lang="ar-SA" b="1" dirty="0" smtClean="0"/>
          </a:p>
          <a:p>
            <a:pPr rtl="1"/>
            <a:r>
              <a:rPr lang="ar-SA" b="1" dirty="0" smtClean="0"/>
              <a:t>الأول: </a:t>
            </a:r>
            <a:r>
              <a:rPr lang="ar-SA" b="1" dirty="0"/>
              <a:t>خاصة بالمرحلة الاولى </a:t>
            </a:r>
            <a:endParaRPr lang="ar-SA" b="1" dirty="0" smtClean="0"/>
          </a:p>
          <a:p>
            <a:pPr rtl="1"/>
            <a:r>
              <a:rPr lang="ar-SA" b="1" dirty="0" smtClean="0"/>
              <a:t>الثاني: </a:t>
            </a:r>
            <a:r>
              <a:rPr lang="ar-SA" b="1" dirty="0"/>
              <a:t>طرق تدريس خاصة بالعلوم المختلفة. </a:t>
            </a:r>
            <a:endParaRPr lang="ar-SA" b="1" dirty="0" smtClean="0"/>
          </a:p>
          <a:p>
            <a:pPr rtl="1"/>
            <a:r>
              <a:rPr lang="ar-SA" b="1" dirty="0" smtClean="0"/>
              <a:t>وهي </a:t>
            </a:r>
            <a:r>
              <a:rPr lang="ar-SA" b="1" dirty="0"/>
              <a:t>تشمل سائر العلوم شرعية أو لغوية، سوى الكتابة والقراءة وتحفيظ القرآن</a:t>
            </a:r>
            <a:endParaRPr lang="en-US" dirty="0"/>
          </a:p>
          <a:p>
            <a:pPr rtl="1"/>
            <a:r>
              <a:rPr lang="ar-SA" b="1" dirty="0"/>
              <a:t> </a:t>
            </a:r>
            <a:endParaRPr lang="en-US" dirty="0"/>
          </a:p>
          <a:p>
            <a:pPr rtl="1"/>
            <a:r>
              <a:rPr lang="ar-SA" b="1" dirty="0"/>
              <a:t> </a:t>
            </a:r>
            <a:endParaRPr lang="en-US" dirty="0"/>
          </a:p>
        </p:txBody>
      </p:sp>
    </p:spTree>
    <p:extLst>
      <p:ext uri="{BB962C8B-B14F-4D97-AF65-F5344CB8AC3E}">
        <p14:creationId xmlns:p14="http://schemas.microsoft.com/office/powerpoint/2010/main" val="2049539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طرق خاصة بالمرحلة الاولى:</a:t>
            </a:r>
            <a:endParaRPr lang="en-US" dirty="0"/>
          </a:p>
          <a:p>
            <a:pPr lvl="0" rtl="1"/>
            <a:r>
              <a:rPr lang="ar-SA" b="1" dirty="0"/>
              <a:t>طريقة تعليم الكتابة والقراءة وتحفيظ القرآن</a:t>
            </a:r>
            <a:endParaRPr lang="en-US" dirty="0"/>
          </a:p>
          <a:p>
            <a:pPr rtl="1"/>
            <a:r>
              <a:rPr lang="ar-SA" b="1" dirty="0" smtClean="0"/>
              <a:t>خطوات </a:t>
            </a:r>
            <a:r>
              <a:rPr lang="ar-SA" b="1" dirty="0"/>
              <a:t>هذه الطريقة هي التالية: </a:t>
            </a:r>
            <a:endParaRPr lang="en-US" dirty="0"/>
          </a:p>
          <a:p>
            <a:pPr lvl="0" rtl="1"/>
            <a:r>
              <a:rPr lang="ar-SA" b="1" dirty="0" smtClean="0"/>
              <a:t>1- حفظ </a:t>
            </a:r>
            <a:r>
              <a:rPr lang="ar-SA" b="1" dirty="0"/>
              <a:t>أسماء الحروف الهجاء العربي. </a:t>
            </a:r>
            <a:endParaRPr lang="en-US" dirty="0"/>
          </a:p>
          <a:p>
            <a:pPr lvl="0" rtl="1"/>
            <a:r>
              <a:rPr lang="ar-SA" b="1" dirty="0" smtClean="0"/>
              <a:t>2- حفظ </a:t>
            </a:r>
            <a:r>
              <a:rPr lang="ar-SA" b="1" dirty="0"/>
              <a:t>أشكال رسم حروف، وتميّيز المعجم منها من المهمل. (المنقط من الحروف وغير المنقط) </a:t>
            </a:r>
            <a:endParaRPr lang="en-US" dirty="0"/>
          </a:p>
          <a:p>
            <a:pPr lvl="0" rtl="1"/>
            <a:r>
              <a:rPr lang="ar-SA" b="1" dirty="0" smtClean="0"/>
              <a:t>3- كتابة </a:t>
            </a:r>
            <a:r>
              <a:rPr lang="ar-SA" b="1" dirty="0"/>
              <a:t>الحروف جميعها. </a:t>
            </a:r>
            <a:endParaRPr lang="en-US" dirty="0"/>
          </a:p>
        </p:txBody>
      </p:sp>
    </p:spTree>
    <p:extLst>
      <p:ext uri="{BB962C8B-B14F-4D97-AF65-F5344CB8AC3E}">
        <p14:creationId xmlns:p14="http://schemas.microsoft.com/office/powerpoint/2010/main" val="4148814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b="1" dirty="0"/>
              <a:t>4- تهجئة الحروف حرفاً </a:t>
            </a:r>
            <a:r>
              <a:rPr lang="ar-SA" b="1" dirty="0" err="1"/>
              <a:t>حرفاً</a:t>
            </a:r>
            <a:r>
              <a:rPr lang="ar-SA" b="1" dirty="0"/>
              <a:t> في المنصوب والمجرور والمرفوع والمجزوم، مرة بحركة واحدة ومرة بحركتين </a:t>
            </a:r>
            <a:endParaRPr lang="en-US" dirty="0"/>
          </a:p>
          <a:p>
            <a:pPr lvl="0" rtl="1"/>
            <a:r>
              <a:rPr lang="ar-SA" b="1" dirty="0"/>
              <a:t>5- يبدأ الصبي بعد ذلك في كتابة كلمات وتهجية حروفها مع حركات كل حرف. </a:t>
            </a:r>
            <a:endParaRPr lang="en-US" dirty="0"/>
          </a:p>
          <a:p>
            <a:pPr lvl="0" rtl="1"/>
            <a:r>
              <a:rPr lang="ar-SA" b="1" dirty="0" smtClean="0"/>
              <a:t>6- يتحول </a:t>
            </a:r>
            <a:r>
              <a:rPr lang="ar-SA" b="1" dirty="0"/>
              <a:t>الصبي إلى كتابة الجملة </a:t>
            </a:r>
            <a:r>
              <a:rPr lang="ar-SA" b="1" dirty="0" err="1"/>
              <a:t>مهذه</a:t>
            </a:r>
            <a:r>
              <a:rPr lang="ar-SA" b="1" dirty="0"/>
              <a:t> المرحلة في ختامها يأهل الصبي إلى مرحلة تالية وهي حفظ القرآن الكريم </a:t>
            </a:r>
            <a:endParaRPr lang="en-US" dirty="0"/>
          </a:p>
          <a:p>
            <a:pPr lvl="0" rtl="1"/>
            <a:endParaRPr lang="ar-SA" b="1" dirty="0" smtClean="0"/>
          </a:p>
          <a:p>
            <a:pPr lvl="0" rtl="1"/>
            <a:r>
              <a:rPr lang="ar-SA" b="1" dirty="0" smtClean="0"/>
              <a:t>قد </a:t>
            </a:r>
            <a:r>
              <a:rPr lang="ar-SA" b="1" dirty="0"/>
              <a:t>تستغرق هذه المرحلة عاماً أو عامين. </a:t>
            </a:r>
            <a:endParaRPr lang="en-US" dirty="0"/>
          </a:p>
        </p:txBody>
      </p:sp>
    </p:spTree>
    <p:extLst>
      <p:ext uri="{BB962C8B-B14F-4D97-AF65-F5344CB8AC3E}">
        <p14:creationId xmlns:p14="http://schemas.microsoft.com/office/powerpoint/2010/main" val="882023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طريقة تحفيظ القرآن الكريم. </a:t>
            </a:r>
            <a:endParaRPr lang="en-US" dirty="0"/>
          </a:p>
          <a:p>
            <a:pPr rtl="1"/>
            <a:r>
              <a:rPr lang="ar-SA" b="1" dirty="0"/>
              <a:t>فإذا أتقن الصبي الكتابة، بدا بعدها بالقرآن. ويكون ذلك بالخطوات التالية: </a:t>
            </a:r>
            <a:endParaRPr lang="en-US" dirty="0"/>
          </a:p>
          <a:p>
            <a:pPr lvl="0" rtl="1"/>
            <a:r>
              <a:rPr lang="ar-SA" b="1" dirty="0"/>
              <a:t>يكون بكتابة آيات مختارة في اللوح، (طبيعة الآيات وعددها يتم بإشراف المدرس أو المعيد) في وقت محدد، </a:t>
            </a:r>
            <a:endParaRPr lang="en-US" dirty="0"/>
          </a:p>
          <a:p>
            <a:pPr lvl="0" rtl="1"/>
            <a:r>
              <a:rPr lang="ar-SA" b="1" dirty="0"/>
              <a:t>تصويب كتابة ما عين له من الآيات مع المدرس تمهيدا للحفظ. </a:t>
            </a:r>
            <a:endParaRPr lang="en-US" dirty="0"/>
          </a:p>
          <a:p>
            <a:pPr lvl="0" rtl="1"/>
            <a:r>
              <a:rPr lang="ar-SA" b="1" dirty="0"/>
              <a:t>ترديد الآيات المعينة إلى ان يتم له الحفظ. </a:t>
            </a:r>
            <a:endParaRPr lang="en-US" dirty="0"/>
          </a:p>
          <a:p>
            <a:pPr lvl="0" rtl="1"/>
            <a:r>
              <a:rPr lang="ar-SA" b="1" dirty="0"/>
              <a:t>تسميع (عرض) ما حفظه عن ظهر قلب في اليوم التالي. </a:t>
            </a:r>
            <a:endParaRPr lang="en-US" dirty="0"/>
          </a:p>
        </p:txBody>
      </p:sp>
    </p:spTree>
    <p:extLst>
      <p:ext uri="{BB962C8B-B14F-4D97-AF65-F5344CB8AC3E}">
        <p14:creationId xmlns:p14="http://schemas.microsoft.com/office/powerpoint/2010/main" val="4154629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b="1" dirty="0"/>
              <a:t>بعد تراكم الحفظ يحدد المدرس للطالب يوما للمراجعة والتثبيت. </a:t>
            </a:r>
            <a:endParaRPr lang="en-US" dirty="0"/>
          </a:p>
          <a:p>
            <a:pPr lvl="0" rtl="1"/>
            <a:r>
              <a:rPr lang="ar-SA" b="1" dirty="0"/>
              <a:t>تكرر هذه العملية يوميا إلى يتم للطالب حفظ القران الكريم كاملا. </a:t>
            </a:r>
            <a:endParaRPr lang="en-US" dirty="0"/>
          </a:p>
          <a:p>
            <a:pPr lvl="0" rtl="1"/>
            <a:r>
              <a:rPr lang="ar-SA" b="1" dirty="0"/>
              <a:t>يقام احتفال للطالب عند ختم القرآن الكريم، يُسمى الختمة أو </a:t>
            </a:r>
            <a:r>
              <a:rPr lang="ar-SA" b="1" dirty="0" err="1"/>
              <a:t>الإصرافة</a:t>
            </a:r>
            <a:r>
              <a:rPr lang="ar-SA" b="1" dirty="0"/>
              <a:t>. في أقطار إسلامية يسمى بأسماء مختلفة. </a:t>
            </a:r>
            <a:endParaRPr lang="en-US" dirty="0"/>
          </a:p>
          <a:p>
            <a:pPr rtl="1"/>
            <a:r>
              <a:rPr lang="ar-SA" b="1" dirty="0"/>
              <a:t> </a:t>
            </a:r>
            <a:endParaRPr lang="en-US" dirty="0"/>
          </a:p>
          <a:p>
            <a:endParaRPr lang="ar-SA" dirty="0"/>
          </a:p>
          <a:p>
            <a:endParaRPr lang="ar-SA" dirty="0"/>
          </a:p>
          <a:p>
            <a:endParaRPr lang="ar-SA" dirty="0"/>
          </a:p>
          <a:p>
            <a:endParaRPr lang="ar-SA" dirty="0"/>
          </a:p>
          <a:p>
            <a:endParaRPr lang="ar-SA" dirty="0"/>
          </a:p>
        </p:txBody>
      </p:sp>
    </p:spTree>
    <p:extLst>
      <p:ext uri="{BB962C8B-B14F-4D97-AF65-F5344CB8AC3E}">
        <p14:creationId xmlns:p14="http://schemas.microsoft.com/office/powerpoint/2010/main" val="4162418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600200"/>
            <a:ext cx="8915400" cy="4525963"/>
          </a:xfrm>
        </p:spPr>
        <p:txBody>
          <a:bodyPr/>
          <a:lstStyle/>
          <a:p>
            <a:pPr rtl="1"/>
            <a:endParaRPr lang="ar-SA" b="1" dirty="0" smtClean="0"/>
          </a:p>
          <a:p>
            <a:pPr rtl="1"/>
            <a:r>
              <a:rPr lang="ar-SA" b="1" dirty="0" smtClean="0"/>
              <a:t>ثانياً</a:t>
            </a:r>
            <a:r>
              <a:rPr lang="ar-SA" b="1" dirty="0"/>
              <a:t>: طرق العلوم المختلفة (مثل: علوم الشريعة واللغة وسواها) </a:t>
            </a:r>
            <a:endParaRPr lang="en-US" dirty="0"/>
          </a:p>
          <a:p>
            <a:pPr lvl="0" rtl="1"/>
            <a:r>
              <a:rPr lang="ar-SA" b="1" dirty="0"/>
              <a:t>التلقين: تقوم على تلقين المتعلم ما يُراد حفظه بتكراره عدة مرات، وهي طريقة متبعة في حفظ القرآن قائماً على القراءة السليمة والنطق الصحيح.</a:t>
            </a:r>
            <a:endParaRPr lang="en-US" dirty="0"/>
          </a:p>
          <a:p>
            <a:pPr rtl="1"/>
            <a:r>
              <a:rPr lang="ar-SA" b="1" dirty="0"/>
              <a:t>يعد الحفظ أول مراحل العلوم، وغالباً ما يستعمل الحفظ للمتون والمختصرات. </a:t>
            </a:r>
            <a:endParaRPr lang="en-US" dirty="0"/>
          </a:p>
          <a:p>
            <a:pPr rtl="1"/>
            <a:r>
              <a:rPr lang="en-US" b="1" dirty="0"/>
              <a:t> </a:t>
            </a:r>
            <a:endParaRPr lang="en-US" dirty="0"/>
          </a:p>
        </p:txBody>
      </p:sp>
    </p:spTree>
    <p:extLst>
      <p:ext uri="{BB962C8B-B14F-4D97-AF65-F5344CB8AC3E}">
        <p14:creationId xmlns:p14="http://schemas.microsoft.com/office/powerpoint/2010/main" val="1579786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b="1" dirty="0"/>
              <a:t>القراءة أو العرض (التسميع) من حفظ الطالب أو من كتاب وفيها يتأكد المدرس من حفظ الطالب أو من صحة قراءته. . وغالبا ما تلي هذه الطريقة طريقة الحفظ. </a:t>
            </a:r>
            <a:endParaRPr lang="en-US" dirty="0"/>
          </a:p>
          <a:p>
            <a:pPr rtl="1"/>
            <a:r>
              <a:rPr lang="ar-SA" b="1" dirty="0"/>
              <a:t>وكانت هذه الطريقة وسيلة لفرض كتب معينة يدرسها الطلاب بمعونة الاساتذة، مما ادى إلى شهرة كتب بعينها لا سيما في عصور الركود وإغلاق باب الاجتهاد. </a:t>
            </a:r>
            <a:endParaRPr lang="en-US" dirty="0"/>
          </a:p>
        </p:txBody>
      </p:sp>
    </p:spTree>
    <p:extLst>
      <p:ext uri="{BB962C8B-B14F-4D97-AF65-F5344CB8AC3E}">
        <p14:creationId xmlns:p14="http://schemas.microsoft.com/office/powerpoint/2010/main" val="274171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b="1" dirty="0"/>
              <a:t>طريقة الإملاء: وهي تقوم على إملاء المدرس الدرس على طلابه. فيكتبوه ثم يأخذوا في استذكاره. وهذ يقتضي أن يكون الإملاء فقرة </a:t>
            </a:r>
            <a:r>
              <a:rPr lang="ar-SA" b="1" dirty="0" err="1"/>
              <a:t>فقرة</a:t>
            </a:r>
            <a:r>
              <a:rPr lang="ar-SA" b="1" dirty="0"/>
              <a:t> وحديثاً حديثاً من اتصال السند، وبعد كل فقرة يقوم المدرس بالشرح، وفي النهاية يقوم الاستاذ بقراءة </a:t>
            </a:r>
            <a:r>
              <a:rPr lang="ar-SA" b="1" dirty="0" err="1"/>
              <a:t>الأمالي</a:t>
            </a:r>
            <a:r>
              <a:rPr lang="ar-SA" b="1" dirty="0"/>
              <a:t> أو تقرأ عليه. </a:t>
            </a:r>
            <a:endParaRPr lang="en-US" dirty="0"/>
          </a:p>
          <a:p>
            <a:pPr rtl="1"/>
            <a:r>
              <a:rPr lang="ar-SA" b="1" dirty="0"/>
              <a:t>أفرزت هذه الطريقة عددا مهما من الكتب في المكتبة العربي سميت بكتب </a:t>
            </a:r>
            <a:r>
              <a:rPr lang="ar-SA" b="1" dirty="0" err="1"/>
              <a:t>الأمالي</a:t>
            </a:r>
            <a:r>
              <a:rPr lang="ar-SA" b="1" dirty="0"/>
              <a:t> مثل </a:t>
            </a:r>
            <a:r>
              <a:rPr lang="ar-SA" b="1" dirty="0" err="1"/>
              <a:t>الأمالي</a:t>
            </a:r>
            <a:r>
              <a:rPr lang="ar-SA" b="1" dirty="0"/>
              <a:t> لأبي علي القالي أمالي الشريف الرضي </a:t>
            </a:r>
            <a:r>
              <a:rPr lang="ar-SA" b="1" dirty="0" err="1"/>
              <a:t>وأمالي</a:t>
            </a:r>
            <a:r>
              <a:rPr lang="ar-SA" b="1" dirty="0"/>
              <a:t> ابن الحاجب. </a:t>
            </a:r>
            <a:endParaRPr lang="en-US" dirty="0"/>
          </a:p>
          <a:p>
            <a:pPr rtl="1"/>
            <a:r>
              <a:rPr lang="ar-SA" b="1" dirty="0"/>
              <a:t>واحيانا يملي المدرس على طلابه ما يراه مكملاً للكتاب الذي يدرسونه. </a:t>
            </a:r>
            <a:endParaRPr lang="en-US" dirty="0"/>
          </a:p>
        </p:txBody>
      </p:sp>
    </p:spTree>
    <p:extLst>
      <p:ext uri="{BB962C8B-B14F-4D97-AF65-F5344CB8AC3E}">
        <p14:creationId xmlns:p14="http://schemas.microsoft.com/office/powerpoint/2010/main" val="3355546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b="1" dirty="0"/>
              <a:t>طريقة الشرح: واساسها المدرس يقوم بتوضيح الدرس للطلاب وغالبا ما يقرأ احد الطلاب النص ثم يأتي دور المدرس في التوضيح ما كان غامضا او مغلقا من النص. </a:t>
            </a:r>
            <a:endParaRPr lang="en-US" dirty="0"/>
          </a:p>
          <a:p>
            <a:pPr rtl="1"/>
            <a:r>
              <a:rPr lang="ar-SA" b="1" dirty="0"/>
              <a:t>أحياناً يقوم المعيد بالقراءة ولبس الطلاب.  </a:t>
            </a:r>
            <a:endParaRPr lang="en-US" dirty="0"/>
          </a:p>
          <a:p>
            <a:pPr rtl="1"/>
            <a:r>
              <a:rPr lang="ar-SA" b="1" dirty="0"/>
              <a:t>كان الطلبة يدونون على هامش الكتاب بعض الإيضاحات التي يقدمها المدرس. وأحيانا يتولى المعيد الشرح والتوضيح. </a:t>
            </a:r>
            <a:endParaRPr lang="en-US" dirty="0"/>
          </a:p>
        </p:txBody>
      </p:sp>
    </p:spTree>
    <p:extLst>
      <p:ext uri="{BB962C8B-B14F-4D97-AF65-F5344CB8AC3E}">
        <p14:creationId xmlns:p14="http://schemas.microsoft.com/office/powerpoint/2010/main" val="640283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b="1" dirty="0"/>
              <a:t>طريقة المناظرة: وهي تقوم على النقاش والمحاور والجدل. وتكون في الغالب بين العلماء في مجالسهم، </a:t>
            </a:r>
            <a:endParaRPr lang="en-US" dirty="0"/>
          </a:p>
          <a:p>
            <a:pPr rtl="1"/>
            <a:r>
              <a:rPr lang="ar-SA" b="1" dirty="0"/>
              <a:t>وقد كانت المناظرة من طرق التعليم المتميزة فهي توظف سائر الطرق الأخرى، فهي تشحذ الذهن وتوي الحجة وتمرن على سرعة التعبير وسلامة القول وتعود على الثقة بالنفس، ولهذا كانت العناية بها كبيرة وقد ألفت فيها مؤلفات كثيرة. </a:t>
            </a:r>
            <a:endParaRPr lang="en-US" dirty="0"/>
          </a:p>
          <a:p>
            <a:r>
              <a:rPr lang="ar-SA" b="1" dirty="0"/>
              <a:t>فيما يلي اقتباس من ابن خلدون يتحدث عن طرق التعليم لا سيما لمناظرة: </a:t>
            </a:r>
            <a:endParaRPr lang="en-US" dirty="0"/>
          </a:p>
          <a:p>
            <a:endParaRPr lang="ar-SA" dirty="0"/>
          </a:p>
          <a:p>
            <a:endParaRPr lang="ar-SA" dirty="0"/>
          </a:p>
          <a:p>
            <a:endParaRPr lang="ar-SA" dirty="0"/>
          </a:p>
          <a:p>
            <a:endParaRPr lang="ar-SA" dirty="0"/>
          </a:p>
          <a:p>
            <a:endParaRPr lang="ar-SA" dirty="0"/>
          </a:p>
        </p:txBody>
      </p:sp>
    </p:spTree>
    <p:extLst>
      <p:ext uri="{BB962C8B-B14F-4D97-AF65-F5344CB8AC3E}">
        <p14:creationId xmlns:p14="http://schemas.microsoft.com/office/powerpoint/2010/main" val="1990143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5257800"/>
          </a:xfrm>
        </p:spPr>
        <p:txBody>
          <a:bodyPr/>
          <a:lstStyle/>
          <a:p>
            <a:pPr rtl="1"/>
            <a:r>
              <a:rPr lang="ar-SA" b="1" dirty="0" smtClean="0"/>
              <a:t>وبقيت </a:t>
            </a:r>
            <a:r>
              <a:rPr lang="ar-SA" b="1" dirty="0"/>
              <a:t>فاس وسائر أقطار المغرب خلوا  من حسن التعليم. وعز عليهم حصول الملكة الحذق في العلوم. وأيسر الطرق لهذه الملكة فتق اللسان بالمحاورة والمناظرة في المسائل العلمية، فهو الذي يُقرّب شأنها، وبه يحصل مرامها، فتجد طالب العلم منهم بعد ذهاب الكثير من أعمارهم في ملازمة المجالس العلمية سَكوتاً لا ينطقون ولا يفاوضون، وعنايتهم بالحفظ أكثر من الحاجة، فلا يحصلون على طائل من ملكة التصرف في العلم والتعليم. ثم بعد تحصيل من يرى منهم أنه قد حصل، تجد ملكته قاصرة في عمله أن فاوض أو ناظر أو علّم، وما أتاهم القصور إلا من قِبل التعليم، وانقطاع سنده، وإلا فحفظهم أبلغ من حفظ سواهم، لشدة عنايتهم به، وظنهم أنه المقصود من الملكة، وليس كذلك. </a:t>
            </a:r>
            <a:endParaRPr lang="en-US" dirty="0"/>
          </a:p>
          <a:p>
            <a:endParaRPr lang="ar-SA" dirty="0"/>
          </a:p>
        </p:txBody>
      </p:sp>
    </p:spTree>
    <p:extLst>
      <p:ext uri="{BB962C8B-B14F-4D97-AF65-F5344CB8AC3E}">
        <p14:creationId xmlns:p14="http://schemas.microsoft.com/office/powerpoint/2010/main" val="198199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2258886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1196481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158291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229888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432287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3500048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733490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spTree>
    <p:extLst>
      <p:ext uri="{BB962C8B-B14F-4D97-AF65-F5344CB8AC3E}">
        <p14:creationId xmlns:p14="http://schemas.microsoft.com/office/powerpoint/2010/main" val="930627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3273213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380180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2051819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636004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1680</TotalTime>
  <Words>1320</Words>
  <Application>Microsoft Office PowerPoint</Application>
  <PresentationFormat>A4 Paper (210x297 mm)</PresentationFormat>
  <Paragraphs>106</Paragraphs>
  <Slides>36</Slides>
  <Notes>0</Notes>
  <HiddenSlides>0</HiddenSlides>
  <MMClips>0</MMClips>
  <ScaleCrop>false</ScaleCrop>
  <HeadingPairs>
    <vt:vector size="4" baseType="variant">
      <vt:variant>
        <vt:lpstr>نسق</vt:lpstr>
      </vt:variant>
      <vt:variant>
        <vt:i4>1</vt:i4>
      </vt:variant>
      <vt:variant>
        <vt:lpstr>عناوين الشرائح</vt:lpstr>
      </vt:variant>
      <vt:variant>
        <vt:i4>36</vt:i4>
      </vt:variant>
    </vt:vector>
  </HeadingPairs>
  <TitlesOfParts>
    <vt:vector size="37" baseType="lpstr">
      <vt:lpstr>Office Theme</vt:lpstr>
      <vt:lpstr>عرض تقديمي في PowerPoint</vt:lpstr>
      <vt:lpstr>المحاضرة العاشرة  تصنيف العلوم وطرق التدريس</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zabuelhaj</cp:lastModifiedBy>
  <cp:revision>110</cp:revision>
  <dcterms:created xsi:type="dcterms:W3CDTF">2009-10-14T19:14:34Z</dcterms:created>
  <dcterms:modified xsi:type="dcterms:W3CDTF">2012-11-21T06:50:25Z</dcterms:modified>
</cp:coreProperties>
</file>