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2"/>
  </p:notesMasterIdLst>
  <p:sldIdLst>
    <p:sldId id="256" r:id="rId2"/>
    <p:sldId id="257" r:id="rId3"/>
    <p:sldId id="312" r:id="rId4"/>
    <p:sldId id="313" r:id="rId5"/>
    <p:sldId id="311" r:id="rId6"/>
    <p:sldId id="310" r:id="rId7"/>
    <p:sldId id="309" r:id="rId8"/>
    <p:sldId id="308" r:id="rId9"/>
    <p:sldId id="307" r:id="rId10"/>
    <p:sldId id="306" r:id="rId11"/>
    <p:sldId id="305" r:id="rId12"/>
    <p:sldId id="304" r:id="rId13"/>
    <p:sldId id="303" r:id="rId14"/>
    <p:sldId id="302" r:id="rId15"/>
    <p:sldId id="301" r:id="rId16"/>
    <p:sldId id="316" r:id="rId17"/>
    <p:sldId id="318" r:id="rId18"/>
    <p:sldId id="317" r:id="rId19"/>
    <p:sldId id="314"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519" autoAdjust="0"/>
    <p:restoredTop sz="94664" autoAdjust="0"/>
  </p:normalViewPr>
  <p:slideViewPr>
    <p:cSldViewPr>
      <p:cViewPr>
        <p:scale>
          <a:sx n="60" d="100"/>
          <a:sy n="60" d="100"/>
        </p:scale>
        <p:origin x="-2838" y="-145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xfrm>
            <a:off x="4927600"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3" name="Title 1"/>
          <p:cNvSpPr txBox="1">
            <a:spLocks/>
          </p:cNvSpPr>
          <p:nvPr/>
        </p:nvSpPr>
        <p:spPr bwMode="auto">
          <a:xfrm>
            <a:off x="1866900" y="1162050"/>
            <a:ext cx="6172200" cy="4533900"/>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EG" sz="3700" b="1" dirty="0" smtClean="0">
                <a:solidFill>
                  <a:schemeClr val="accent1">
                    <a:lumMod val="50000"/>
                  </a:schemeClr>
                </a:solidFill>
                <a:latin typeface="AYM Wadiy S_U normal."/>
                <a:cs typeface="Times New Roman" pitchFamily="18" charset="0"/>
              </a:rPr>
              <a:t>اس</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م الم</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ق</a:t>
            </a:r>
            <a:r>
              <a:rPr lang="ar-SA" sz="3700" b="1" dirty="0" smtClean="0">
                <a:solidFill>
                  <a:schemeClr val="accent1">
                    <a:lumMod val="50000"/>
                  </a:schemeClr>
                </a:solidFill>
                <a:latin typeface="AYM Wadiy S_U normal."/>
                <a:cs typeface="Times New Roman" pitchFamily="18" charset="0"/>
              </a:rPr>
              <a:t>ـ</a:t>
            </a:r>
            <a:r>
              <a:rPr lang="ar-EG" sz="3700" b="1" dirty="0" err="1" smtClean="0">
                <a:solidFill>
                  <a:schemeClr val="accent1">
                    <a:lumMod val="50000"/>
                  </a:schemeClr>
                </a:solidFill>
                <a:latin typeface="AYM Wadiy S_U normal."/>
                <a:cs typeface="Times New Roman" pitchFamily="18" charset="0"/>
              </a:rPr>
              <a:t>رر</a:t>
            </a:r>
            <a:endParaRPr lang="ar-SA" sz="3700" b="1" dirty="0" smtClean="0">
              <a:solidFill>
                <a:schemeClr val="accent1">
                  <a:lumMod val="50000"/>
                </a:schemeClr>
              </a:solidFill>
              <a:latin typeface="AYM Wadiy S_U normal."/>
              <a:cs typeface="Times New Roman" pitchFamily="18" charset="0"/>
            </a:endParaRPr>
          </a:p>
          <a:p>
            <a:pPr algn="ctr"/>
            <a:endParaRPr lang="ar-SA" sz="1400" b="1" dirty="0">
              <a:solidFill>
                <a:schemeClr val="accent1">
                  <a:lumMod val="50000"/>
                </a:schemeClr>
              </a:solidFill>
              <a:latin typeface="AYM Wadiy S_U normal."/>
              <a:cs typeface="Times New Roman" pitchFamily="18" charset="0"/>
            </a:endParaRPr>
          </a:p>
          <a:p>
            <a:pPr algn="ctr"/>
            <a:r>
              <a:rPr lang="ar-SA" sz="6000" b="1" dirty="0" smtClean="0">
                <a:solidFill>
                  <a:srgbClr val="7F7F7F"/>
                </a:solidFill>
                <a:latin typeface="Calibri" pitchFamily="34" charset="0"/>
                <a:cs typeface="DecoType Naskh Special" pitchFamily="2" charset="-78"/>
              </a:rPr>
              <a:t>تاريخ التعليم في الدولة الإسلامية</a:t>
            </a:r>
            <a:endParaRPr lang="ar-SA" sz="1400" b="1" dirty="0">
              <a:solidFill>
                <a:srgbClr val="7F7F7F"/>
              </a:solidFill>
              <a:latin typeface="Calibri" pitchFamily="34" charset="0"/>
              <a:cs typeface="DecoType Naskh Special" pitchFamily="2" charset="-78"/>
            </a:endParaRPr>
          </a:p>
          <a:p>
            <a:pPr algn="ctr"/>
            <a:r>
              <a:rPr lang="ar-SA" sz="6000" b="1" dirty="0" smtClean="0">
                <a:solidFill>
                  <a:srgbClr val="7F7F7F"/>
                </a:solidFill>
                <a:latin typeface="Calibri" pitchFamily="34" charset="0"/>
                <a:cs typeface="DecoType Naskh Special" pitchFamily="2" charset="-78"/>
              </a:rPr>
              <a:t>د. زيــد أبو الحــاج</a:t>
            </a:r>
            <a:endParaRPr lang="en-US" sz="6000" b="1" dirty="0">
              <a:solidFill>
                <a:srgbClr val="7F7F7F"/>
              </a:solidFill>
              <a:latin typeface="Calibri" pitchFamily="34" charset="0"/>
              <a:cs typeface="DecoType Naskh Special"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3505200"/>
          </a:xfrm>
        </p:spPr>
        <p:txBody>
          <a:bodyPr/>
          <a:lstStyle/>
          <a:p>
            <a:pPr rtl="1" eaLnBrk="1" hangingPunct="1"/>
            <a:r>
              <a:rPr lang="ar-SA" b="1" spc="-150" dirty="0" smtClean="0">
                <a:solidFill>
                  <a:srgbClr val="376092"/>
                </a:solidFill>
                <a:latin typeface="ae_AlMateen" pitchFamily="2" charset="-78"/>
                <a:cs typeface="ae_AlMateen" pitchFamily="2" charset="-78"/>
              </a:rPr>
              <a:t>المحاضرة </a:t>
            </a:r>
            <a:r>
              <a:rPr lang="ar-SA" b="1" spc="-150" dirty="0" smtClean="0">
                <a:solidFill>
                  <a:srgbClr val="376092"/>
                </a:solidFill>
                <a:latin typeface="ae_AlMateen" pitchFamily="2" charset="-78"/>
                <a:cs typeface="ae_AlMateen" pitchFamily="2" charset="-78"/>
              </a:rPr>
              <a:t>الثانية عشر</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هيئة التدريس -2-</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a:t>العلاقة بين هيئة التدريس والطلبة </a:t>
            </a:r>
            <a:endParaRPr lang="en-US" sz="3200"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pPr rtl="1"/>
            <a:r>
              <a:rPr lang="ar-SA" b="1" dirty="0" smtClean="0"/>
              <a:t>امتازت </a:t>
            </a:r>
            <a:r>
              <a:rPr lang="ar-SA" b="1" dirty="0"/>
              <a:t>العلاقة بين المدرسين والطلبة غالبا بالصفة الايجابية والصلة القوية ويمكن النظر لهذه العلاقة من خلا ل مستويين: </a:t>
            </a:r>
            <a:endParaRPr lang="en-US" dirty="0"/>
          </a:p>
          <a:p>
            <a:pPr rtl="1"/>
            <a:r>
              <a:rPr lang="ar-SA" b="1" dirty="0"/>
              <a:t>الاول مستوى يختص بمعلمي الكتاتيب: </a:t>
            </a:r>
            <a:endParaRPr lang="en-US" dirty="0"/>
          </a:p>
          <a:p>
            <a:pPr rtl="1"/>
            <a:r>
              <a:rPr lang="ar-SA" b="1" dirty="0"/>
              <a:t>الثاني </a:t>
            </a:r>
            <a:r>
              <a:rPr lang="ar-SA" b="1" dirty="0" smtClean="0"/>
              <a:t>مستوى </a:t>
            </a:r>
            <a:r>
              <a:rPr lang="ar-SA" b="1" dirty="0"/>
              <a:t>يختص بمعلمي المرحلة المتقدمة</a:t>
            </a:r>
            <a:endParaRPr lang="en-US" dirty="0"/>
          </a:p>
          <a:p>
            <a:pPr rtl="1"/>
            <a:endParaRPr lang="en-US" dirty="0"/>
          </a:p>
          <a:p>
            <a:pPr rtl="1"/>
            <a:r>
              <a:rPr lang="ar-SA" b="1" dirty="0"/>
              <a:t> </a:t>
            </a:r>
            <a:endParaRPr lang="en-US" dirty="0"/>
          </a:p>
          <a:p>
            <a:r>
              <a:rPr lang="en-US" b="1" dirty="0" smtClean="0">
                <a:cs typeface="Arial" pitchFamily="34" charset="0"/>
              </a:rPr>
              <a:t> </a:t>
            </a:r>
            <a:endParaRPr lang="en-US" b="1" dirty="0" smtClean="0">
              <a:cs typeface="Arial" pitchFamily="34" charset="0"/>
            </a:endParaRPr>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extLst>
      <p:ext uri="{BB962C8B-B14F-4D97-AF65-F5344CB8AC3E}">
        <p14:creationId xmlns:p14="http://schemas.microsoft.com/office/powerpoint/2010/main" val="36924803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pPr rtl="1"/>
            <a:r>
              <a:rPr lang="ar-SA" b="1" dirty="0"/>
              <a:t>علاقة معلمي الكتاتيب بتلاميذهم:</a:t>
            </a:r>
            <a:endParaRPr lang="en-US" dirty="0"/>
          </a:p>
          <a:p>
            <a:pPr rtl="1"/>
            <a:r>
              <a:rPr lang="ar-SA" b="1" dirty="0"/>
              <a:t>نظرا لخصوصية هذه المرحلة من طلب العلم فقد وضعت شروط ومواصفات كثيرة في الفكر التربوي الإسلامي يجب توافرها في معلم هذه المرحلة وقد توسّعت هذه الوصايا لتشمل كل جوانب الاهتمام سواء الحالة العلمية أو النفسية أو الصحية أو الأخلاقية أو الدينية على السواء. </a:t>
            </a:r>
            <a:endParaRPr lang="en-US" dirty="0"/>
          </a:p>
          <a:p>
            <a:pPr rtl="1"/>
            <a:r>
              <a:rPr lang="ar-SA" b="1" dirty="0"/>
              <a:t>الاهتمام بالحالة العلمية للصبي داخل الكُتّاب، فلا يَِصرف المعلم الوقت في الكلام، بل ينفقه في تعليم الصبيان، فإن استأذنوا للخروج لا يتركهم يخرجون جماعة بل فردى حتى لا يحصل لهم اللهو. </a:t>
            </a:r>
            <a:endParaRPr lang="en-US" dirty="0"/>
          </a:p>
          <a:p>
            <a:pPr rtl="1"/>
            <a:endParaRPr lang="en-US" b="1" dirty="0" smtClean="0">
              <a:cs typeface="Arial" pitchFamily="34" charset="0"/>
            </a:endParaRPr>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33692498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371600"/>
            <a:ext cx="8915400" cy="5029200"/>
          </a:xfrm>
        </p:spPr>
        <p:txBody>
          <a:bodyPr/>
          <a:lstStyle/>
          <a:p>
            <a:pPr rtl="1"/>
            <a:r>
              <a:rPr lang="en-GB" b="1" dirty="0" smtClean="0">
                <a:cs typeface="Arial" pitchFamily="34" charset="0"/>
              </a:rPr>
              <a:t> </a:t>
            </a:r>
            <a:r>
              <a:rPr lang="ar-SA" b="1" dirty="0"/>
              <a:t>الاهتمام بالحالة النفسية للصبي في الكُتّاب: بأن لا يَترك المعلم احداً من الصبيان يأتي إلى الكُتّاب بغذائه ولا بفضة فينكسر خاطر الصبي الفقير، كما لا يسمح لابن الغني أن يحضر دكة ليجلس عليها في الكُتاب،  وفي حال العقوبة يراعى البعد النفسي. </a:t>
            </a:r>
            <a:endParaRPr lang="en-US" dirty="0"/>
          </a:p>
          <a:p>
            <a:pPr rtl="1"/>
            <a:r>
              <a:rPr lang="ar-SA" b="1" dirty="0"/>
              <a:t>الاهتمام بالحالة الدينية للصبي: فقد كانت اوقات التدريس مرتبطة، وغالبا ما احتوت المدرسة وظيفة للإمام والخطيب والمؤذن، وكان المعلم يلتفت لسلوك طلابه.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32231220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pPr rtl="1"/>
            <a:r>
              <a:rPr lang="ar-SA" b="1" dirty="0"/>
              <a:t>الاهتمام بالحالة الخُلقية للصبي في الكُتاب: كان يعد إصلاح السلوك والاخلاق مقصدا اساسيا في الكُتاب فكان معلم الكتاب يلتفت إلى خصالهم، وربما فاقت العقوبة على الأخلاق العقوبة على عدم حفظ المعرفة. </a:t>
            </a:r>
            <a:endParaRPr lang="en-US" dirty="0"/>
          </a:p>
          <a:p>
            <a:pPr rtl="1"/>
            <a:r>
              <a:rPr lang="ar-SA" b="1" dirty="0"/>
              <a:t>الاهتمام بالحالة الصحية للصبي: فإن أصاب الصبي وجع في الكتاب، وعلم صِدقه، صرفه لبيته للراحة والعلاج.</a:t>
            </a:r>
            <a:endParaRPr lang="en-US" dirty="0"/>
          </a:p>
          <a:p>
            <a:pPr rtl="1"/>
            <a:r>
              <a:rPr lang="ar-SA" b="1" dirty="0"/>
              <a:t> </a:t>
            </a:r>
            <a:endParaRPr lang="en-US" dirty="0"/>
          </a:p>
          <a:p>
            <a:r>
              <a:rPr lang="en-US" b="1" dirty="0" smtClean="0">
                <a:cs typeface="Arial" pitchFamily="34" charset="0"/>
              </a:rPr>
              <a:t> </a:t>
            </a:r>
            <a:endParaRPr lang="en-US" b="1" dirty="0" smtClean="0">
              <a:cs typeface="Arial" pitchFamily="34" charset="0"/>
            </a:endParaRPr>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val="32760363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pPr rtl="1"/>
            <a:r>
              <a:rPr lang="ar-SA" b="1" dirty="0"/>
              <a:t>علاقة المدرسين بالطلبة في المرحلة المتقدمة:</a:t>
            </a:r>
            <a:endParaRPr lang="en-US" dirty="0"/>
          </a:p>
          <a:p>
            <a:pPr rtl="1"/>
            <a:r>
              <a:rPr lang="ar-SA" b="1" dirty="0"/>
              <a:t>الاهتمام بالناحية العلمية: من حفظ المتون والمعارف والدروس.  </a:t>
            </a:r>
            <a:endParaRPr lang="en-US" dirty="0"/>
          </a:p>
          <a:p>
            <a:pPr rtl="1"/>
            <a:r>
              <a:rPr lang="ar-SA" b="1" dirty="0"/>
              <a:t>الاهتمام بالناحية الإنسانية وهذا يؤسس لعلاقة قائمة على المحبة والمودة لا علاقة قائمة على الرهبة والخوف. يقول الغزالي: وأن يصبر على جفاء ربما وقع أو سوء أدب من بعض الطلبة وأن ينصحهم بلطف لا بتعنيف وتعسف وان يعفو عن </a:t>
            </a:r>
            <a:r>
              <a:rPr lang="ar-SA" b="1" dirty="0" err="1"/>
              <a:t>مسيئهم</a:t>
            </a:r>
            <a:r>
              <a:rPr lang="ar-SA" b="1" dirty="0"/>
              <a:t>، ويصفح. قاصدا بذلك حسن تربيتهم، وتحسين خلقهم، وإصلاح شأنهم. </a:t>
            </a:r>
            <a:endParaRPr lang="en-US" dirty="0"/>
          </a:p>
          <a:p>
            <a:pPr rtl="1"/>
            <a:endParaRPr lang="ar-EG" b="1" dirty="0">
              <a:cs typeface="Arial" pitchFamily="34" charset="0"/>
            </a:endParaRPr>
          </a:p>
          <a:p>
            <a:r>
              <a:rPr lang="en-US" b="1" dirty="0" smtClean="0">
                <a:cs typeface="Arial" pitchFamily="34" charset="0"/>
              </a:rPr>
              <a:t> </a:t>
            </a:r>
            <a:endParaRPr lang="en-US" b="1" dirty="0" smtClean="0">
              <a:cs typeface="Arial" pitchFamily="34" charset="0"/>
            </a:endParaRPr>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1905376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457200" y="1447800"/>
            <a:ext cx="8915400" cy="5029200"/>
          </a:xfrm>
        </p:spPr>
        <p:txBody>
          <a:bodyPr/>
          <a:lstStyle/>
          <a:p>
            <a:pPr rtl="1"/>
            <a:r>
              <a:rPr lang="ar-SA" b="1" dirty="0"/>
              <a:t>الاهتمام بالناحية الدينية والاخلاقية: بناء الشخصية كل متكامل وفي هذ السياق يقول الغزالي: وان يهتموا بأخلاقهم اهتمامهم بعقولهم وان يزجرهم عن سوء الأخلاق بطريق التعريض ما امكن ولا يصرح بالزجر إلا عند الضرورة"</a:t>
            </a:r>
            <a:endParaRPr lang="en-US" dirty="0"/>
          </a:p>
          <a:p>
            <a:pPr rtl="1"/>
            <a:endParaRPr lang="en-US" b="1" dirty="0" smtClean="0">
              <a:cs typeface="Arial" pitchFamily="34" charset="0"/>
            </a:endParaRPr>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val="35885255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r>
              <a:rPr lang="ar-SA" b="1" dirty="0"/>
              <a:t>لابن جماعة في ذلك ترتيب لطيف إذ يقول في ذلك : مراقبة الطلبة في آدابهم وهديهم واخلاقهم باطنا وظاهرا، فمن صدر من ذلك ما لا يليق من ارتكاب محرم او مكروه أو ما يؤدي إلى فساد حال أو ترك اشتغال أو إساءة أدب في حق الشيخ أو غيره، أو كثرة كلام بغير توجيه ولا فائدة، او معاشرة من لا تليق عشرته أو غير ذلك، عرّض الشيخ بالنهي عن ذلك بحضور من صدر منه غير معرض به ولا معين له. فإن لم ينته مهاه عن ذلك سرا، فإن لم ينته نهاه عن ذلك جهراً، وغلظ القول عليه إن </a:t>
            </a:r>
            <a:r>
              <a:rPr lang="ar-SA" b="1" dirty="0" err="1"/>
              <a:t>اقتضاه</a:t>
            </a:r>
            <a:r>
              <a:rPr lang="ar-SA" b="1" dirty="0"/>
              <a:t> الحال لينزجر هو وغيره، ويتأدب كل سامع، فإن لم ينته فلابأس حينئذٍ بطرده والإعراض عنه إلا أن يرجع" . </a:t>
            </a:r>
            <a:endParaRPr lang="en-US" dirty="0"/>
          </a:p>
          <a:p>
            <a:r>
              <a:rPr lang="en-US" b="1" dirty="0" smtClean="0">
                <a:cs typeface="Arial" pitchFamily="34" charset="0"/>
              </a:rPr>
              <a:t> </a:t>
            </a:r>
            <a:endParaRPr lang="en-US" b="1" dirty="0" smtClean="0">
              <a:cs typeface="Arial" pitchFamily="34" charset="0"/>
            </a:endParaRPr>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val="5592723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pPr rtl="1"/>
            <a:r>
              <a:rPr lang="ar-SA" b="1" dirty="0"/>
              <a:t>الاهتمام بالناحية النفسية ومن النصائح أنه إذا سلك الطالب في التحصيل فوق ما </a:t>
            </a:r>
            <a:r>
              <a:rPr lang="ar-SA" b="1" dirty="0" err="1"/>
              <a:t>يقتضيه</a:t>
            </a:r>
            <a:r>
              <a:rPr lang="ar-SA" b="1" dirty="0"/>
              <a:t> حاله أو تحمِله طاقته وخاف الشيخ ضجره أوصاه بنفسه وذكره بقول النبي </a:t>
            </a:r>
            <a:r>
              <a:rPr lang="en-US" b="1" dirty="0">
                <a:sym typeface="AGA Arabesque"/>
              </a:rPr>
              <a:t></a:t>
            </a:r>
            <a:r>
              <a:rPr lang="ar-SA" b="1" dirty="0"/>
              <a:t> "إن المنبت لا أرضا قطع ولا ظهرا أبقى" ونحو ذلك مما يحمله على الأناة والاقتصاد في الاجتهاد، ولا يشير على الطالب بتعليم ما لا يحتمله فهمه أو سِنه، ولا بكتاب يقصُر ذهنه عن فهمه، وإذا غلب على ظنه انه لا يفلح في فن، أشار عليه بتركه والانتقال إلى غيره مما يرجى فيه </a:t>
            </a:r>
            <a:r>
              <a:rPr lang="ar-SA" b="1" dirty="0" err="1"/>
              <a:t>فلاحه</a:t>
            </a:r>
            <a:r>
              <a:rPr lang="ar-SA" b="1" dirty="0"/>
              <a:t>" ولا يُفضّل بعض الطلبة على بعض بل ينظر إليهم جميعا نظرة واحدة</a:t>
            </a:r>
            <a:endParaRPr lang="en-US" dirty="0"/>
          </a:p>
          <a:p>
            <a:pPr rtl="1"/>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extLst>
      <p:ext uri="{BB962C8B-B14F-4D97-AF65-F5344CB8AC3E}">
        <p14:creationId xmlns:p14="http://schemas.microsoft.com/office/powerpoint/2010/main" val="20616110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pPr rtl="1"/>
            <a:r>
              <a:rPr lang="ar-SA" b="1" dirty="0"/>
              <a:t>مكانة المدرسين الاجتماعية </a:t>
            </a:r>
            <a:endParaRPr lang="en-US" dirty="0"/>
          </a:p>
          <a:p>
            <a:pPr rtl="1"/>
            <a:r>
              <a:rPr lang="ar-SA" b="1" dirty="0"/>
              <a:t>لتحديد معالم هذه المكانة يجب أن نقسم المدرسين إلى ثلاث طوائف: </a:t>
            </a:r>
            <a:endParaRPr lang="en-US" dirty="0"/>
          </a:p>
          <a:p>
            <a:pPr rtl="1"/>
            <a:r>
              <a:rPr lang="ar-SA" b="1" dirty="0" err="1"/>
              <a:t>معلموا</a:t>
            </a:r>
            <a:r>
              <a:rPr lang="ar-SA" b="1" dirty="0"/>
              <a:t> الكتاتيب: يبدو أن نفرا من القسم احترف هذه المهنة بثقافة ضحلة ودون ان يكون اهلا لها مما جلب سمعة سيئة واصبح يُضرب "بمعلم الصبيان" المثل في الضعة والمهانة. </a:t>
            </a:r>
            <a:endParaRPr lang="en-US" dirty="0"/>
          </a:p>
          <a:p>
            <a:pPr rtl="1"/>
            <a:r>
              <a:rPr lang="ar-SA" b="1" dirty="0"/>
              <a:t>المؤدبون وهم ومعلمو أبناء الخاصة وهم طبقة لها احترامها، وكانوا غالبا من العلماء المبرزين في علومهم وفنونهم. </a:t>
            </a:r>
            <a:endParaRPr lang="en-US" dirty="0"/>
          </a:p>
          <a:p>
            <a:pPr rtl="1"/>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extLst>
      <p:ext uri="{BB962C8B-B14F-4D97-AF65-F5344CB8AC3E}">
        <p14:creationId xmlns:p14="http://schemas.microsoft.com/office/powerpoint/2010/main" val="17005488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pPr rtl="1"/>
            <a:r>
              <a:rPr lang="ar-SA" b="1" dirty="0"/>
              <a:t>المعلمون بالمساجد والمدارس: وقد كان لهذه  الفئة من المدرسين مكانة مرموقة ومركز اجتماعي بين الناس، </a:t>
            </a:r>
            <a:endParaRPr lang="en-US" dirty="0"/>
          </a:p>
          <a:p>
            <a:pPr rtl="1"/>
            <a:r>
              <a:rPr lang="ar-SA" b="1" dirty="0"/>
              <a:t>فقد كان يصدر تعيينهم احيانا من قبل الحكام أحيانا كثيرة يكون القضاة هم المدرسون، </a:t>
            </a:r>
            <a:endParaRPr lang="en-US" dirty="0"/>
          </a:p>
          <a:p>
            <a:pPr rtl="1"/>
            <a:r>
              <a:rPr lang="ar-SA" b="1" dirty="0" smtClean="0"/>
              <a:t>أما مظاهر تقدير واحترام الناس لهؤلاء العلماء فأمثلته كثيرة لا تحصى منها أنه لما مات الحسن البصري تبع أهل البصرة كلهم جنازته فلم يبق بالمسجد من يصلي العصر ولم تترك صلاة منذ كان الإسلام إلا يومها .</a:t>
            </a:r>
          </a:p>
          <a:p>
            <a:pPr rtl="1"/>
            <a:r>
              <a:rPr lang="ar-SA" b="1" dirty="0" smtClean="0"/>
              <a:t> مثال آخر ان الخليفة الرشيد طلب الامام مالك ليأتي غليه فأجابه « ان العلم يؤتى» فسار الرشيد إلى منزل الإمام مالك</a:t>
            </a:r>
            <a:endParaRPr lang="en-US" dirty="0"/>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extLst>
      <p:ext uri="{BB962C8B-B14F-4D97-AF65-F5344CB8AC3E}">
        <p14:creationId xmlns:p14="http://schemas.microsoft.com/office/powerpoint/2010/main" val="7973853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b="1" dirty="0"/>
              <a:t>الإجازات </a:t>
            </a:r>
            <a:r>
              <a:rPr lang="ar-SA" b="1" dirty="0" smtClean="0"/>
              <a:t>العلمية</a:t>
            </a:r>
            <a:endParaRPr lang="en-US"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pPr rtl="1"/>
            <a:r>
              <a:rPr lang="ar-SA" b="1" dirty="0" smtClean="0"/>
              <a:t>الإجازة </a:t>
            </a:r>
            <a:r>
              <a:rPr lang="ar-SA" b="1" dirty="0"/>
              <a:t>العلمية في أصلها طريق لتحمل الحديث النبوي عن الرواة، إذ كان المحدثون منذ عهد مبكر يعطون طلابهم شهادات بما رووا عنهم من احاديث، ويجيزون لهم روايتها عنهم. </a:t>
            </a:r>
            <a:endParaRPr lang="en-US" dirty="0"/>
          </a:p>
          <a:p>
            <a:pPr rtl="1"/>
            <a:r>
              <a:rPr lang="ar-SA" b="1" dirty="0"/>
              <a:t>ثم انتقلت هذه العادة من الحديث إلى سائر العلوم، فأصبحت الإجازة يمنحها المدرس إلى تلميذه، تثبت حضوره عليه او سماعه منه أو قراءته عليه</a:t>
            </a:r>
            <a:endParaRPr lang="en-US" dirty="0"/>
          </a:p>
          <a:p>
            <a:pPr rtl="1"/>
            <a:r>
              <a:rPr lang="ar-SA" b="1" dirty="0"/>
              <a:t>وجاء وقت اتسع مفهوم الإجازة لتؤدي دور الترخيص بالصلاحية للمهنة العلمية أو الوظيفة كالفتيا أو التدريس او القضاء أو القيام بمهنة الطب </a:t>
            </a:r>
            <a:endParaRPr lang="en-US" dirty="0"/>
          </a:p>
          <a:p>
            <a:pPr rtl="1"/>
            <a:r>
              <a:rPr lang="ar-SA" b="1" dirty="0" smtClean="0"/>
              <a:t>توى</a:t>
            </a:r>
            <a:r>
              <a:rPr lang="ar-SA" b="1" dirty="0"/>
              <a:t>.</a:t>
            </a:r>
            <a:r>
              <a:rPr lang="en-US" b="1" dirty="0">
                <a:cs typeface="Arial" pitchFamily="34" charset="0"/>
              </a:rPr>
              <a:t>   </a:t>
            </a:r>
          </a:p>
          <a:p>
            <a:r>
              <a:rPr lang="en-US" b="1" dirty="0" smtClean="0">
                <a:cs typeface="Arial" pitchFamily="34" charset="0"/>
              </a:rPr>
              <a:t> </a:t>
            </a:r>
            <a:endParaRPr lang="en-US" b="1" dirty="0" smtClean="0">
              <a:cs typeface="Arial" pitchFamily="34" charset="0"/>
            </a:endParaRPr>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extLst>
      <p:ext uri="{BB962C8B-B14F-4D97-AF65-F5344CB8AC3E}">
        <p14:creationId xmlns:p14="http://schemas.microsoft.com/office/powerpoint/2010/main" val="40574588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pPr rtl="1"/>
            <a:r>
              <a:rPr lang="ar-SA" b="1" dirty="0"/>
              <a:t>فاصبح للإجازات أهمية كبيرة لأنها أصبحت طريقا إلى العبور إلى الوظيفة </a:t>
            </a:r>
            <a:endParaRPr lang="en-US" dirty="0"/>
          </a:p>
          <a:p>
            <a:pPr rtl="1"/>
            <a:r>
              <a:rPr lang="ar-SA" b="1" dirty="0"/>
              <a:t>وقد كان الناس لا يثقون بمن يأخذ علمه من الكتب وكان يسمى "الصحفي" وهي كلمة ذات مدلول سلبي وقتئذٍ. </a:t>
            </a:r>
            <a:endParaRPr lang="en-US" dirty="0"/>
          </a:p>
          <a:p>
            <a:pPr rtl="1"/>
            <a:r>
              <a:rPr lang="ar-SA" b="1" dirty="0"/>
              <a:t>وكانت تتحدد مكانة الطالب بما لديه من إجازات من عدد من الشيوخ في علوم مختلفة </a:t>
            </a:r>
            <a:endParaRPr lang="en-US" dirty="0"/>
          </a:p>
          <a:p>
            <a:pPr rtl="1"/>
            <a:r>
              <a:rPr lang="ar-SA" b="1" dirty="0"/>
              <a:t>لم تكن المدة التي يقضيها الطالب لكي يتحصل على إجازة معينة محددة، بل كانت تعتمد على جهد الطالب وقدراته. </a:t>
            </a:r>
            <a:endParaRPr lang="en-US" dirty="0"/>
          </a:p>
          <a:p>
            <a:pPr rtl="1"/>
            <a:r>
              <a:rPr lang="ar-SA" b="1" dirty="0"/>
              <a:t>ربما اضطر الطالب إلى السفر إلى مدن مختلفة رغبة في الحصول على إجازات علمية مرموقة. </a:t>
            </a:r>
            <a:endParaRPr lang="en-US" dirty="0"/>
          </a:p>
          <a:p>
            <a:pPr rtl="1"/>
            <a:endParaRPr lang="en-US" b="1" dirty="0" smtClean="0">
              <a:cs typeface="Arial" pitchFamily="34" charset="0"/>
            </a:endParaRPr>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extLst>
      <p:ext uri="{BB962C8B-B14F-4D97-AF65-F5344CB8AC3E}">
        <p14:creationId xmlns:p14="http://schemas.microsoft.com/office/powerpoint/2010/main" val="34558063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pPr rtl="1"/>
            <a:r>
              <a:rPr lang="ar-SA" b="1" dirty="0"/>
              <a:t>في اول الامر كانت الإجازات تُكتب بأسلوب بسيط، وغالبا ما تُكتب على الكتاب نفسه. </a:t>
            </a:r>
            <a:endParaRPr lang="en-US" dirty="0"/>
          </a:p>
          <a:p>
            <a:pPr rtl="1"/>
            <a:r>
              <a:rPr lang="ar-SA" b="1" dirty="0"/>
              <a:t>وفي القرون المتأخرة أصبح ثمة تأنق وتطويل في كتابة الإجازات</a:t>
            </a:r>
            <a:endParaRPr lang="en-US" dirty="0"/>
          </a:p>
          <a:p>
            <a:pPr rtl="1"/>
            <a:r>
              <a:rPr lang="ar-SA" b="1" dirty="0"/>
              <a:t>أنواع الإجازات </a:t>
            </a:r>
            <a:endParaRPr lang="en-US" dirty="0"/>
          </a:p>
          <a:p>
            <a:pPr rtl="1"/>
            <a:r>
              <a:rPr lang="ar-SA" b="1" dirty="0"/>
              <a:t>الإجازة بالفتيا والتدريس لمذهب معين هو مذهب الطالب </a:t>
            </a:r>
            <a:endParaRPr lang="en-US" dirty="0"/>
          </a:p>
          <a:p>
            <a:pPr rtl="1"/>
            <a:r>
              <a:rPr lang="ar-SA" b="1" dirty="0"/>
              <a:t>الإجازة بتدريس مادة من المواد </a:t>
            </a:r>
            <a:endParaRPr lang="en-US" dirty="0"/>
          </a:p>
          <a:p>
            <a:pPr rtl="1"/>
            <a:r>
              <a:rPr lang="ar-SA" b="1" dirty="0"/>
              <a:t>الإجازة العامة </a:t>
            </a:r>
            <a:endParaRPr lang="en-US" dirty="0"/>
          </a:p>
          <a:p>
            <a:pPr rtl="1"/>
            <a:r>
              <a:rPr lang="ar-SA" b="1" dirty="0"/>
              <a:t>الإجازة في الطب </a:t>
            </a:r>
            <a:endParaRPr lang="en-US" dirty="0"/>
          </a:p>
          <a:p>
            <a:pPr rtl="1"/>
            <a:r>
              <a:rPr lang="ar-SA" b="1" dirty="0"/>
              <a:t>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extLst>
      <p:ext uri="{BB962C8B-B14F-4D97-AF65-F5344CB8AC3E}">
        <p14:creationId xmlns:p14="http://schemas.microsoft.com/office/powerpoint/2010/main" val="11103406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b="1" dirty="0"/>
              <a:t>الألقاب العلمية </a:t>
            </a:r>
            <a:endParaRPr lang="en-US"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pPr rtl="1"/>
            <a:r>
              <a:rPr lang="ar-SA" b="1" dirty="0" smtClean="0"/>
              <a:t>إذا </a:t>
            </a:r>
            <a:r>
              <a:rPr lang="ar-SA" b="1" dirty="0"/>
              <a:t>كانت الإجازات العلمية مقياس للتحصيل العملي فإن الألقاب العلمية هي مقياس آخر في الدرجات المتقدمة، وهذه الألقاب لا تأتي نتيجة اختبارات او امتحان عام بل تتحصل نتيجة المكانة العلمية الراسخة التي يلمسها المجتمع. ومن هذه الألقاب</a:t>
            </a:r>
            <a:endParaRPr lang="en-US" dirty="0"/>
          </a:p>
          <a:p>
            <a:pPr rtl="1"/>
            <a:r>
              <a:rPr lang="ar-SA" b="1" dirty="0"/>
              <a:t>الإمام: وهو أسمى الألقاب ويدل على تمكن صاحبه ومن الامثلة الائمة الأربعة وقد ]شار إمام الأئمة وإمام البلغاء وإمام المتكلمين </a:t>
            </a:r>
            <a:endParaRPr lang="en-US" dirty="0"/>
          </a:p>
          <a:p>
            <a:pPr rtl="1"/>
            <a:r>
              <a:rPr lang="ar-SA" b="1" dirty="0"/>
              <a:t>الحافظ ولقب كبار علماء الحديث يحفظ من الاحاديث  400.000 أو 10.000 أو 100.000</a:t>
            </a:r>
            <a:endParaRPr lang="en-US" dirty="0"/>
          </a:p>
          <a:p>
            <a:pPr rtl="1"/>
            <a:r>
              <a:rPr lang="ar-SA" b="1" dirty="0"/>
              <a:t>ألقاب أخرى: الحِبر   الرُحلة   الشيخ   العالم  الفقيه   المجتهد   المدقق   المفوه   الحجة   </a:t>
            </a:r>
            <a:endParaRPr lang="en-US" dirty="0"/>
          </a:p>
          <a:p>
            <a:pPr rtl="1"/>
            <a:endParaRPr lang="en-US" b="1" dirty="0">
              <a:cs typeface="Arial" pitchFamily="34" charset="0"/>
            </a:endParaRPr>
          </a:p>
          <a:p>
            <a:pPr rtl="1"/>
            <a:r>
              <a:rPr lang="en-GB" b="1" dirty="0">
                <a:cs typeface="Arial" pitchFamily="34" charset="0"/>
              </a:rPr>
              <a:t>  </a:t>
            </a:r>
            <a:r>
              <a:rPr lang="en-US" b="1" dirty="0">
                <a:cs typeface="Arial" pitchFamily="34" charset="0"/>
              </a:rPr>
              <a:t>     </a:t>
            </a:r>
            <a:r>
              <a:rPr lang="en-GB" b="1" dirty="0">
                <a:cs typeface="Arial" pitchFamily="34" charset="0"/>
              </a:rPr>
              <a:t>     </a:t>
            </a:r>
            <a:endParaRPr lang="ar-EG" b="1" dirty="0">
              <a:cs typeface="Arial" pitchFamily="34" charset="0"/>
            </a:endParaRPr>
          </a:p>
          <a:p>
            <a:r>
              <a:rPr lang="en-US" b="1" dirty="0" smtClean="0">
                <a:cs typeface="Arial" pitchFamily="34" charset="0"/>
              </a:rPr>
              <a:t> </a:t>
            </a:r>
            <a:endParaRPr lang="en-US" b="1" dirty="0" smtClean="0">
              <a:cs typeface="Arial" pitchFamily="34" charset="0"/>
            </a:endParaRPr>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extLst>
      <p:ext uri="{BB962C8B-B14F-4D97-AF65-F5344CB8AC3E}">
        <p14:creationId xmlns:p14="http://schemas.microsoft.com/office/powerpoint/2010/main" val="24763316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b="1" dirty="0"/>
              <a:t>الحالة المالية لهيئة التدريس </a:t>
            </a:r>
            <a:endParaRPr lang="en-US" dirty="0">
              <a:solidFill>
                <a:srgbClr val="C00000"/>
              </a:solidFill>
            </a:endParaRPr>
          </a:p>
        </p:txBody>
      </p:sp>
      <p:sp>
        <p:nvSpPr>
          <p:cNvPr id="7171" name="Text Placeholder 5"/>
          <p:cNvSpPr>
            <a:spLocks noGrp="1"/>
          </p:cNvSpPr>
          <p:nvPr>
            <p:ph idx="1"/>
          </p:nvPr>
        </p:nvSpPr>
        <p:spPr>
          <a:xfrm>
            <a:off x="228600" y="1371600"/>
            <a:ext cx="9372600" cy="5029200"/>
          </a:xfrm>
        </p:spPr>
        <p:txBody>
          <a:bodyPr/>
          <a:lstStyle/>
          <a:p>
            <a:pPr rtl="1"/>
            <a:r>
              <a:rPr lang="ar-SA" b="1" dirty="0" smtClean="0"/>
              <a:t>علّم </a:t>
            </a:r>
            <a:r>
              <a:rPr lang="ar-SA" b="1" dirty="0"/>
              <a:t>رسول الله </a:t>
            </a:r>
            <a:r>
              <a:rPr lang="en-US" b="1" dirty="0">
                <a:sym typeface="AGA Arabesque"/>
              </a:rPr>
              <a:t></a:t>
            </a:r>
            <a:r>
              <a:rPr lang="ar-SA" b="1" dirty="0"/>
              <a:t>  صحابته والامة والناس اجمعين في زمانه بتكليف من الله </a:t>
            </a:r>
            <a:r>
              <a:rPr lang="en-US" b="1" dirty="0">
                <a:sym typeface="AGA Arabesque"/>
              </a:rPr>
              <a:t></a:t>
            </a:r>
            <a:r>
              <a:rPr lang="ar-SA" b="1" dirty="0"/>
              <a:t> ثم انتشر الصحابة يعلمون الناس لم يقبلوا اجرا على جهدهم وتعليمهم مكتفين </a:t>
            </a:r>
            <a:r>
              <a:rPr lang="ar-SA" b="1" dirty="0" smtClean="0"/>
              <a:t>بالأجر </a:t>
            </a:r>
            <a:r>
              <a:rPr lang="ar-SA" b="1" dirty="0"/>
              <a:t>الحسن من الله تعالى. وضلت هذه القدوة هي الاصل ومن امثلة ذلك،</a:t>
            </a:r>
            <a:endParaRPr lang="en-US" dirty="0"/>
          </a:p>
          <a:p>
            <a:pPr rtl="1"/>
            <a:r>
              <a:rPr lang="ar-SA" b="1" dirty="0"/>
              <a:t>قال أبو بكر الخوارزمي محدث نيسابور: أنفقت في الحديث مائة ألف درهم وما كسبت به درهما </a:t>
            </a:r>
            <a:endParaRPr lang="en-US" dirty="0"/>
          </a:p>
          <a:p>
            <a:pPr rtl="1"/>
            <a:r>
              <a:rPr lang="ar-SA" b="1" dirty="0"/>
              <a:t>ثم دخلت مسألة الاجر المادي فرضت نفسها، فأصبحت تدفع المرتبات للمدرسين، وكانت هذه الخطوة ضرورة وذات بعد اجتماعي لتنظيم حياة الاساتذة والطلاب. من جهة ثانية فقد انقصت هذه الخطوة من حرية الاستاذ واخضعته لميول الولاة أو الواقفين.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extLst>
      <p:ext uri="{BB962C8B-B14F-4D97-AF65-F5344CB8AC3E}">
        <p14:creationId xmlns:p14="http://schemas.microsoft.com/office/powerpoint/2010/main" val="29112742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495300" y="1371600"/>
            <a:ext cx="8915400" cy="5029200"/>
          </a:xfrm>
        </p:spPr>
        <p:txBody>
          <a:bodyPr/>
          <a:lstStyle/>
          <a:p>
            <a:pPr rtl="1"/>
            <a:endParaRPr lang="ar-SA" b="1" dirty="0" smtClean="0"/>
          </a:p>
          <a:p>
            <a:pPr rtl="1"/>
            <a:r>
              <a:rPr lang="ar-SA" b="1" dirty="0" smtClean="0"/>
              <a:t>من </a:t>
            </a:r>
            <a:r>
              <a:rPr lang="ar-SA" b="1" dirty="0"/>
              <a:t>جهة اخرى وفرت </a:t>
            </a:r>
            <a:r>
              <a:rPr lang="ar-SA" b="1" dirty="0" smtClean="0"/>
              <a:t>الرواتب على </a:t>
            </a:r>
            <a:r>
              <a:rPr lang="ar-SA" b="1" dirty="0"/>
              <a:t>العالم وقته فلا يضيع في طلب الرزق </a:t>
            </a:r>
            <a:endParaRPr lang="en-US" dirty="0"/>
          </a:p>
          <a:p>
            <a:pPr rtl="1"/>
            <a:endParaRPr lang="ar-SA" b="1" dirty="0" smtClean="0"/>
          </a:p>
          <a:p>
            <a:pPr rtl="1"/>
            <a:r>
              <a:rPr lang="ar-SA" b="1" dirty="0" smtClean="0"/>
              <a:t>شكلت </a:t>
            </a:r>
            <a:r>
              <a:rPr lang="ar-SA" b="1" dirty="0"/>
              <a:t>الاوقاف المصدر الرئيس لتمويل المدارس والمؤسسات التعليمية </a:t>
            </a:r>
            <a:endParaRPr lang="en-US" dirty="0"/>
          </a:p>
          <a:p>
            <a:pPr rtl="1"/>
            <a:endParaRPr lang="ar-SA" b="1" dirty="0" smtClean="0"/>
          </a:p>
          <a:p>
            <a:pPr rtl="1"/>
            <a:r>
              <a:rPr lang="ar-SA" b="1" dirty="0" smtClean="0"/>
              <a:t>اختلفت </a:t>
            </a:r>
            <a:r>
              <a:rPr lang="ar-SA" b="1" dirty="0"/>
              <a:t>مرتبات المدرسين استنادا إلى رتبهم </a:t>
            </a:r>
            <a:endParaRPr lang="en-US" dirty="0"/>
          </a:p>
          <a:p>
            <a:r>
              <a:rPr lang="en-US" b="1" dirty="0" smtClean="0">
                <a:cs typeface="Arial" pitchFamily="34" charset="0"/>
              </a:rPr>
              <a:t> </a:t>
            </a:r>
            <a:endParaRPr lang="en-US" b="1" dirty="0" smtClean="0">
              <a:cs typeface="Arial" pitchFamily="34" charset="0"/>
            </a:endParaRPr>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Tree>
    <p:extLst>
      <p:ext uri="{BB962C8B-B14F-4D97-AF65-F5344CB8AC3E}">
        <p14:creationId xmlns:p14="http://schemas.microsoft.com/office/powerpoint/2010/main" val="6801229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228600" y="1371600"/>
            <a:ext cx="9372600" cy="5334000"/>
          </a:xfrm>
        </p:spPr>
        <p:txBody>
          <a:bodyPr/>
          <a:lstStyle/>
          <a:p>
            <a:pPr rtl="1"/>
            <a:r>
              <a:rPr lang="ar-SA" b="1" dirty="0"/>
              <a:t>الحالة المالية لمعلمي الكتاتيب: فمعلمي الكتاتيب الخاصة كانوا يأخذون  اجرتهم من الصبيان الذين يدرسون عندهم. مثل ذلك إذا كان الكتاب مخصّصا </a:t>
            </a:r>
            <a:r>
              <a:rPr lang="ar-SA" b="1" dirty="0" smtClean="0"/>
              <a:t>للأيتام  </a:t>
            </a:r>
            <a:r>
              <a:rPr lang="ar-SA" b="1" dirty="0"/>
              <a:t>فتكون أجرة المعلم من الوقف .  </a:t>
            </a:r>
            <a:endParaRPr lang="en-US" dirty="0"/>
          </a:p>
          <a:p>
            <a:pPr rtl="1"/>
            <a:r>
              <a:rPr lang="ar-SA" b="1" dirty="0"/>
              <a:t>مثال: ففي المكتب او الكتاب الذي أنشاه السلطان المنصور قلاوون رتب فيه فقيهين وكان مرتب كل منهما فر كل شهر (30) درهما وفي كل يوم (3) أرطال من الخبز. </a:t>
            </a:r>
            <a:endParaRPr lang="en-US" dirty="0"/>
          </a:p>
          <a:p>
            <a:pPr rtl="1"/>
            <a:r>
              <a:rPr lang="ar-SA" b="1" dirty="0"/>
              <a:t>الحالة المالية لمعلمي الكتاتيب الخاصة: فقد نعم هؤلاء بالغنى والرخاء </a:t>
            </a:r>
            <a:endParaRPr lang="en-US" dirty="0"/>
          </a:p>
          <a:p>
            <a:pPr rtl="1"/>
            <a:r>
              <a:rPr lang="ar-SA" b="1" dirty="0"/>
              <a:t>الحالة المالية لمعلمي المرحلة المتقدمة: لقد كان دخل هذه الفئة دخلا مرموقا وكانت تعيش معيشة عالية </a:t>
            </a:r>
            <a:r>
              <a:rPr lang="ar-SA" b="1" dirty="0" smtClean="0"/>
              <a:t>المستوى  ن</a:t>
            </a:r>
            <a:r>
              <a:rPr lang="en-US" b="1" dirty="0" smtClean="0">
                <a:cs typeface="Arial" pitchFamily="34" charset="0"/>
              </a:rPr>
              <a:t> </a:t>
            </a:r>
            <a:endParaRPr lang="en-US" b="1" dirty="0">
              <a:cs typeface="Arial" pitchFamily="34" charset="0"/>
            </a:endParaRPr>
          </a:p>
          <a:p>
            <a:pPr rtl="1"/>
            <a:r>
              <a:rPr lang="en-GB" b="1" dirty="0">
                <a:cs typeface="Arial" pitchFamily="34" charset="0"/>
              </a:rPr>
              <a:t>  </a:t>
            </a:r>
            <a:r>
              <a:rPr lang="en-US" b="1" dirty="0">
                <a:cs typeface="Arial" pitchFamily="34" charset="0"/>
              </a:rPr>
              <a:t>     </a:t>
            </a:r>
            <a:r>
              <a:rPr lang="en-GB" b="1" dirty="0">
                <a:cs typeface="Arial" pitchFamily="34" charset="0"/>
              </a:rPr>
              <a:t>     </a:t>
            </a:r>
            <a:endParaRPr lang="ar-EG" b="1" dirty="0">
              <a:cs typeface="Arial" pitchFamily="34" charset="0"/>
            </a:endParaRPr>
          </a:p>
          <a:p>
            <a:r>
              <a:rPr lang="en-US" b="1" dirty="0" smtClean="0">
                <a:cs typeface="Arial" pitchFamily="34" charset="0"/>
              </a:rPr>
              <a:t> </a:t>
            </a:r>
            <a:endParaRPr lang="en-US" b="1" dirty="0" smtClean="0">
              <a:cs typeface="Arial" pitchFamily="34" charset="0"/>
            </a:endParaRPr>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a:t>
            </a:fld>
            <a:endParaRPr lang="en-US" dirty="0" smtClean="0">
              <a:cs typeface="Arial" pitchFamily="34" charset="0"/>
            </a:endParaRPr>
          </a:p>
        </p:txBody>
      </p:sp>
    </p:spTree>
    <p:extLst>
      <p:ext uri="{BB962C8B-B14F-4D97-AF65-F5344CB8AC3E}">
        <p14:creationId xmlns:p14="http://schemas.microsoft.com/office/powerpoint/2010/main" val="7120451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1612</TotalTime>
  <Words>1337</Words>
  <Application>Microsoft Office PowerPoint</Application>
  <PresentationFormat>A4 Paper (210x297 mm)</PresentationFormat>
  <Paragraphs>121</Paragraphs>
  <Slides>20</Slides>
  <Notes>0</Notes>
  <HiddenSlides>0</HiddenSlides>
  <MMClips>0</MMClips>
  <ScaleCrop>false</ScaleCrop>
  <HeadingPairs>
    <vt:vector size="4" baseType="variant">
      <vt:variant>
        <vt:lpstr>نسق</vt:lpstr>
      </vt:variant>
      <vt:variant>
        <vt:i4>1</vt:i4>
      </vt:variant>
      <vt:variant>
        <vt:lpstr>عناوين الشرائح</vt:lpstr>
      </vt:variant>
      <vt:variant>
        <vt:i4>20</vt:i4>
      </vt:variant>
    </vt:vector>
  </HeadingPairs>
  <TitlesOfParts>
    <vt:vector size="21" baseType="lpstr">
      <vt:lpstr>Office Theme</vt:lpstr>
      <vt:lpstr>عرض تقديمي في PowerPoint</vt:lpstr>
      <vt:lpstr>المحاضرة الثانية عشر  هيئة التدريس -2-</vt:lpstr>
      <vt:lpstr>العلاقة بين هيئة التدريس والطلبة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الإجازات العلمية</vt:lpstr>
      <vt:lpstr>عرض تقديمي في PowerPoint</vt:lpstr>
      <vt:lpstr>عرض تقديمي في PowerPoint</vt:lpstr>
      <vt:lpstr>الألقاب العلمية </vt:lpstr>
      <vt:lpstr>الحالة المالية لهيئة التدريس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zabuelhaj</cp:lastModifiedBy>
  <cp:revision>110</cp:revision>
  <dcterms:created xsi:type="dcterms:W3CDTF">2009-10-14T19:14:34Z</dcterms:created>
  <dcterms:modified xsi:type="dcterms:W3CDTF">2012-11-23T13:40:12Z</dcterms:modified>
</cp:coreProperties>
</file>